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9" r:id="rId2"/>
    <p:sldId id="262" r:id="rId3"/>
    <p:sldId id="261" r:id="rId4"/>
    <p:sldId id="269" r:id="rId5"/>
    <p:sldId id="271" r:id="rId6"/>
    <p:sldId id="260" r:id="rId7"/>
    <p:sldId id="263" r:id="rId8"/>
    <p:sldId id="257" r:id="rId9"/>
    <p:sldId id="272" r:id="rId10"/>
    <p:sldId id="264" r:id="rId11"/>
    <p:sldId id="267" r:id="rId12"/>
    <p:sldId id="268" r:id="rId13"/>
    <p:sldId id="273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C01"/>
    <a:srgbClr val="1D0D29"/>
    <a:srgbClr val="102940"/>
    <a:srgbClr val="19270F"/>
    <a:srgbClr val="4C3A00"/>
    <a:srgbClr val="5C0000"/>
    <a:srgbClr val="DF5703"/>
    <a:srgbClr val="FC8136"/>
    <a:srgbClr val="984506"/>
    <a:srgbClr val="1C47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2" autoAdjust="0"/>
    <p:restoredTop sz="95884"/>
  </p:normalViewPr>
  <p:slideViewPr>
    <p:cSldViewPr snapToGrid="0">
      <p:cViewPr varScale="1">
        <p:scale>
          <a:sx n="70" d="100"/>
          <a:sy n="70" d="100"/>
        </p:scale>
        <p:origin x="7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5AC5-F305-46B6-A7DD-CBDD3E8A5B26}" type="datetimeFigureOut">
              <a:rPr lang="fi-FI" smtClean="0"/>
              <a:t>28.11.2015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6CFE-2AE6-48D4-9252-BC1EC27228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10881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5AC5-F305-46B6-A7DD-CBDD3E8A5B26}" type="datetimeFigureOut">
              <a:rPr lang="fi-FI" smtClean="0"/>
              <a:t>28.11.2015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6CFE-2AE6-48D4-9252-BC1EC27228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2375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5AC5-F305-46B6-A7DD-CBDD3E8A5B26}" type="datetimeFigureOut">
              <a:rPr lang="fi-FI" smtClean="0"/>
              <a:t>28.11.2015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6CFE-2AE6-48D4-9252-BC1EC27228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9040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5AC5-F305-46B6-A7DD-CBDD3E8A5B26}" type="datetimeFigureOut">
              <a:rPr lang="fi-FI" smtClean="0"/>
              <a:t>28.11.2015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6CFE-2AE6-48D4-9252-BC1EC27228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076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5AC5-F305-46B6-A7DD-CBDD3E8A5B26}" type="datetimeFigureOut">
              <a:rPr lang="fi-FI" smtClean="0"/>
              <a:t>28.11.2015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6CFE-2AE6-48D4-9252-BC1EC27228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2338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5AC5-F305-46B6-A7DD-CBDD3E8A5B26}" type="datetimeFigureOut">
              <a:rPr lang="fi-FI" smtClean="0"/>
              <a:t>28.11.2015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6CFE-2AE6-48D4-9252-BC1EC27228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62815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5AC5-F305-46B6-A7DD-CBDD3E8A5B26}" type="datetimeFigureOut">
              <a:rPr lang="fi-FI" smtClean="0"/>
              <a:t>28.11.2015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6CFE-2AE6-48D4-9252-BC1EC27228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82770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5AC5-F305-46B6-A7DD-CBDD3E8A5B26}" type="datetimeFigureOut">
              <a:rPr lang="fi-FI" smtClean="0"/>
              <a:t>28.11.2015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6CFE-2AE6-48D4-9252-BC1EC27228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3998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5AC5-F305-46B6-A7DD-CBDD3E8A5B26}" type="datetimeFigureOut">
              <a:rPr lang="fi-FI" smtClean="0"/>
              <a:t>28.11.2015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6CFE-2AE6-48D4-9252-BC1EC27228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14740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5AC5-F305-46B6-A7DD-CBDD3E8A5B26}" type="datetimeFigureOut">
              <a:rPr lang="fi-FI" smtClean="0"/>
              <a:t>28.11.2015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6CFE-2AE6-48D4-9252-BC1EC27228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7703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5AC5-F305-46B6-A7DD-CBDD3E8A5B26}" type="datetimeFigureOut">
              <a:rPr lang="fi-FI" smtClean="0"/>
              <a:t>28.11.2015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6CFE-2AE6-48D4-9252-BC1EC27228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302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F5AC5-F305-46B6-A7DD-CBDD3E8A5B26}" type="datetimeFigureOut">
              <a:rPr lang="fi-FI" smtClean="0"/>
              <a:t>28.11.2015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46CFE-2AE6-48D4-9252-BC1EC27228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62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534" y="2396918"/>
            <a:ext cx="3100932" cy="2997568"/>
          </a:xfrm>
          <a:prstGeom prst="rect">
            <a:avLst/>
          </a:prstGeom>
        </p:spPr>
      </p:pic>
      <p:pic>
        <p:nvPicPr>
          <p:cNvPr id="1026" name="Picture 2" descr="http://cheapbusinessclasstickets.com.au/wp-content/uploads/2013/09/recycle-icon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406" y="1550702"/>
            <a:ext cx="5076968" cy="494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>
                <a:latin typeface="Castellar" panose="020A0402060406010301" pitchFamily="18" charset="0"/>
                <a:cs typeface="Arial" panose="020B0604020202020204" pitchFamily="34" charset="0"/>
              </a:rPr>
              <a:t>Waste management</a:t>
            </a:r>
            <a:endParaRPr lang="fi-FI" dirty="0">
              <a:latin typeface="Castellar" panose="020A0402060406010301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57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774"/>
            <a:ext cx="12240119" cy="734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1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yöristetty kuvaselitesuorakulmio 2"/>
          <p:cNvSpPr/>
          <p:nvPr/>
        </p:nvSpPr>
        <p:spPr>
          <a:xfrm>
            <a:off x="886772" y="129907"/>
            <a:ext cx="10099277" cy="816409"/>
          </a:xfrm>
          <a:prstGeom prst="wedgeRoundRectCallout">
            <a:avLst>
              <a:gd name="adj1" fmla="val 55230"/>
              <a:gd name="adj2" fmla="val 4882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Concentrate</a:t>
            </a:r>
            <a:r>
              <a:rPr lang="fi-FI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fi-FI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food </a:t>
            </a:r>
            <a:r>
              <a:rPr lang="fi-FI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thrown</a:t>
            </a:r>
            <a:r>
              <a:rPr lang="fi-FI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away</a:t>
            </a:r>
            <a:r>
              <a:rPr lang="fi-FI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i-FI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yöristetty kuvaselitesuorakulmio 3"/>
          <p:cNvSpPr/>
          <p:nvPr/>
        </p:nvSpPr>
        <p:spPr>
          <a:xfrm>
            <a:off x="860268" y="1235250"/>
            <a:ext cx="10099276" cy="988686"/>
          </a:xfrm>
          <a:prstGeom prst="wedgeRoundRectCallout">
            <a:avLst>
              <a:gd name="adj1" fmla="val -55344"/>
              <a:gd name="adj2" fmla="val 4735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windows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fixed so that the warm air stays inside in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winter.</a:t>
            </a:r>
            <a:endParaRPr lang="fi-FI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yöristetty kuvaselitesuorakulmio 4"/>
          <p:cNvSpPr/>
          <p:nvPr/>
        </p:nvSpPr>
        <p:spPr>
          <a:xfrm>
            <a:off x="860267" y="2478156"/>
            <a:ext cx="10099277" cy="1423209"/>
          </a:xfrm>
          <a:prstGeom prst="wedgeRoundRectCallout">
            <a:avLst>
              <a:gd name="adj1" fmla="val 54663"/>
              <a:gd name="adj2" fmla="val 5168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should have more trashcans and save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electricity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switching off the lights when we don't use them.</a:t>
            </a:r>
            <a:endParaRPr lang="fi-FI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yöristetty kuvaselitesuorakulmio 5"/>
          <p:cNvSpPr/>
          <p:nvPr/>
        </p:nvSpPr>
        <p:spPr>
          <a:xfrm>
            <a:off x="860266" y="4155585"/>
            <a:ext cx="10099277" cy="1277621"/>
          </a:xfrm>
          <a:prstGeom prst="wedgeRoundRectCallout">
            <a:avLst>
              <a:gd name="adj1" fmla="val -56131"/>
              <a:gd name="adj2" fmla="val 47359"/>
              <a:gd name="adj3" fmla="val 16667"/>
            </a:avLst>
          </a:prstGeom>
          <a:solidFill>
            <a:srgbClr val="6AA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Cafeteria people could clarify whether or not the plastic plates and tea/coffee cups are recyclable or not. </a:t>
            </a:r>
            <a:endParaRPr lang="fi-FI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yöristetty kuvaselitesuorakulmio 6"/>
          <p:cNvSpPr/>
          <p:nvPr/>
        </p:nvSpPr>
        <p:spPr>
          <a:xfrm>
            <a:off x="860266" y="5687427"/>
            <a:ext cx="10205296" cy="1018174"/>
          </a:xfrm>
          <a:prstGeom prst="wedgeRoundRectCallout">
            <a:avLst>
              <a:gd name="adj1" fmla="val 55777"/>
              <a:gd name="adj2" fmla="val 53066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second-hand shop in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Rellu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the money what you get from there could be donated to the Red Cross</a:t>
            </a:r>
            <a:endParaRPr lang="fi-FI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87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geek.com/wp-content/uploads/2015/07/o-POOP-EMOJI-ICE-CREAM-facebo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207" y="5029932"/>
            <a:ext cx="3225322" cy="161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yöristetty kuvaselitesuorakulmio 2"/>
          <p:cNvSpPr/>
          <p:nvPr/>
        </p:nvSpPr>
        <p:spPr>
          <a:xfrm>
            <a:off x="187718" y="91446"/>
            <a:ext cx="3663602" cy="1645908"/>
          </a:xfrm>
          <a:prstGeom prst="wedgeRoundRectCallout">
            <a:avLst>
              <a:gd name="adj1" fmla="val -29271"/>
              <a:gd name="adj2" fmla="val 13015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Better salads so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 do not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have to throw them away after discovering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 is uneatable.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vignette4.wikia.nocookie.net/wikichannel/images/9/9e/Laughing_emoji_crop.png/revision/latest?cb=201501061832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040" y="3493516"/>
            <a:ext cx="1635757" cy="162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2.bp.blogspot.com/-P7oiwBWr02Q/UtTc5_c-DnI/AAAAAAAAQEc/LaiJdUuJvos/s1600/s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1" y="3216405"/>
            <a:ext cx="1813526" cy="181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yöristetty kuvaselitesuorakulmio 3"/>
          <p:cNvSpPr/>
          <p:nvPr/>
        </p:nvSpPr>
        <p:spPr>
          <a:xfrm>
            <a:off x="7282754" y="2518378"/>
            <a:ext cx="1885782" cy="1513315"/>
          </a:xfrm>
          <a:prstGeom prst="wedgeRoundRectCallout">
            <a:avLst>
              <a:gd name="adj1" fmla="val -22198"/>
              <a:gd name="adj2" fmla="val 107863"/>
              <a:gd name="adj3" fmla="val 16667"/>
            </a:avLst>
          </a:prstGeom>
          <a:solidFill>
            <a:srgbClr val="FF5D5D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Nope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http://media.giphy.com/media/yHD53jaC662Hu/giphy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314" y="4954791"/>
            <a:ext cx="1762442" cy="176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yöristetty kuvaselitesuorakulmio 4"/>
          <p:cNvSpPr/>
          <p:nvPr/>
        </p:nvSpPr>
        <p:spPr>
          <a:xfrm>
            <a:off x="2049704" y="2518378"/>
            <a:ext cx="2146430" cy="1513315"/>
          </a:xfrm>
          <a:prstGeom prst="wedgeRoundRectCallout">
            <a:avLst>
              <a:gd name="adj1" fmla="val -14441"/>
              <a:gd name="adj2" fmla="val 101473"/>
              <a:gd name="adj3" fmla="val 16667"/>
            </a:avLst>
          </a:prstGeom>
          <a:solidFill>
            <a:srgbClr val="FF5D5D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my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job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yöristetty kuvaselitesuorakulmio 5"/>
          <p:cNvSpPr/>
          <p:nvPr/>
        </p:nvSpPr>
        <p:spPr>
          <a:xfrm>
            <a:off x="8805095" y="91446"/>
            <a:ext cx="2846231" cy="1645908"/>
          </a:xfrm>
          <a:prstGeom prst="wedgeRoundRectCallout">
            <a:avLst>
              <a:gd name="adj1" fmla="val 14009"/>
              <a:gd name="adj2" fmla="val 13878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Recycle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teachers and administrative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people.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yöristetty kuvaselitesuorakulmio 6"/>
          <p:cNvSpPr/>
          <p:nvPr/>
        </p:nvSpPr>
        <p:spPr>
          <a:xfrm>
            <a:off x="4567508" y="91446"/>
            <a:ext cx="3521398" cy="1645908"/>
          </a:xfrm>
          <a:prstGeom prst="wedgeRoundRectCallout">
            <a:avLst>
              <a:gd name="adj1" fmla="val -21930"/>
              <a:gd name="adj2" fmla="val 13135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there was 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I'd solve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Check out my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hook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DJ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revolves it.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2" name="Picture 18" descr="http://www.hey.fr/tools/emoji/ios_emoji_face_with_open_mouth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639" y="2921611"/>
            <a:ext cx="1978427" cy="206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emojipop.net/data/images/emoji_set_44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261" y="4158229"/>
            <a:ext cx="1204906" cy="120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38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6147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59836" cy="1325563"/>
          </a:xfrm>
        </p:spPr>
        <p:txBody>
          <a:bodyPr/>
          <a:lstStyle/>
          <a:p>
            <a:r>
              <a:rPr lang="fi-FI" dirty="0" smtClean="0">
                <a:latin typeface="Castellar" panose="020A0402060406010301" pitchFamily="18" charset="0"/>
                <a:ea typeface="Arial" charset="0"/>
                <a:cs typeface="Arial" charset="0"/>
              </a:rPr>
              <a:t>HOW DOES OUR SCHOOL RECYCLE?</a:t>
            </a:r>
            <a:endParaRPr lang="fi-FI" dirty="0">
              <a:latin typeface="Castellar" panose="020A0402060406010301" pitchFamily="18" charset="0"/>
              <a:ea typeface="Arial" charset="0"/>
              <a:cs typeface="Arial" charset="0"/>
            </a:endParaRPr>
          </a:p>
        </p:txBody>
      </p:sp>
      <p:sp>
        <p:nvSpPr>
          <p:cNvPr id="3" name="Pyöristetty suorakulmio 2"/>
          <p:cNvSpPr/>
          <p:nvPr/>
        </p:nvSpPr>
        <p:spPr>
          <a:xfrm>
            <a:off x="2688607" y="2044732"/>
            <a:ext cx="3111691" cy="13051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Kitchen</a:t>
            </a:r>
            <a:r>
              <a:rPr lang="fi-FI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?</a:t>
            </a:r>
            <a:endParaRPr lang="fi-FI" sz="20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Pyöristetty suorakulmio 3"/>
          <p:cNvSpPr/>
          <p:nvPr/>
        </p:nvSpPr>
        <p:spPr>
          <a:xfrm>
            <a:off x="6428095" y="2044732"/>
            <a:ext cx="3111690" cy="131018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Lab</a:t>
            </a:r>
            <a:r>
              <a:rPr lang="fi-FI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?</a:t>
            </a:r>
            <a:endParaRPr lang="fi-FI" sz="20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Pyöristetty suorakulmio 4"/>
          <p:cNvSpPr/>
          <p:nvPr/>
        </p:nvSpPr>
        <p:spPr>
          <a:xfrm>
            <a:off x="8374038" y="4012538"/>
            <a:ext cx="3111690" cy="130512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How </a:t>
            </a:r>
            <a:r>
              <a:rPr lang="fi-FI" sz="20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much</a:t>
            </a:r>
            <a:r>
              <a:rPr lang="fi-FI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?</a:t>
            </a:r>
            <a:endParaRPr lang="fi-FI" sz="20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Pyöristetty suorakulmio 5"/>
          <p:cNvSpPr/>
          <p:nvPr/>
        </p:nvSpPr>
        <p:spPr>
          <a:xfrm>
            <a:off x="838200" y="4017595"/>
            <a:ext cx="3207224" cy="130512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Where</a:t>
            </a:r>
            <a:r>
              <a:rPr lang="fi-FI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do</a:t>
            </a:r>
            <a:r>
              <a:rPr lang="fi-FI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we</a:t>
            </a:r>
            <a:r>
              <a:rPr lang="fi-FI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take</a:t>
            </a:r>
            <a:r>
              <a:rPr lang="fi-FI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them</a:t>
            </a:r>
            <a:r>
              <a:rPr lang="fi-FI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?</a:t>
            </a:r>
            <a:endParaRPr lang="fi-FI" sz="20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Pyöristetty suorakulmio 7"/>
          <p:cNvSpPr/>
          <p:nvPr/>
        </p:nvSpPr>
        <p:spPr>
          <a:xfrm>
            <a:off x="4612942" y="4012538"/>
            <a:ext cx="3111690" cy="132733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Who</a:t>
            </a:r>
            <a:r>
              <a:rPr lang="fi-FI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?</a:t>
            </a:r>
            <a:endParaRPr lang="fi-FI" sz="20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69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Castellar" panose="020A0402060406010301" pitchFamily="18" charset="0"/>
                <a:ea typeface="Arial" charset="0"/>
                <a:cs typeface="Arial" charset="0"/>
              </a:rPr>
              <a:t>OUR SCHOOL KITCHEN?</a:t>
            </a:r>
            <a:endParaRPr lang="fi-FI" dirty="0">
              <a:latin typeface="Castellar" panose="020A0402060406010301" pitchFamily="18" charset="0"/>
              <a:ea typeface="Arial" charset="0"/>
              <a:cs typeface="Arial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499619"/>
            <a:ext cx="8790709" cy="2299421"/>
          </a:xfrm>
        </p:spPr>
        <p:txBody>
          <a:bodyPr/>
          <a:lstStyle/>
          <a:p>
            <a:pPr marL="0" indent="0">
              <a:buNone/>
            </a:pPr>
            <a:r>
              <a:rPr lang="fi-FI" sz="24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♻</a:t>
            </a:r>
            <a:r>
              <a:rPr lang="fi-FI" sz="2400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sz="2200" dirty="0" err="1" smtClean="0">
                <a:latin typeface="Arial Narrow" panose="020B0606020202030204" pitchFamily="34" charset="0"/>
                <a:ea typeface="Arial" charset="0"/>
                <a:cs typeface="Arial" charset="0"/>
              </a:rPr>
              <a:t>Sustainable</a:t>
            </a:r>
            <a:r>
              <a:rPr lang="fi-FI" sz="2200" dirty="0" smtClean="0">
                <a:latin typeface="Arial Narrow" panose="020B0606020202030204" pitchFamily="34" charset="0"/>
                <a:ea typeface="Arial" charset="0"/>
                <a:cs typeface="Arial" charset="0"/>
              </a:rPr>
              <a:t> </a:t>
            </a:r>
            <a:r>
              <a:rPr lang="fi-FI" sz="2200" dirty="0" err="1" smtClean="0">
                <a:latin typeface="Arial Narrow" panose="020B0606020202030204" pitchFamily="34" charset="0"/>
                <a:ea typeface="Arial" charset="0"/>
                <a:cs typeface="Arial" charset="0"/>
              </a:rPr>
              <a:t>development</a:t>
            </a:r>
            <a:endParaRPr lang="fi-FI" sz="2200" dirty="0" smtClean="0">
              <a:latin typeface="Arial Narrow" panose="020B0606020202030204" pitchFamily="34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fi-FI" sz="24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♻</a:t>
            </a:r>
            <a:r>
              <a:rPr lang="fi-FI" sz="2400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sz="2200" dirty="0" err="1" smtClean="0">
                <a:latin typeface="Arial Narrow" panose="020B0606020202030204" pitchFamily="34" charset="0"/>
                <a:ea typeface="Arial" charset="0"/>
                <a:cs typeface="Arial" charset="0"/>
              </a:rPr>
              <a:t>Recycles</a:t>
            </a:r>
            <a:r>
              <a:rPr lang="fi-FI" sz="2200" dirty="0" smtClean="0">
                <a:latin typeface="Arial Narrow" panose="020B0606020202030204" pitchFamily="34" charset="0"/>
                <a:ea typeface="Arial" charset="0"/>
                <a:cs typeface="Arial" charset="0"/>
              </a:rPr>
              <a:t> </a:t>
            </a:r>
            <a:r>
              <a:rPr lang="fi-FI" sz="2200" dirty="0" err="1" smtClean="0">
                <a:latin typeface="Arial Narrow" panose="020B0606020202030204" pitchFamily="34" charset="0"/>
                <a:ea typeface="Arial" charset="0"/>
                <a:cs typeface="Arial" charset="0"/>
              </a:rPr>
              <a:t>biowaste</a:t>
            </a:r>
            <a:r>
              <a:rPr lang="fi-FI" sz="2200" dirty="0" smtClean="0">
                <a:latin typeface="Arial Narrow" panose="020B0606020202030204" pitchFamily="34" charset="0"/>
                <a:ea typeface="Arial" charset="0"/>
                <a:cs typeface="Arial" charset="0"/>
              </a:rPr>
              <a:t>, </a:t>
            </a:r>
            <a:r>
              <a:rPr lang="fi-FI" sz="2200" dirty="0" err="1" smtClean="0">
                <a:latin typeface="Arial Narrow" panose="020B0606020202030204" pitchFamily="34" charset="0"/>
                <a:ea typeface="Arial" charset="0"/>
                <a:cs typeface="Arial" charset="0"/>
              </a:rPr>
              <a:t>metal</a:t>
            </a:r>
            <a:r>
              <a:rPr lang="fi-FI" sz="2200" dirty="0" smtClean="0">
                <a:latin typeface="Arial Narrow" panose="020B0606020202030204" pitchFamily="34" charset="0"/>
                <a:ea typeface="Arial" charset="0"/>
                <a:cs typeface="Arial" charset="0"/>
              </a:rPr>
              <a:t>, </a:t>
            </a:r>
            <a:r>
              <a:rPr lang="fi-FI" sz="2200" dirty="0" err="1" smtClean="0">
                <a:latin typeface="Arial Narrow" panose="020B0606020202030204" pitchFamily="34" charset="0"/>
                <a:ea typeface="Arial" charset="0"/>
                <a:cs typeface="Arial" charset="0"/>
              </a:rPr>
              <a:t>card</a:t>
            </a:r>
            <a:r>
              <a:rPr lang="fi-FI" sz="2200" dirty="0" smtClean="0">
                <a:latin typeface="Arial Narrow" panose="020B0606020202030204" pitchFamily="34" charset="0"/>
                <a:ea typeface="Arial" charset="0"/>
                <a:cs typeface="Arial" charset="0"/>
              </a:rPr>
              <a:t> </a:t>
            </a:r>
            <a:r>
              <a:rPr lang="fi-FI" sz="2200" dirty="0" err="1" smtClean="0">
                <a:latin typeface="Arial Narrow" panose="020B0606020202030204" pitchFamily="34" charset="0"/>
                <a:ea typeface="Arial" charset="0"/>
                <a:cs typeface="Arial" charset="0"/>
              </a:rPr>
              <a:t>board</a:t>
            </a:r>
            <a:r>
              <a:rPr lang="fi-FI" sz="2200" dirty="0">
                <a:latin typeface="Arial Narrow" panose="020B0606020202030204" pitchFamily="34" charset="0"/>
                <a:ea typeface="Arial" charset="0"/>
                <a:cs typeface="Arial" charset="0"/>
              </a:rPr>
              <a:t> </a:t>
            </a:r>
            <a:r>
              <a:rPr lang="fi-FI" sz="2200" dirty="0" smtClean="0">
                <a:latin typeface="Arial Narrow" panose="020B0606020202030204" pitchFamily="34" charset="0"/>
                <a:ea typeface="Arial" charset="0"/>
                <a:cs typeface="Arial" charset="0"/>
              </a:rPr>
              <a:t>and </a:t>
            </a:r>
            <a:r>
              <a:rPr lang="fi-FI" sz="2200" dirty="0" err="1" smtClean="0">
                <a:latin typeface="Arial Narrow" panose="020B0606020202030204" pitchFamily="34" charset="0"/>
                <a:ea typeface="Arial" charset="0"/>
                <a:cs typeface="Arial" charset="0"/>
              </a:rPr>
              <a:t>paper</a:t>
            </a:r>
            <a:endParaRPr lang="fi-FI" sz="2200" dirty="0" smtClean="0">
              <a:latin typeface="Arial Narrow" panose="020B0606020202030204" pitchFamily="34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fi-FI" sz="24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♻</a:t>
            </a:r>
            <a:r>
              <a:rPr lang="fi-FI" sz="2400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sz="2200" dirty="0" err="1" smtClean="0">
                <a:latin typeface="Arial Narrow" panose="020B0606020202030204" pitchFamily="34" charset="0"/>
                <a:ea typeface="Arial" charset="0"/>
                <a:cs typeface="Arial" charset="0"/>
              </a:rPr>
              <a:t>Our</a:t>
            </a:r>
            <a:r>
              <a:rPr lang="fi-FI" sz="2200" dirty="0" smtClean="0">
                <a:latin typeface="Arial Narrow" panose="020B0606020202030204" pitchFamily="34" charset="0"/>
                <a:ea typeface="Arial" charset="0"/>
                <a:cs typeface="Arial" charset="0"/>
              </a:rPr>
              <a:t> </a:t>
            </a:r>
            <a:r>
              <a:rPr lang="fi-FI" sz="2200" dirty="0" err="1" smtClean="0">
                <a:latin typeface="Arial Narrow" panose="020B0606020202030204" pitchFamily="34" charset="0"/>
                <a:ea typeface="Arial" charset="0"/>
                <a:cs typeface="Arial" charset="0"/>
              </a:rPr>
              <a:t>staff</a:t>
            </a:r>
            <a:r>
              <a:rPr lang="fi-FI" sz="2200" dirty="0" smtClean="0">
                <a:latin typeface="Arial Narrow" panose="020B0606020202030204" pitchFamily="34" charset="0"/>
                <a:ea typeface="Arial" charset="0"/>
                <a:cs typeface="Arial" charset="0"/>
              </a:rPr>
              <a:t> is </a:t>
            </a:r>
            <a:r>
              <a:rPr lang="fi-FI" sz="2200" dirty="0" err="1" smtClean="0">
                <a:latin typeface="Arial Narrow" panose="020B0606020202030204" pitchFamily="34" charset="0"/>
                <a:ea typeface="Arial" charset="0"/>
                <a:cs typeface="Arial" charset="0"/>
              </a:rPr>
              <a:t>educated</a:t>
            </a:r>
            <a:r>
              <a:rPr lang="fi-FI" sz="2200" dirty="0" smtClean="0">
                <a:latin typeface="Arial Narrow" panose="020B0606020202030204" pitchFamily="34" charset="0"/>
                <a:ea typeface="Arial" charset="0"/>
                <a:cs typeface="Arial" charset="0"/>
              </a:rPr>
              <a:t> and </a:t>
            </a:r>
            <a:r>
              <a:rPr lang="fi-FI" sz="2200" dirty="0" err="1" smtClean="0">
                <a:latin typeface="Arial Narrow" panose="020B0606020202030204" pitchFamily="34" charset="0"/>
                <a:ea typeface="Arial" charset="0"/>
                <a:cs typeface="Arial" charset="0"/>
              </a:rPr>
              <a:t>well</a:t>
            </a:r>
            <a:r>
              <a:rPr lang="fi-FI" sz="2200" dirty="0" smtClean="0">
                <a:latin typeface="Arial Narrow" panose="020B0606020202030204" pitchFamily="34" charset="0"/>
                <a:ea typeface="Arial" charset="0"/>
                <a:cs typeface="Arial" charset="0"/>
              </a:rPr>
              <a:t> </a:t>
            </a:r>
            <a:r>
              <a:rPr lang="fi-FI" sz="2200" dirty="0" err="1" smtClean="0">
                <a:latin typeface="Arial Narrow" panose="020B0606020202030204" pitchFamily="34" charset="0"/>
                <a:ea typeface="Arial" charset="0"/>
                <a:cs typeface="Arial" charset="0"/>
              </a:rPr>
              <a:t>briefed</a:t>
            </a:r>
            <a:r>
              <a:rPr lang="fi-FI" sz="2200" dirty="0" smtClean="0">
                <a:latin typeface="Arial Narrow" panose="020B0606020202030204" pitchFamily="34" charset="0"/>
                <a:ea typeface="Arial" charset="0"/>
                <a:cs typeface="Arial" charset="0"/>
              </a:rPr>
              <a:t> on </a:t>
            </a:r>
            <a:r>
              <a:rPr lang="fi-FI" sz="2200" dirty="0" err="1" smtClean="0">
                <a:latin typeface="Arial Narrow" panose="020B0606020202030204" pitchFamily="34" charset="0"/>
                <a:ea typeface="Arial" charset="0"/>
                <a:cs typeface="Arial" charset="0"/>
              </a:rPr>
              <a:t>recycling</a:t>
            </a:r>
            <a:r>
              <a:rPr lang="fi-FI" sz="2400" dirty="0">
                <a:latin typeface="Arial" charset="0"/>
                <a:ea typeface="Arial" charset="0"/>
                <a:cs typeface="Arial" charset="0"/>
              </a:rPr>
              <a:t> </a:t>
            </a:r>
            <a:endParaRPr lang="fi-FI" sz="2200" dirty="0" smtClean="0">
              <a:latin typeface="Arial Narrow" panose="020B0606020202030204" pitchFamily="34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fi-FI" sz="24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♻</a:t>
            </a:r>
            <a:r>
              <a:rPr lang="fi-FI" sz="2400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sz="2200" dirty="0" err="1" smtClean="0">
                <a:latin typeface="Arial Narrow" panose="020B0606020202030204" pitchFamily="34" charset="0"/>
                <a:ea typeface="Arial" charset="0"/>
                <a:cs typeface="Arial" charset="0"/>
              </a:rPr>
              <a:t>Our</a:t>
            </a:r>
            <a:r>
              <a:rPr lang="fi-FI" sz="2200" dirty="0" smtClean="0">
                <a:latin typeface="Arial Narrow" panose="020B0606020202030204" pitchFamily="34" charset="0"/>
                <a:ea typeface="Arial" charset="0"/>
                <a:cs typeface="Arial" charset="0"/>
              </a:rPr>
              <a:t> </a:t>
            </a:r>
            <a:r>
              <a:rPr lang="fi-FI" sz="2200" dirty="0" err="1" smtClean="0">
                <a:latin typeface="Arial Narrow" panose="020B0606020202030204" pitchFamily="34" charset="0"/>
                <a:ea typeface="Arial" charset="0"/>
                <a:cs typeface="Arial" charset="0"/>
              </a:rPr>
              <a:t>school</a:t>
            </a:r>
            <a:r>
              <a:rPr lang="fi-FI" sz="2200" dirty="0" smtClean="0">
                <a:latin typeface="Arial Narrow" panose="020B0606020202030204" pitchFamily="34" charset="0"/>
                <a:ea typeface="Arial" charset="0"/>
                <a:cs typeface="Arial" charset="0"/>
              </a:rPr>
              <a:t> </a:t>
            </a:r>
            <a:r>
              <a:rPr lang="fi-FI" sz="2200" dirty="0" err="1" smtClean="0">
                <a:latin typeface="Arial Narrow" panose="020B0606020202030204" pitchFamily="34" charset="0"/>
                <a:ea typeface="Arial" charset="0"/>
                <a:cs typeface="Arial" charset="0"/>
              </a:rPr>
              <a:t>offers</a:t>
            </a:r>
            <a:r>
              <a:rPr lang="fi-FI" sz="2200" dirty="0" smtClean="0">
                <a:latin typeface="Arial Narrow" panose="020B0606020202030204" pitchFamily="34" charset="0"/>
                <a:ea typeface="Arial" charset="0"/>
                <a:cs typeface="Arial" charset="0"/>
              </a:rPr>
              <a:t> </a:t>
            </a:r>
            <a:r>
              <a:rPr lang="fi-FI" sz="2200" dirty="0" err="1" smtClean="0">
                <a:latin typeface="Arial Narrow" panose="020B0606020202030204" pitchFamily="34" charset="0"/>
                <a:ea typeface="Arial" charset="0"/>
                <a:cs typeface="Arial" charset="0"/>
              </a:rPr>
              <a:t>free</a:t>
            </a:r>
            <a:r>
              <a:rPr lang="fi-FI" sz="2200" dirty="0" smtClean="0">
                <a:latin typeface="Arial Narrow" panose="020B0606020202030204" pitchFamily="34" charset="0"/>
                <a:ea typeface="Arial" charset="0"/>
                <a:cs typeface="Arial" charset="0"/>
              </a:rPr>
              <a:t> </a:t>
            </a:r>
            <a:r>
              <a:rPr lang="fi-FI" sz="2200" dirty="0" err="1" smtClean="0">
                <a:latin typeface="Arial Narrow" panose="020B0606020202030204" pitchFamily="34" charset="0"/>
                <a:ea typeface="Arial" charset="0"/>
                <a:cs typeface="Arial" charset="0"/>
              </a:rPr>
              <a:t>vegetarian</a:t>
            </a:r>
            <a:r>
              <a:rPr lang="fi-FI" sz="2200" dirty="0" smtClean="0">
                <a:latin typeface="Arial Narrow" panose="020B0606020202030204" pitchFamily="34" charset="0"/>
                <a:ea typeface="Arial" charset="0"/>
                <a:cs typeface="Arial" charset="0"/>
              </a:rPr>
              <a:t> food for </a:t>
            </a:r>
            <a:r>
              <a:rPr lang="fi-FI" sz="2200" dirty="0" err="1" smtClean="0">
                <a:latin typeface="Arial Narrow" panose="020B0606020202030204" pitchFamily="34" charset="0"/>
                <a:ea typeface="Arial" charset="0"/>
                <a:cs typeface="Arial" charset="0"/>
              </a:rPr>
              <a:t>everyone</a:t>
            </a:r>
            <a:r>
              <a:rPr lang="fi-FI" sz="2200" dirty="0" smtClean="0">
                <a:latin typeface="Arial Narrow" panose="020B0606020202030204" pitchFamily="34" charset="0"/>
                <a:ea typeface="Arial" charset="0"/>
                <a:cs typeface="Arial" charset="0"/>
              </a:rPr>
              <a:t> 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00973"/>
            <a:ext cx="4201014" cy="2800676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893" y="3600973"/>
            <a:ext cx="4201016" cy="280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4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93" y="1181580"/>
            <a:ext cx="7043759" cy="46958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255" y="1161422"/>
            <a:ext cx="2947522" cy="1965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255" y="3837603"/>
            <a:ext cx="3060037" cy="2039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lus 4"/>
          <p:cNvSpPr/>
          <p:nvPr/>
        </p:nvSpPr>
        <p:spPr>
          <a:xfrm>
            <a:off x="7301132" y="2847216"/>
            <a:ext cx="1308296" cy="1364566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52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482" y="736991"/>
            <a:ext cx="8348003" cy="55653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Yhtä suuri kuin 4"/>
          <p:cNvSpPr/>
          <p:nvPr/>
        </p:nvSpPr>
        <p:spPr>
          <a:xfrm>
            <a:off x="295422" y="2771335"/>
            <a:ext cx="2110153" cy="1631853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58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1576" y="365125"/>
            <a:ext cx="10292223" cy="1325563"/>
          </a:xfrm>
        </p:spPr>
        <p:txBody>
          <a:bodyPr/>
          <a:lstStyle/>
          <a:p>
            <a:r>
              <a:rPr lang="fi-FI" dirty="0" smtClean="0">
                <a:latin typeface="Castellar" panose="020A0402060406010301" pitchFamily="18" charset="0"/>
                <a:ea typeface="Arial" charset="0"/>
                <a:cs typeface="Arial" charset="0"/>
              </a:rPr>
              <a:t>LAB WASTE?</a:t>
            </a:r>
            <a:endParaRPr lang="fi-FI" dirty="0">
              <a:latin typeface="Castellar" panose="020A0402060406010301" pitchFamily="18" charset="0"/>
              <a:ea typeface="Arial" charset="0"/>
              <a:cs typeface="Arial" charset="0"/>
            </a:endParaRP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16719" y="2008314"/>
            <a:ext cx="5004488" cy="3753367"/>
          </a:xfrm>
        </p:spPr>
      </p:pic>
      <p:sp>
        <p:nvSpPr>
          <p:cNvPr id="7" name="Tekstiruutu 6"/>
          <p:cNvSpPr txBox="1"/>
          <p:nvPr/>
        </p:nvSpPr>
        <p:spPr>
          <a:xfrm>
            <a:off x="1061576" y="1520462"/>
            <a:ext cx="630194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♻ </a:t>
            </a:r>
            <a:r>
              <a:rPr lang="fi-FI" sz="2200" dirty="0" smtClean="0">
                <a:latin typeface="Arial Narrow" panose="020B0606020202030204" pitchFamily="34" charset="0"/>
                <a:ea typeface="Arial" charset="0"/>
                <a:cs typeface="Arial" charset="0"/>
              </a:rPr>
              <a:t> </a:t>
            </a:r>
            <a:r>
              <a:rPr lang="fi-FI" sz="2200" dirty="0" err="1" smtClean="0">
                <a:latin typeface="Arial Narrow" panose="020B0606020202030204" pitchFamily="34" charset="0"/>
                <a:ea typeface="Arial" charset="0"/>
                <a:cs typeface="Arial" charset="0"/>
              </a:rPr>
              <a:t>Chemistry</a:t>
            </a:r>
            <a:r>
              <a:rPr lang="fi-FI" sz="2200" dirty="0" smtClean="0">
                <a:latin typeface="Arial Narrow" panose="020B0606020202030204" pitchFamily="34" charset="0"/>
                <a:ea typeface="Arial" charset="0"/>
                <a:cs typeface="Arial" charset="0"/>
              </a:rPr>
              <a:t> </a:t>
            </a:r>
            <a:r>
              <a:rPr lang="fi-FI" sz="2200" dirty="0" err="1" smtClean="0">
                <a:latin typeface="Arial Narrow" panose="020B0606020202030204" pitchFamily="34" charset="0"/>
                <a:ea typeface="Arial" charset="0"/>
                <a:cs typeface="Arial" charset="0"/>
              </a:rPr>
              <a:t>teachers</a:t>
            </a:r>
            <a:r>
              <a:rPr lang="fi-FI" sz="2200" dirty="0" smtClean="0">
                <a:latin typeface="Arial Narrow" panose="020B0606020202030204" pitchFamily="34" charset="0"/>
                <a:ea typeface="Arial" charset="0"/>
                <a:cs typeface="Arial" charset="0"/>
              </a:rPr>
              <a:t> </a:t>
            </a:r>
            <a:r>
              <a:rPr lang="fi-FI" sz="2200" dirty="0" err="1" smtClean="0">
                <a:latin typeface="Arial Narrow" panose="020B0606020202030204" pitchFamily="34" charset="0"/>
                <a:ea typeface="Arial" charset="0"/>
                <a:cs typeface="Arial" charset="0"/>
              </a:rPr>
              <a:t>can</a:t>
            </a:r>
            <a:r>
              <a:rPr lang="fi-FI" sz="2200" dirty="0" smtClean="0">
                <a:latin typeface="Arial Narrow" panose="020B0606020202030204" pitchFamily="34" charset="0"/>
                <a:ea typeface="Arial" charset="0"/>
                <a:cs typeface="Arial" charset="0"/>
              </a:rPr>
              <a:t> </a:t>
            </a:r>
            <a:r>
              <a:rPr lang="fi-FI" sz="2200" dirty="0" err="1" smtClean="0">
                <a:latin typeface="Arial Narrow" panose="020B0606020202030204" pitchFamily="34" charset="0"/>
                <a:ea typeface="Arial" charset="0"/>
                <a:cs typeface="Arial" charset="0"/>
              </a:rPr>
              <a:t>make</a:t>
            </a:r>
            <a:r>
              <a:rPr lang="fi-FI" sz="2200" dirty="0" smtClean="0">
                <a:latin typeface="Arial Narrow" panose="020B0606020202030204" pitchFamily="34" charset="0"/>
                <a:ea typeface="Arial" charset="0"/>
                <a:cs typeface="Arial" charset="0"/>
              </a:rPr>
              <a:t> </a:t>
            </a:r>
            <a:r>
              <a:rPr lang="fi-FI" sz="2200" dirty="0" err="1" smtClean="0">
                <a:latin typeface="Arial Narrow" panose="020B0606020202030204" pitchFamily="34" charset="0"/>
                <a:ea typeface="Arial" charset="0"/>
                <a:cs typeface="Arial" charset="0"/>
              </a:rPr>
              <a:t>some</a:t>
            </a:r>
            <a:r>
              <a:rPr lang="fi-FI" sz="2200" dirty="0" smtClean="0">
                <a:latin typeface="Arial Narrow" panose="020B0606020202030204" pitchFamily="34" charset="0"/>
                <a:ea typeface="Arial" charset="0"/>
                <a:cs typeface="Arial" charset="0"/>
              </a:rPr>
              <a:t> of </a:t>
            </a:r>
            <a:r>
              <a:rPr lang="fi-FI" sz="2200" dirty="0" err="1" smtClean="0">
                <a:latin typeface="Arial Narrow" panose="020B0606020202030204" pitchFamily="34" charset="0"/>
                <a:ea typeface="Arial" charset="0"/>
                <a:cs typeface="Arial" charset="0"/>
              </a:rPr>
              <a:t>the</a:t>
            </a:r>
            <a:r>
              <a:rPr lang="fi-FI" sz="2200" dirty="0" smtClean="0">
                <a:latin typeface="Arial Narrow" panose="020B0606020202030204" pitchFamily="34" charset="0"/>
                <a:ea typeface="Arial" charset="0"/>
                <a:cs typeface="Arial" charset="0"/>
              </a:rPr>
              <a:t> </a:t>
            </a:r>
            <a:r>
              <a:rPr lang="fi-FI" sz="2200" dirty="0" err="1" smtClean="0">
                <a:latin typeface="Arial Narrow" panose="020B0606020202030204" pitchFamily="34" charset="0"/>
                <a:ea typeface="Arial" charset="0"/>
                <a:cs typeface="Arial" charset="0"/>
              </a:rPr>
              <a:t>waste</a:t>
            </a:r>
            <a:r>
              <a:rPr lang="fi-FI" sz="2200" dirty="0" smtClean="0">
                <a:latin typeface="Arial Narrow" panose="020B0606020202030204" pitchFamily="34" charset="0"/>
                <a:ea typeface="Arial" charset="0"/>
                <a:cs typeface="Arial" charset="0"/>
              </a:rPr>
              <a:t> </a:t>
            </a:r>
            <a:r>
              <a:rPr lang="fi-FI" sz="2200" dirty="0" err="1" smtClean="0">
                <a:latin typeface="Arial Narrow" panose="020B0606020202030204" pitchFamily="34" charset="0"/>
                <a:ea typeface="Arial" charset="0"/>
                <a:cs typeface="Arial" charset="0"/>
              </a:rPr>
              <a:t>harmless</a:t>
            </a:r>
            <a:r>
              <a:rPr lang="fi-FI" sz="2200" dirty="0" smtClean="0">
                <a:latin typeface="Arial Narrow" panose="020B0606020202030204" pitchFamily="34" charset="0"/>
                <a:ea typeface="Arial" charset="0"/>
                <a:cs typeface="Arial" charset="0"/>
              </a:rPr>
              <a:t>, </a:t>
            </a:r>
            <a:r>
              <a:rPr lang="fi-FI" sz="2200" dirty="0" err="1" smtClean="0">
                <a:latin typeface="Arial Narrow" panose="020B0606020202030204" pitchFamily="34" charset="0"/>
                <a:ea typeface="Arial" charset="0"/>
                <a:cs typeface="Arial" charset="0"/>
              </a:rPr>
              <a:t>e.g</a:t>
            </a:r>
            <a:r>
              <a:rPr lang="fi-FI" sz="2200" dirty="0" smtClean="0">
                <a:latin typeface="Arial Narrow" panose="020B0606020202030204" pitchFamily="34" charset="0"/>
                <a:ea typeface="Arial" charset="0"/>
                <a:cs typeface="Arial" charset="0"/>
              </a:rPr>
              <a:t>. </a:t>
            </a:r>
            <a:r>
              <a:rPr lang="fi-FI" sz="2200" dirty="0" err="1" smtClean="0">
                <a:latin typeface="Arial Narrow" panose="020B0606020202030204" pitchFamily="34" charset="0"/>
                <a:ea typeface="Arial" charset="0"/>
                <a:cs typeface="Arial" charset="0"/>
              </a:rPr>
              <a:t>evaporating</a:t>
            </a:r>
            <a:r>
              <a:rPr lang="fi-FI" sz="2200" dirty="0" smtClean="0">
                <a:latin typeface="Arial Narrow" panose="020B0606020202030204" pitchFamily="34" charset="0"/>
                <a:ea typeface="Arial" charset="0"/>
                <a:cs typeface="Arial" charset="0"/>
              </a:rPr>
              <a:t>.</a:t>
            </a:r>
          </a:p>
          <a:p>
            <a:endParaRPr lang="fi-FI" sz="2200" dirty="0" smtClean="0">
              <a:latin typeface="Arial Narrow" panose="020B0606020202030204" pitchFamily="34" charset="0"/>
              <a:ea typeface="Arial" charset="0"/>
              <a:cs typeface="Arial" charset="0"/>
            </a:endParaRPr>
          </a:p>
          <a:p>
            <a:r>
              <a:rPr lang="fi-FI" sz="22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♻</a:t>
            </a:r>
            <a:r>
              <a:rPr lang="fi-FI" sz="2200" dirty="0" smtClean="0">
                <a:latin typeface="Arial Narrow" panose="020B0606020202030204" pitchFamily="34" charset="0"/>
                <a:ea typeface="Arial" charset="0"/>
                <a:cs typeface="Arial" charset="0"/>
              </a:rPr>
              <a:t> At </a:t>
            </a:r>
            <a:r>
              <a:rPr lang="fi-FI" sz="2200" dirty="0" err="1" smtClean="0">
                <a:latin typeface="Arial Narrow" panose="020B0606020202030204" pitchFamily="34" charset="0"/>
                <a:ea typeface="Arial" charset="0"/>
                <a:cs typeface="Arial" charset="0"/>
              </a:rPr>
              <a:t>the</a:t>
            </a:r>
            <a:r>
              <a:rPr lang="fi-FI" sz="2200" dirty="0" smtClean="0">
                <a:latin typeface="Arial Narrow" panose="020B0606020202030204" pitchFamily="34" charset="0"/>
                <a:ea typeface="Arial" charset="0"/>
                <a:cs typeface="Arial" charset="0"/>
              </a:rPr>
              <a:t> </a:t>
            </a:r>
            <a:r>
              <a:rPr lang="fi-FI" sz="2200" dirty="0" err="1" smtClean="0">
                <a:latin typeface="Arial Narrow" panose="020B0606020202030204" pitchFamily="34" charset="0"/>
                <a:ea typeface="Arial" charset="0"/>
                <a:cs typeface="Arial" charset="0"/>
              </a:rPr>
              <a:t>end</a:t>
            </a:r>
            <a:r>
              <a:rPr lang="fi-FI" sz="2200" dirty="0" smtClean="0">
                <a:latin typeface="Arial Narrow" panose="020B0606020202030204" pitchFamily="34" charset="0"/>
                <a:ea typeface="Arial" charset="0"/>
                <a:cs typeface="Arial" charset="0"/>
              </a:rPr>
              <a:t> of a </a:t>
            </a:r>
            <a:r>
              <a:rPr lang="fi-FI" sz="2200" dirty="0" err="1" smtClean="0">
                <a:latin typeface="Arial Narrow" panose="020B0606020202030204" pitchFamily="34" charset="0"/>
                <a:ea typeface="Arial" charset="0"/>
                <a:cs typeface="Arial" charset="0"/>
              </a:rPr>
              <a:t>school</a:t>
            </a:r>
            <a:r>
              <a:rPr lang="fi-FI" sz="2200" dirty="0" smtClean="0">
                <a:latin typeface="Arial Narrow" panose="020B0606020202030204" pitchFamily="34" charset="0"/>
                <a:ea typeface="Arial" charset="0"/>
                <a:cs typeface="Arial" charset="0"/>
              </a:rPr>
              <a:t> </a:t>
            </a:r>
            <a:r>
              <a:rPr lang="fi-FI" sz="2200" dirty="0" err="1" smtClean="0">
                <a:latin typeface="Arial Narrow" panose="020B0606020202030204" pitchFamily="34" charset="0"/>
                <a:ea typeface="Arial" charset="0"/>
                <a:cs typeface="Arial" charset="0"/>
              </a:rPr>
              <a:t>year</a:t>
            </a:r>
            <a:r>
              <a:rPr lang="fi-FI" sz="2200" dirty="0" smtClean="0">
                <a:latin typeface="Arial Narrow" panose="020B0606020202030204" pitchFamily="34" charset="0"/>
                <a:ea typeface="Arial" charset="0"/>
                <a:cs typeface="Arial" charset="0"/>
              </a:rPr>
              <a:t>, a </a:t>
            </a:r>
            <a:r>
              <a:rPr lang="fi-FI" sz="2200" dirty="0" err="1" smtClean="0">
                <a:latin typeface="Arial Narrow" panose="020B0606020202030204" pitchFamily="34" charset="0"/>
                <a:ea typeface="Arial" charset="0"/>
                <a:cs typeface="Arial" charset="0"/>
              </a:rPr>
              <a:t>truck</a:t>
            </a:r>
            <a:r>
              <a:rPr lang="fi-FI" sz="2200" dirty="0" smtClean="0">
                <a:latin typeface="Arial Narrow" panose="020B0606020202030204" pitchFamily="34" charset="0"/>
                <a:ea typeface="Arial" charset="0"/>
                <a:cs typeface="Arial" charset="0"/>
              </a:rPr>
              <a:t> </a:t>
            </a:r>
            <a:r>
              <a:rPr lang="fi-FI" sz="2200" dirty="0" err="1" smtClean="0">
                <a:latin typeface="Arial Narrow" panose="020B0606020202030204" pitchFamily="34" charset="0"/>
                <a:ea typeface="Arial" charset="0"/>
                <a:cs typeface="Arial" charset="0"/>
              </a:rPr>
              <a:t>starts</a:t>
            </a:r>
            <a:r>
              <a:rPr lang="fi-FI" sz="2200" dirty="0" smtClean="0">
                <a:latin typeface="Arial Narrow" panose="020B0606020202030204" pitchFamily="34" charset="0"/>
                <a:ea typeface="Arial" charset="0"/>
                <a:cs typeface="Arial" charset="0"/>
              </a:rPr>
              <a:t> a </a:t>
            </a:r>
            <a:r>
              <a:rPr lang="fi-FI" sz="2200" dirty="0" err="1" smtClean="0">
                <a:latin typeface="Arial Narrow" panose="020B0606020202030204" pitchFamily="34" charset="0"/>
                <a:ea typeface="Arial" charset="0"/>
                <a:cs typeface="Arial" charset="0"/>
              </a:rPr>
              <a:t>round</a:t>
            </a:r>
            <a:r>
              <a:rPr lang="fi-FI" sz="2200" dirty="0" smtClean="0">
                <a:latin typeface="Arial Narrow" panose="020B0606020202030204" pitchFamily="34" charset="0"/>
                <a:ea typeface="Arial" charset="0"/>
                <a:cs typeface="Arial" charset="0"/>
              </a:rPr>
              <a:t> and </a:t>
            </a:r>
            <a:r>
              <a:rPr lang="fi-FI" sz="2200" dirty="0" err="1" smtClean="0">
                <a:latin typeface="Arial Narrow" panose="020B0606020202030204" pitchFamily="34" charset="0"/>
                <a:ea typeface="Arial" charset="0"/>
                <a:cs typeface="Arial" charset="0"/>
              </a:rPr>
              <a:t>collects</a:t>
            </a:r>
            <a:r>
              <a:rPr lang="fi-FI" sz="2200" dirty="0" smtClean="0">
                <a:latin typeface="Arial Narrow" panose="020B0606020202030204" pitchFamily="34" charset="0"/>
                <a:ea typeface="Arial" charset="0"/>
                <a:cs typeface="Arial" charset="0"/>
              </a:rPr>
              <a:t> </a:t>
            </a:r>
            <a:r>
              <a:rPr lang="fi-FI" sz="2200" dirty="0" err="1" smtClean="0">
                <a:latin typeface="Arial Narrow" panose="020B0606020202030204" pitchFamily="34" charset="0"/>
                <a:ea typeface="Arial" charset="0"/>
                <a:cs typeface="Arial" charset="0"/>
              </a:rPr>
              <a:t>hazardous</a:t>
            </a:r>
            <a:r>
              <a:rPr lang="fi-FI" sz="2200" dirty="0" smtClean="0">
                <a:latin typeface="Arial Narrow" panose="020B0606020202030204" pitchFamily="34" charset="0"/>
                <a:ea typeface="Arial" charset="0"/>
                <a:cs typeface="Arial" charset="0"/>
              </a:rPr>
              <a:t> </a:t>
            </a:r>
            <a:r>
              <a:rPr lang="fi-FI" sz="2200" dirty="0" err="1" smtClean="0">
                <a:latin typeface="Arial Narrow" panose="020B0606020202030204" pitchFamily="34" charset="0"/>
                <a:ea typeface="Arial" charset="0"/>
                <a:cs typeface="Arial" charset="0"/>
              </a:rPr>
              <a:t>waste</a:t>
            </a:r>
            <a:r>
              <a:rPr lang="fi-FI" sz="2200" dirty="0" smtClean="0">
                <a:latin typeface="Arial Narrow" panose="020B0606020202030204" pitchFamily="34" charset="0"/>
                <a:ea typeface="Arial" charset="0"/>
                <a:cs typeface="Arial" charset="0"/>
              </a:rPr>
              <a:t> </a:t>
            </a:r>
            <a:r>
              <a:rPr lang="fi-FI" sz="2200" dirty="0" err="1" smtClean="0">
                <a:latin typeface="Arial Narrow" panose="020B0606020202030204" pitchFamily="34" charset="0"/>
                <a:ea typeface="Arial" charset="0"/>
                <a:cs typeface="Arial" charset="0"/>
              </a:rPr>
              <a:t>from</a:t>
            </a:r>
            <a:r>
              <a:rPr lang="fi-FI" sz="2200" dirty="0" smtClean="0">
                <a:latin typeface="Arial Narrow" panose="020B0606020202030204" pitchFamily="34" charset="0"/>
                <a:ea typeface="Arial" charset="0"/>
                <a:cs typeface="Arial" charset="0"/>
              </a:rPr>
              <a:t> </a:t>
            </a:r>
            <a:r>
              <a:rPr lang="fi-FI" sz="2200" dirty="0" err="1" smtClean="0">
                <a:latin typeface="Arial Narrow" panose="020B0606020202030204" pitchFamily="34" charset="0"/>
                <a:ea typeface="Arial" charset="0"/>
                <a:cs typeface="Arial" charset="0"/>
              </a:rPr>
              <a:t>all</a:t>
            </a:r>
            <a:r>
              <a:rPr lang="fi-FI" sz="2200" dirty="0" smtClean="0">
                <a:latin typeface="Arial Narrow" panose="020B0606020202030204" pitchFamily="34" charset="0"/>
                <a:ea typeface="Arial" charset="0"/>
                <a:cs typeface="Arial" charset="0"/>
              </a:rPr>
              <a:t> </a:t>
            </a:r>
            <a:r>
              <a:rPr lang="fi-FI" sz="2200" dirty="0" err="1" smtClean="0">
                <a:latin typeface="Arial Narrow" panose="020B0606020202030204" pitchFamily="34" charset="0"/>
                <a:ea typeface="Arial" charset="0"/>
                <a:cs typeface="Arial" charset="0"/>
              </a:rPr>
              <a:t>the</a:t>
            </a:r>
            <a:r>
              <a:rPr lang="fi-FI" sz="2200" dirty="0" smtClean="0">
                <a:latin typeface="Arial Narrow" panose="020B0606020202030204" pitchFamily="34" charset="0"/>
                <a:ea typeface="Arial" charset="0"/>
                <a:cs typeface="Arial" charset="0"/>
              </a:rPr>
              <a:t> </a:t>
            </a:r>
            <a:r>
              <a:rPr lang="fi-FI" sz="2200" dirty="0" err="1" smtClean="0">
                <a:latin typeface="Arial Narrow" panose="020B0606020202030204" pitchFamily="34" charset="0"/>
                <a:ea typeface="Arial" charset="0"/>
                <a:cs typeface="Arial" charset="0"/>
              </a:rPr>
              <a:t>schools</a:t>
            </a:r>
            <a:r>
              <a:rPr lang="fi-FI" sz="2200" dirty="0" smtClean="0">
                <a:latin typeface="Arial Narrow" panose="020B0606020202030204" pitchFamily="34" charset="0"/>
                <a:ea typeface="Arial" charset="0"/>
                <a:cs typeface="Arial" charset="0"/>
              </a:rPr>
              <a:t> in Tampere.</a:t>
            </a:r>
            <a:endParaRPr lang="fi-FI" sz="2200" dirty="0">
              <a:latin typeface="Arial Narrow" panose="020B0606020202030204" pitchFamily="34" charset="0"/>
              <a:ea typeface="Arial" charset="0"/>
              <a:cs typeface="Arial" charset="0"/>
            </a:endParaRP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9" r="12851"/>
          <a:stretch/>
        </p:blipFill>
        <p:spPr>
          <a:xfrm rot="5400000" flipV="1">
            <a:off x="1317951" y="3369133"/>
            <a:ext cx="2761735" cy="3274484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535" y="3803216"/>
            <a:ext cx="2270038" cy="227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5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Who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takes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waste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our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school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? And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where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?</a:t>
            </a:r>
            <a:endParaRPr lang="fi-FI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MISTER X</a:t>
            </a:r>
            <a:endParaRPr lang="fi-FI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99" y="197646"/>
            <a:ext cx="11534401" cy="6660354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>
            <a:off x="2947916" y="197646"/>
            <a:ext cx="6277971" cy="830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ruutu 5"/>
          <p:cNvSpPr txBox="1"/>
          <p:nvPr/>
        </p:nvSpPr>
        <p:spPr>
          <a:xfrm>
            <a:off x="1823055" y="371416"/>
            <a:ext cx="9785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dirty="0" smtClean="0">
                <a:latin typeface="Castellar" panose="020A0402060406010301" pitchFamily="18" charset="0"/>
              </a:rPr>
              <a:t>WASTE AT OUR SCHOOL?</a:t>
            </a:r>
            <a:endParaRPr lang="fi-FI" sz="4800" dirty="0"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03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3" y="73883"/>
            <a:ext cx="1669728" cy="2226303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237" y="416043"/>
            <a:ext cx="1675981" cy="2226303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669" y="378019"/>
            <a:ext cx="1664713" cy="2226303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477" y="402197"/>
            <a:ext cx="1664713" cy="2226303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396" y="649624"/>
            <a:ext cx="1669727" cy="2226303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965" y="1134527"/>
            <a:ext cx="1664712" cy="2226302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923" y="2001111"/>
            <a:ext cx="1674742" cy="2226303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9" name="Suorakulmio 8"/>
          <p:cNvSpPr/>
          <p:nvPr/>
        </p:nvSpPr>
        <p:spPr>
          <a:xfrm>
            <a:off x="163478" y="2097010"/>
            <a:ext cx="1197735" cy="214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/>
        </p:nvSpPr>
        <p:spPr>
          <a:xfrm>
            <a:off x="1956058" y="2387069"/>
            <a:ext cx="1146220" cy="331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3617523" y="2428753"/>
            <a:ext cx="1133341" cy="351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/>
          <p:cNvSpPr/>
          <p:nvPr/>
        </p:nvSpPr>
        <p:spPr>
          <a:xfrm>
            <a:off x="5543646" y="2389767"/>
            <a:ext cx="1133341" cy="2530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12"/>
          <p:cNvSpPr/>
          <p:nvPr/>
        </p:nvSpPr>
        <p:spPr>
          <a:xfrm>
            <a:off x="7323220" y="2642346"/>
            <a:ext cx="1133341" cy="275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Suorakulmio 13"/>
          <p:cNvSpPr/>
          <p:nvPr/>
        </p:nvSpPr>
        <p:spPr>
          <a:xfrm>
            <a:off x="9110966" y="3136974"/>
            <a:ext cx="1043189" cy="269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 15"/>
          <p:cNvSpPr/>
          <p:nvPr/>
        </p:nvSpPr>
        <p:spPr>
          <a:xfrm>
            <a:off x="10855533" y="3952721"/>
            <a:ext cx="1094705" cy="245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ekstiruutu 16"/>
          <p:cNvSpPr txBox="1"/>
          <p:nvPr/>
        </p:nvSpPr>
        <p:spPr>
          <a:xfrm>
            <a:off x="5316558" y="2428753"/>
            <a:ext cx="15875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u="sng" dirty="0" smtClean="0">
                <a:solidFill>
                  <a:srgbClr val="1927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AVERAGE</a:t>
            </a:r>
            <a:endParaRPr lang="fi-FI" sz="1400" b="1" dirty="0" smtClean="0">
              <a:solidFill>
                <a:srgbClr val="1927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taken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compost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biowaste</a:t>
            </a: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bin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shared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neighbours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i-F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recycled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far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answerers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endParaRPr lang="fi-F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i-FI" sz="14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ccumulated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1-2 </a:t>
            </a:r>
            <a:r>
              <a:rPr lang="fi-FI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sized</a:t>
            </a: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bags</a:t>
            </a: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fi-FI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kstiruutu 17"/>
          <p:cNvSpPr txBox="1"/>
          <p:nvPr/>
        </p:nvSpPr>
        <p:spPr>
          <a:xfrm>
            <a:off x="10596850" y="3952721"/>
            <a:ext cx="15098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u="sng" dirty="0" smtClean="0">
                <a:solidFill>
                  <a:srgbClr val="5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AVERAGE</a:t>
            </a:r>
          </a:p>
          <a:p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taken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refuse</a:t>
            </a: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bin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i-F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recycled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endParaRPr lang="fi-FI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accumulated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1-2 </a:t>
            </a:r>
            <a:r>
              <a:rPr lang="fi-FI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sized</a:t>
            </a: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bags</a:t>
            </a: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fi-FI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endParaRPr lang="fi-FI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kstiruutu 19"/>
          <p:cNvSpPr txBox="1"/>
          <p:nvPr/>
        </p:nvSpPr>
        <p:spPr>
          <a:xfrm>
            <a:off x="3521287" y="2438615"/>
            <a:ext cx="16389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u="sng" dirty="0" smtClean="0">
                <a:solidFill>
                  <a:srgbClr val="1029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AVERAGE</a:t>
            </a:r>
            <a:endParaRPr lang="fi-F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taken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refuse</a:t>
            </a:r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 bin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i-F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recycled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as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far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answerers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i-F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accumulated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fi-FI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litres</a:t>
            </a: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fi-FI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kstiruutu 20"/>
          <p:cNvSpPr txBox="1"/>
          <p:nvPr/>
        </p:nvSpPr>
        <p:spPr>
          <a:xfrm>
            <a:off x="8906438" y="3135722"/>
            <a:ext cx="15098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ON AVERAGE</a:t>
            </a:r>
          </a:p>
          <a:p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taken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refuse</a:t>
            </a:r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 bin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i-F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recycled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far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answerers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knew</a:t>
            </a:r>
            <a:endParaRPr lang="fi-F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i-FI" sz="14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ccumulated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10 </a:t>
            </a:r>
            <a:r>
              <a:rPr lang="fi-FI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litlers</a:t>
            </a: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i-FI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kstiruutu 21"/>
          <p:cNvSpPr txBox="1"/>
          <p:nvPr/>
        </p:nvSpPr>
        <p:spPr>
          <a:xfrm>
            <a:off x="7034840" y="2673143"/>
            <a:ext cx="16910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u="sng" dirty="0" smtClean="0">
                <a:solidFill>
                  <a:srgbClr val="4C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AVERAGE</a:t>
            </a:r>
            <a:endParaRPr lang="fi-FI" sz="1400" b="1" dirty="0" smtClean="0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taken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refuse</a:t>
            </a: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bin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burned</a:t>
            </a: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fireplace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/sauna.</a:t>
            </a:r>
          </a:p>
          <a:p>
            <a:endParaRPr lang="fi-F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recycled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far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answerers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endParaRPr lang="fi-F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i-FI" sz="14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ccumulated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fi-FI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litres</a:t>
            </a: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fi-FI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kstiruutu 22"/>
          <p:cNvSpPr txBox="1"/>
          <p:nvPr/>
        </p:nvSpPr>
        <p:spPr>
          <a:xfrm>
            <a:off x="111435" y="2156819"/>
            <a:ext cx="16431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u="sng" dirty="0" smtClean="0">
                <a:solidFill>
                  <a:srgbClr val="471C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AVERAGE</a:t>
            </a:r>
            <a:endParaRPr lang="fi-F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taken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refuse</a:t>
            </a:r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 bin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i-F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recycled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far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answerers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endParaRPr lang="fi-F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accumulated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10-20 </a:t>
            </a:r>
            <a:r>
              <a:rPr lang="fi-FI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litres</a:t>
            </a: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fi-FI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i-FI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kstiruutu 23"/>
          <p:cNvSpPr txBox="1"/>
          <p:nvPr/>
        </p:nvSpPr>
        <p:spPr>
          <a:xfrm>
            <a:off x="1767776" y="2428753"/>
            <a:ext cx="1708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u="sng" dirty="0" smtClean="0">
                <a:solidFill>
                  <a:srgbClr val="1D0D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AVERAGE</a:t>
            </a:r>
            <a:endParaRPr lang="fi-FI" sz="1400" b="1" dirty="0" smtClean="0">
              <a:solidFill>
                <a:srgbClr val="1D0D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taken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refuse</a:t>
            </a:r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 bin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i-F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recycled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as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far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answerers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endParaRPr lang="fi-F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i-FI" sz="14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ccumulated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fi-FI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litres</a:t>
            </a: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in a </a:t>
            </a:r>
            <a:r>
              <a:rPr lang="fi-FI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36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615603"/>
            <a:ext cx="9573492" cy="591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5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1281</TotalTime>
  <Words>468</Words>
  <Application>Microsoft Office PowerPoint</Application>
  <PresentationFormat>Laajakuva</PresentationFormat>
  <Paragraphs>74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Castellar</vt:lpstr>
      <vt:lpstr>Office-teema</vt:lpstr>
      <vt:lpstr>Waste management</vt:lpstr>
      <vt:lpstr>HOW DOES OUR SCHOOL RECYCLE?</vt:lpstr>
      <vt:lpstr>OUR SCHOOL KITCHEN?</vt:lpstr>
      <vt:lpstr>PowerPoint-esitys</vt:lpstr>
      <vt:lpstr>PowerPoint-esitys</vt:lpstr>
      <vt:lpstr>LAB WASTE?</vt:lpstr>
      <vt:lpstr>Who takes the waste of our school? And where?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Milja Pietikäinen</dc:creator>
  <cp:lastModifiedBy>Milja Pietikäinen</cp:lastModifiedBy>
  <cp:revision>60</cp:revision>
  <dcterms:created xsi:type="dcterms:W3CDTF">2015-11-12T18:21:49Z</dcterms:created>
  <dcterms:modified xsi:type="dcterms:W3CDTF">2015-11-28T18:43:26Z</dcterms:modified>
</cp:coreProperties>
</file>