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F75F-F726-453A-A397-1888F23E949D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3C42-030C-46D3-BA08-1806F6E83313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upload.wikimedia.org/wikipedia/commons/e/e0/Panoramica_Cattedrale_di_Palermo.jpg"/>
          <p:cNvPicPr>
            <a:picLocks noChangeAspect="1" noChangeArrowheads="1"/>
          </p:cNvPicPr>
          <p:nvPr/>
        </p:nvPicPr>
        <p:blipFill>
          <a:blip r:embed="rId2" cstate="print"/>
          <a:srcRect l="8220" r="11105"/>
          <a:stretch>
            <a:fillRect/>
          </a:stretch>
        </p:blipFill>
        <p:spPr bwMode="auto">
          <a:xfrm>
            <a:off x="3131840" y="0"/>
            <a:ext cx="6012160" cy="2492896"/>
          </a:xfrm>
          <a:prstGeom prst="rect">
            <a:avLst/>
          </a:prstGeom>
          <a:noFill/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89827"/>
              </p:ext>
            </p:extLst>
          </p:nvPr>
        </p:nvGraphicFramePr>
        <p:xfrm>
          <a:off x="3131840" y="2492897"/>
          <a:ext cx="6012160" cy="4638072"/>
        </p:xfrm>
        <a:graphic>
          <a:graphicData uri="http://schemas.openxmlformats.org/drawingml/2006/table">
            <a:tbl>
              <a:tblPr firstRow="1" bandRow="1">
                <a:solidFill>
                  <a:schemeClr val="accent6">
                    <a:lumMod val="20000"/>
                    <a:lumOff val="80000"/>
                  </a:schemeClr>
                </a:solidFill>
                <a:tableStyleId>{5940675A-B579-460E-94D1-54222C63F5DA}</a:tableStyleId>
              </a:tblPr>
              <a:tblGrid>
                <a:gridCol w="858880"/>
                <a:gridCol w="858880"/>
                <a:gridCol w="858880"/>
                <a:gridCol w="858880"/>
                <a:gridCol w="858880"/>
                <a:gridCol w="858880"/>
                <a:gridCol w="858880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Lunedì</a:t>
                      </a:r>
                    </a:p>
                    <a:p>
                      <a:pPr algn="ctr"/>
                      <a:endParaRPr lang="it-IT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Monday</a:t>
                      </a:r>
                      <a:endParaRPr lang="it-IT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Martedì </a:t>
                      </a:r>
                    </a:p>
                    <a:p>
                      <a:pPr algn="ctr"/>
                      <a:endParaRPr lang="it-IT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Tuesday</a:t>
                      </a:r>
                      <a:endParaRPr lang="it-IT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Mercoledì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Wednesday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Giovedì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Thursaday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Venerdì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Friday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Sabato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Saturday</a:t>
                      </a:r>
                      <a:r>
                        <a:rPr lang="it-IT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Domenica 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Sunday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it-IT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sz="1050" dirty="0" smtClean="0"/>
                    </a:p>
                    <a:p>
                      <a:pPr algn="ctr"/>
                      <a:r>
                        <a:rPr lang="it-IT" sz="1050" dirty="0" smtClean="0"/>
                        <a:t>Ferret Day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it-IT" sz="1050" b="0" dirty="0" smtClean="0">
                          <a:solidFill>
                            <a:schemeClr val="tx1"/>
                          </a:solidFill>
                        </a:rPr>
                        <a:t>Iris Day</a:t>
                      </a:r>
                      <a:endParaRPr lang="it-IT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r>
                        <a:rPr lang="it-IT" b="1" cap="none" spc="0" dirty="0" smtClean="0">
                          <a:ln w="127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it-IT" b="1" cap="none" spc="0" dirty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</a:p>
                    <a:p>
                      <a:pPr algn="ctr"/>
                      <a:r>
                        <a:rPr lang="it-IT" sz="1050" dirty="0" smtClean="0"/>
                        <a:t>Mother Ocean Day</a:t>
                      </a:r>
                      <a:endParaRPr lang="it-IT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</a:t>
                      </a:r>
                    </a:p>
                    <a:p>
                      <a:pPr algn="ctr"/>
                      <a:r>
                        <a:rPr lang="it-IT" sz="1050" dirty="0" smtClean="0"/>
                        <a:t>Migratory</a:t>
                      </a:r>
                      <a:r>
                        <a:rPr lang="it-IT" sz="1050" baseline="0" dirty="0" smtClean="0"/>
                        <a:t>  Bird  Day</a:t>
                      </a:r>
                      <a:endParaRPr lang="it-IT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</a:t>
                      </a:r>
                      <a:r>
                        <a:rPr lang="it-IT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it-IT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</a:rPr>
                        <a:t>                                                                 </a:t>
                      </a:r>
                      <a:endParaRPr lang="it-IT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050" baseline="0" dirty="0" smtClean="0"/>
                        <a:t>Endangered</a:t>
                      </a:r>
                      <a:r>
                        <a:rPr lang="it-IT" sz="1100" baseline="0" dirty="0" smtClean="0"/>
                        <a:t>Species Day</a:t>
                      </a:r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it-IT" sz="1050" b="0" dirty="0" smtClean="0">
                          <a:solidFill>
                            <a:schemeClr val="tx1"/>
                          </a:solidFill>
                        </a:rPr>
                        <a:t>Bio</a:t>
                      </a:r>
                      <a:r>
                        <a:rPr lang="it-IT" sz="1050" b="0" baseline="0" dirty="0" smtClean="0">
                          <a:solidFill>
                            <a:schemeClr val="tx1"/>
                          </a:solidFill>
                        </a:rPr>
                        <a:t> diversity Day</a:t>
                      </a:r>
                      <a:endParaRPr lang="it-IT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</a:t>
                      </a:r>
                    </a:p>
                    <a:p>
                      <a:pPr algn="ctr"/>
                      <a:r>
                        <a:rPr lang="it-IT" sz="1050" smtClean="0"/>
                        <a:t>Turtle Day</a:t>
                      </a:r>
                      <a:endParaRPr lang="it-IT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it-IT" sz="1050" b="0" dirty="0" smtClean="0">
                          <a:solidFill>
                            <a:schemeClr val="tx1"/>
                          </a:solidFill>
                        </a:rPr>
                        <a:t>Composting Day</a:t>
                      </a:r>
                      <a:endParaRPr lang="it-IT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58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</a:t>
                      </a:r>
                    </a:p>
                    <a:p>
                      <a:pPr algn="ctr"/>
                      <a:r>
                        <a:rPr lang="it-IT" sz="1050" dirty="0" smtClean="0"/>
                        <a:t>Water a flower Day</a:t>
                      </a:r>
                      <a:endParaRPr lang="it-IT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60848"/>
            <a:ext cx="313184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>Labor Day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>is celebrated every year to remember the commitment of the trade union and </a:t>
            </a:r>
            <a:r>
              <a:rPr lang="en-US" sz="105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the workers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>achievements in the economic and social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> field.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</a:b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ourier New" pitchFamily="49" charset="0"/>
              </a:rPr>
            </a:b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1maggio"/>
          <p:cNvPicPr>
            <a:picLocks noChangeAspect="1" noChangeArrowheads="1"/>
          </p:cNvPicPr>
          <p:nvPr/>
        </p:nvPicPr>
        <p:blipFill>
          <a:blip r:embed="rId3" cstate="print"/>
          <a:srcRect b="9474"/>
          <a:stretch>
            <a:fillRect/>
          </a:stretch>
        </p:blipFill>
        <p:spPr bwMode="auto">
          <a:xfrm>
            <a:off x="107504" y="1196752"/>
            <a:ext cx="7239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827584" y="1196752"/>
            <a:ext cx="22322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La </a:t>
            </a:r>
            <a:r>
              <a:rPr lang="it-IT" sz="1050" b="1" dirty="0" smtClean="0">
                <a:solidFill>
                  <a:srgbClr val="C00000"/>
                </a:solidFill>
                <a:latin typeface="Cambria" pitchFamily="18" charset="0"/>
                <a:ea typeface="Times New Roman" pitchFamily="18" charset="0"/>
                <a:cs typeface="Courier New" pitchFamily="49" charset="0"/>
              </a:rPr>
              <a:t>Festa del lavoro</a:t>
            </a:r>
            <a:r>
              <a:rPr lang="it-IT" sz="105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 viene celebrata ogni anno per ricordare l'impegno del movimento sindacale e i traguardi raggiunti dai lavoratori in campo economico e sociale. </a:t>
            </a:r>
            <a:endParaRPr lang="it-IT" sz="105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564904"/>
            <a:ext cx="2267744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La </a:t>
            </a:r>
            <a:r>
              <a:rPr kumimoji="0" lang="it-IT" sz="1050" b="1" i="0" u="none" strike="noStrike" cap="none" normalizeH="0" baseline="0" dirty="0" smtClean="0">
                <a:solidFill>
                  <a:srgbClr val="0070C0"/>
                </a:solidFill>
                <a:effectLst/>
                <a:latin typeface="Cambria" pitchFamily="18" charset="0"/>
                <a:cs typeface="Arial" pitchFamily="34" charset="0"/>
              </a:rPr>
              <a:t>Festa dell'Europa 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celebra il giorno del 1950 in cui venne</a:t>
            </a:r>
            <a:r>
              <a:rPr kumimoji="0" lang="it-IT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presentato</a:t>
            </a:r>
            <a:r>
              <a:rPr lang="it-IT" sz="1050" dirty="0" smtClean="0">
                <a:latin typeface="Cambria" pitchFamily="18" charset="0"/>
                <a:cs typeface="Arial" pitchFamily="34" charset="0"/>
              </a:rPr>
              <a:t> il 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piano di</a:t>
            </a:r>
            <a:r>
              <a:rPr lang="it-IT" sz="1050" dirty="0" smtClean="0">
                <a:latin typeface="Cambria" pitchFamily="18" charset="0"/>
                <a:cs typeface="Arial" pitchFamily="34" charset="0"/>
              </a:rPr>
              <a:t>. cooperazione economica, che segna l'inizio del processo d'integrazione europea con l'obiettivo di un’unione federale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</a:b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filippo\Desktop\unioneeurop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857496"/>
            <a:ext cx="719510" cy="719510"/>
          </a:xfrm>
          <a:prstGeom prst="roundRect">
            <a:avLst/>
          </a:prstGeom>
          <a:ln>
            <a:noFill/>
          </a:ln>
          <a:effectLst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3717032"/>
            <a:ext cx="313184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</a:b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http://www.apre.it/media/52461/bandiere_it_e_ue_491x130.jpg"/>
          <p:cNvPicPr>
            <a:picLocks noChangeAspect="1" noChangeArrowheads="1"/>
          </p:cNvPicPr>
          <p:nvPr/>
        </p:nvPicPr>
        <p:blipFill>
          <a:blip r:embed="rId5" cstate="print"/>
          <a:srcRect b="11735"/>
          <a:stretch>
            <a:fillRect/>
          </a:stretch>
        </p:blipFill>
        <p:spPr bwMode="auto">
          <a:xfrm>
            <a:off x="0" y="260648"/>
            <a:ext cx="3131840" cy="72008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3275856" y="0"/>
            <a:ext cx="3240360" cy="13080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it-IT" sz="3950" b="1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Maggio </a:t>
            </a:r>
          </a:p>
          <a:p>
            <a:pPr algn="ctr"/>
            <a:r>
              <a:rPr lang="it-IT" sz="3950" b="1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    May</a:t>
            </a:r>
            <a:endParaRPr lang="it-IT" sz="395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4" descr="http://1.bp.blogspot.com/-y09SU65EMao/Ua-ClKLTx9I/AAAAAAAAAGk/ZOsIqd-Zplc/s1600/Stub_Sicil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5286388"/>
            <a:ext cx="1131640" cy="1131640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3786190"/>
            <a:ext cx="3024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50" b="1" i="0" u="none" strike="noStrike" cap="none" normalizeH="0" baseline="0" dirty="0" err="1" smtClean="0">
                <a:solidFill>
                  <a:srgbClr val="0070C0"/>
                </a:solidFill>
                <a:effectLst/>
                <a:latin typeface="Cambria" pitchFamily="18" charset="0"/>
                <a:cs typeface="Arial" pitchFamily="34" charset="0"/>
              </a:rPr>
              <a:t>Europe</a:t>
            </a:r>
            <a:r>
              <a:rPr kumimoji="0" lang="it-IT" sz="1050" b="1" i="0" u="none" strike="noStrike" cap="none" normalizeH="0" baseline="0" dirty="0" smtClean="0">
                <a:solidFill>
                  <a:srgbClr val="0070C0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1" i="0" u="none" strike="noStrike" cap="none" normalizeH="0" baseline="0" dirty="0" err="1" smtClean="0">
                <a:solidFill>
                  <a:srgbClr val="0070C0"/>
                </a:solidFill>
                <a:effectLst/>
                <a:latin typeface="Cambria" pitchFamily="18" charset="0"/>
                <a:cs typeface="Arial" pitchFamily="34" charset="0"/>
              </a:rPr>
              <a:t>Day</a:t>
            </a:r>
            <a:r>
              <a:rPr kumimoji="0" lang="it-IT" sz="1050" b="1" i="0" u="none" strike="noStrike" cap="none" normalizeH="0" baseline="0" dirty="0" smtClean="0">
                <a:solidFill>
                  <a:srgbClr val="0070C0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celebrates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the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day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in 1950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when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the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plan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of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economic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cooperation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was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presented</a:t>
            </a:r>
            <a:r>
              <a:rPr lang="it-IT" sz="1050" dirty="0" smtClean="0">
                <a:solidFill>
                  <a:srgbClr val="212121"/>
                </a:solidFill>
                <a:latin typeface="Cambria" pitchFamily="18" charset="0"/>
                <a:cs typeface="Arial" pitchFamily="34" charset="0"/>
              </a:rPr>
              <a:t>. </a:t>
            </a:r>
            <a:r>
              <a:rPr lang="it-IT" sz="1050" dirty="0" err="1" smtClean="0">
                <a:solidFill>
                  <a:srgbClr val="212121"/>
                </a:solidFill>
                <a:latin typeface="Cambria" pitchFamily="18" charset="0"/>
                <a:cs typeface="Arial" pitchFamily="34" charset="0"/>
              </a:rPr>
              <a:t>It</a:t>
            </a:r>
            <a:r>
              <a:rPr lang="it-IT" sz="1050" dirty="0" smtClean="0">
                <a:solidFill>
                  <a:srgbClr val="212121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marks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the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beginning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of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the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process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of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European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integration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with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the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aim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of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a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federal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it-IT" sz="105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union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mbria" pitchFamily="18" charset="0"/>
                <a:cs typeface="Arial" pitchFamily="34" charset="0"/>
              </a:rPr>
              <a:t>.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0" y="4714884"/>
            <a:ext cx="3143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 smtClean="0">
                <a:solidFill>
                  <a:srgbClr val="C00000"/>
                </a:solidFill>
                <a:latin typeface="Cambria" pitchFamily="18" charset="0"/>
              </a:rPr>
              <a:t>La Festa della Regione Sicilia </a:t>
            </a:r>
            <a:r>
              <a:rPr lang="it-IT" sz="1050" dirty="0" smtClean="0">
                <a:latin typeface="Cambria" pitchFamily="18" charset="0"/>
              </a:rPr>
              <a:t>celebra l'Autonomia, concessa il 15 maggio 1946 dal re Umberto II di Savoia, che la dotò di un’ampia autonomia politica, legislativa, amministrativa.</a:t>
            </a:r>
            <a:endParaRPr lang="it-IT" sz="1050" dirty="0">
              <a:latin typeface="Cambria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143108" y="2928934"/>
            <a:ext cx="857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it-IT" sz="30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14414" y="5572140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>
                <a:latin typeface="Cambria" pitchFamily="18" charset="0"/>
              </a:rPr>
              <a:t>The </a:t>
            </a:r>
            <a:r>
              <a:rPr lang="it-IT" sz="1050" dirty="0" err="1" smtClean="0">
                <a:latin typeface="Cambria" pitchFamily="18" charset="0"/>
              </a:rPr>
              <a:t>day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celabrates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Sicily</a:t>
            </a:r>
            <a:r>
              <a:rPr lang="it-IT" sz="1050" dirty="0" smtClean="0">
                <a:latin typeface="Cambria" pitchFamily="18" charset="0"/>
              </a:rPr>
              <a:t> </a:t>
            </a:r>
            <a:r>
              <a:rPr lang="it-IT" sz="1050" dirty="0" err="1" smtClean="0">
                <a:latin typeface="Cambria" pitchFamily="18" charset="0"/>
              </a:rPr>
              <a:t>as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an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autonomous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region</a:t>
            </a:r>
            <a:r>
              <a:rPr lang="it-IT" sz="1050" dirty="0" smtClean="0">
                <a:latin typeface="Cambria" pitchFamily="18" charset="0"/>
              </a:rPr>
              <a:t> </a:t>
            </a:r>
            <a:r>
              <a:rPr lang="it-IT" sz="1050" dirty="0" err="1" smtClean="0">
                <a:latin typeface="Cambria" pitchFamily="18" charset="0"/>
              </a:rPr>
              <a:t>of</a:t>
            </a:r>
            <a:r>
              <a:rPr lang="it-IT" sz="1050" dirty="0" smtClean="0">
                <a:latin typeface="Cambria" pitchFamily="18" charset="0"/>
              </a:rPr>
              <a:t> Italy, </a:t>
            </a:r>
            <a:r>
              <a:rPr lang="it-IT" sz="1050" dirty="0" err="1" smtClean="0">
                <a:latin typeface="Cambria" pitchFamily="18" charset="0"/>
              </a:rPr>
              <a:t>officially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referred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to</a:t>
            </a:r>
            <a:r>
              <a:rPr lang="it-IT" sz="1050" dirty="0" smtClean="0">
                <a:latin typeface="Cambria" pitchFamily="18" charset="0"/>
              </a:rPr>
              <a:t> </a:t>
            </a:r>
            <a:r>
              <a:rPr lang="it-IT" sz="1050" dirty="0" err="1" smtClean="0">
                <a:latin typeface="Cambria" pitchFamily="18" charset="0"/>
              </a:rPr>
              <a:t>as</a:t>
            </a:r>
            <a:r>
              <a:rPr lang="it-IT" sz="1050" dirty="0" smtClean="0">
                <a:latin typeface="Cambria" pitchFamily="18" charset="0"/>
              </a:rPr>
              <a:t> </a:t>
            </a:r>
            <a:r>
              <a:rPr lang="it-IT" sz="1050" i="1" dirty="0" smtClean="0">
                <a:latin typeface="Cambria" pitchFamily="18" charset="0"/>
              </a:rPr>
              <a:t>Regione Siciliana. </a:t>
            </a:r>
            <a:endParaRPr lang="it-IT" sz="1050" dirty="0">
              <a:latin typeface="Cambria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0" y="6143644"/>
            <a:ext cx="114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it-IT" sz="28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180</Words>
  <Application>Microsoft Office PowerPoint</Application>
  <PresentationFormat>Presentación en pantalla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di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utente12</dc:creator>
  <cp:lastModifiedBy>JavierGuzmán</cp:lastModifiedBy>
  <cp:revision>88</cp:revision>
  <dcterms:created xsi:type="dcterms:W3CDTF">2015-10-13T12:49:35Z</dcterms:created>
  <dcterms:modified xsi:type="dcterms:W3CDTF">2015-11-09T17:54:28Z</dcterms:modified>
</cp:coreProperties>
</file>