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3500" type="screen16x9"/>
  <p:notesSz cx="6858000" cy="9144000"/>
  <p:embeddedFontLst>
    <p:embeddedFont>
      <p:font typeface="Dosis" charset="0"/>
      <p:regular r:id="rId37"/>
      <p:bold r:id="rId38"/>
    </p:embeddedFont>
    <p:embeddedFont>
      <p:font typeface="Roboto" charset="0"/>
      <p:regular r:id="rId39"/>
      <p:bold r:id="rId40"/>
      <p:italic r:id="rId41"/>
      <p:boldItalic r:id="rId42"/>
    </p:embeddedFont>
    <p:embeddedFont>
      <p:font typeface="Sniglet" charset="0"/>
      <p:regular r:id="rId43"/>
    </p:embeddedFont>
    <p:embeddedFont>
      <p:font typeface="Patrick Hand SC" charset="0"/>
      <p:regular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49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68093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44050" y="-38100"/>
            <a:ext cx="4139800" cy="5192625"/>
          </a:xfrm>
          <a:custGeom>
            <a:avLst/>
            <a:gdLst/>
            <a:ahLst/>
            <a:cxnLst/>
            <a:rect l="0" t="0" r="0" b="0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 flipH="1">
            <a:off x="-647600" y="-14750"/>
            <a:ext cx="24819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600" i="1"/>
            </a:lvl1pPr>
            <a:lvl2pPr lvl="1" rtl="0">
              <a:spcBef>
                <a:spcPts val="0"/>
              </a:spcBef>
              <a:buSzPct val="100000"/>
              <a:defRPr sz="3600" i="1"/>
            </a:lvl2pPr>
            <a:lvl3pPr lvl="2" rtl="0">
              <a:spcBef>
                <a:spcPts val="0"/>
              </a:spcBef>
              <a:buSzPct val="100000"/>
              <a:defRPr sz="3600" i="1"/>
            </a:lvl3pPr>
            <a:lvl4pPr lvl="3" rtl="0">
              <a:spcBef>
                <a:spcPts val="0"/>
              </a:spcBef>
              <a:buSzPct val="100000"/>
              <a:defRPr sz="3600" i="1"/>
            </a:lvl4pPr>
            <a:lvl5pPr lvl="4" rtl="0">
              <a:spcBef>
                <a:spcPts val="0"/>
              </a:spcBef>
              <a:buSzPct val="100000"/>
              <a:defRPr sz="3600" i="1"/>
            </a:lvl5pPr>
            <a:lvl6pPr lvl="5" rtl="0">
              <a:spcBef>
                <a:spcPts val="0"/>
              </a:spcBef>
              <a:buSzPct val="100000"/>
              <a:defRPr sz="3600" i="1"/>
            </a:lvl6pPr>
            <a:lvl7pPr lvl="6" rtl="0">
              <a:spcBef>
                <a:spcPts val="0"/>
              </a:spcBef>
              <a:buSzPct val="100000"/>
              <a:defRPr sz="3600" i="1"/>
            </a:lvl7pPr>
            <a:lvl8pPr lvl="7" rtl="0">
              <a:spcBef>
                <a:spcPts val="0"/>
              </a:spcBef>
              <a:buSzPct val="100000"/>
              <a:defRPr sz="3600" i="1"/>
            </a:lvl8pPr>
            <a:lvl9pPr lvl="8">
              <a:spcBef>
                <a:spcPts val="0"/>
              </a:spcBef>
              <a:buSzPct val="100000"/>
              <a:defRPr sz="3600" i="1"/>
            </a:lvl9pPr>
          </a:lstStyle>
          <a:p>
            <a:endParaRPr/>
          </a:p>
        </p:txBody>
      </p:sp>
      <p:sp>
        <p:nvSpPr>
          <p:cNvPr id="25" name="Shape 25"/>
          <p:cNvSpPr txBox="1"/>
          <p:nvPr/>
        </p:nvSpPr>
        <p:spPr>
          <a:xfrm>
            <a:off x="-121150" y="-271850"/>
            <a:ext cx="1955700" cy="6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 flipH="1">
            <a:off x="1440947" y="-147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6957298" y="4394650"/>
            <a:ext cx="26439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6957475" y="4137550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</a:p>
        </p:txBody>
      </p:sp>
      <p:sp>
        <p:nvSpPr>
          <p:cNvPr id="29" name="Shape 29"/>
          <p:cNvSpPr/>
          <p:nvPr/>
        </p:nvSpPr>
        <p:spPr>
          <a:xfrm flipH="1">
            <a:off x="6626547" y="43946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2400" b="0"/>
            </a:lvl1pPr>
            <a:lvl2pPr lvl="1">
              <a:spcBef>
                <a:spcPts val="0"/>
              </a:spcBef>
              <a:buSzPct val="100000"/>
              <a:defRPr sz="2400" b="0"/>
            </a:lvl2pPr>
            <a:lvl3pPr lvl="2">
              <a:spcBef>
                <a:spcPts val="0"/>
              </a:spcBef>
              <a:buSzPct val="100000"/>
              <a:defRPr sz="2400" b="0"/>
            </a:lvl3pPr>
            <a:lvl4pPr lvl="3">
              <a:spcBef>
                <a:spcPts val="0"/>
              </a:spcBef>
              <a:buSzPct val="100000"/>
              <a:defRPr sz="2400" b="0"/>
            </a:lvl4pPr>
            <a:lvl5pPr lvl="4">
              <a:spcBef>
                <a:spcPts val="0"/>
              </a:spcBef>
              <a:buSzPct val="100000"/>
              <a:defRPr sz="2400" b="0"/>
            </a:lvl5pPr>
            <a:lvl6pPr lvl="5">
              <a:spcBef>
                <a:spcPts val="0"/>
              </a:spcBef>
              <a:buSzPct val="100000"/>
              <a:defRPr sz="2400" b="0"/>
            </a:lvl6pPr>
            <a:lvl7pPr lvl="6">
              <a:spcBef>
                <a:spcPts val="0"/>
              </a:spcBef>
              <a:buSzPct val="100000"/>
              <a:defRPr sz="2400" b="0"/>
            </a:lvl7pPr>
            <a:lvl8pPr lvl="7">
              <a:spcBef>
                <a:spcPts val="0"/>
              </a:spcBef>
              <a:buSzPct val="100000"/>
              <a:defRPr sz="2400" b="0"/>
            </a:lvl8pPr>
            <a:lvl9pPr lvl="8">
              <a:spcBef>
                <a:spcPts val="0"/>
              </a:spcBef>
              <a:buSzPct val="100000"/>
              <a:defRPr sz="2400" b="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652188" y="1224350"/>
            <a:ext cx="2423100" cy="354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199477" y="1224350"/>
            <a:ext cx="2423100" cy="354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background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83" name="Shape 83"/>
          <p:cNvSpPr/>
          <p:nvPr/>
        </p:nvSpPr>
        <p:spPr>
          <a:xfrm flipH="1">
            <a:off x="742953" y="440630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7861618" y="440630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23950" y="4406300"/>
            <a:ext cx="67374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‹Nº›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560875" y="93525"/>
            <a:ext cx="5238600" cy="3233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LIQUIDATION PLAN OF </a:t>
            </a:r>
            <a:r>
              <a:rPr lang="en" b="1"/>
              <a:t>CUPS2GO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2450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Summary of difficulties encountered in putting the mini company into practice, and possible solutions in order to be solved in the future.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4779900" cy="402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Problems and Solutions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Excess of Fruit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2450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The first day, students cut a lot of fruit. The amount of slice fruit was far higher than the amount of sold fruit.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PROBLEM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2450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Cutting fruit ONLY when it is required. Sellers will ask for more fruit in case they need it.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923500" y="2391862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Fruit price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2450" y="8854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Fruit price is increasing. The first day it cost around 1-1,20 EUR/kg. The Fifth day it cost approximately 1,60-1,80 EUR/kg.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PROBLEM</a:t>
            </a:r>
          </a:p>
        </p:txBody>
      </p:sp>
      <p:grpSp>
        <p:nvGrpSpPr>
          <p:cNvPr id="187" name="Shape 187"/>
          <p:cNvGrpSpPr/>
          <p:nvPr/>
        </p:nvGrpSpPr>
        <p:grpSpPr>
          <a:xfrm>
            <a:off x="7239674" y="499502"/>
            <a:ext cx="994754" cy="843052"/>
            <a:chOff x="568950" y="3686775"/>
            <a:chExt cx="472500" cy="362900"/>
          </a:xfrm>
        </p:grpSpPr>
        <p:sp>
          <p:nvSpPr>
            <p:cNvPr id="188" name="Shape 188"/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0" t="0" r="0" b="0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0" t="0" r="0" b="0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0" t="0" r="0" b="0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2450" y="8854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We should buy fruit in “MercaMálaga”. It is a wholesale fruit trade. Fruit will cost cheaper.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SOLUTION</a:t>
            </a:r>
          </a:p>
        </p:txBody>
      </p:sp>
      <p:grpSp>
        <p:nvGrpSpPr>
          <p:cNvPr id="197" name="Shape 197"/>
          <p:cNvGrpSpPr/>
          <p:nvPr/>
        </p:nvGrpSpPr>
        <p:grpSpPr>
          <a:xfrm>
            <a:off x="7239674" y="499502"/>
            <a:ext cx="994754" cy="843052"/>
            <a:chOff x="568950" y="3686775"/>
            <a:chExt cx="472500" cy="362900"/>
          </a:xfrm>
        </p:grpSpPr>
        <p:sp>
          <p:nvSpPr>
            <p:cNvPr id="198" name="Shape 198"/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0" t="0" r="0" b="0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0" t="0" r="0" b="0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0" t="0" r="0" b="0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923500" y="2391862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Students’ permission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2450" y="8854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Some students can’t leave their lessons in order to prepare the materials needed.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PROBLEM</a:t>
            </a:r>
          </a:p>
        </p:txBody>
      </p:sp>
      <p:grpSp>
        <p:nvGrpSpPr>
          <p:cNvPr id="212" name="Shape 212"/>
          <p:cNvGrpSpPr/>
          <p:nvPr/>
        </p:nvGrpSpPr>
        <p:grpSpPr>
          <a:xfrm>
            <a:off x="7407397" y="433780"/>
            <a:ext cx="698321" cy="694577"/>
            <a:chOff x="5972700" y="2330200"/>
            <a:chExt cx="411625" cy="387275"/>
          </a:xfrm>
        </p:grpSpPr>
        <p:sp>
          <p:nvSpPr>
            <p:cNvPr id="213" name="Shape 2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494349" y="731706"/>
            <a:ext cx="8155305" cy="3885007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title" idx="4294967295"/>
          </p:nvPr>
        </p:nvSpPr>
        <p:spPr>
          <a:xfrm>
            <a:off x="1104900" y="0"/>
            <a:ext cx="67245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Maps</a:t>
            </a:r>
          </a:p>
        </p:txBody>
      </p:sp>
      <p:sp>
        <p:nvSpPr>
          <p:cNvPr id="112" name="Shape 112"/>
          <p:cNvSpPr/>
          <p:nvPr/>
        </p:nvSpPr>
        <p:spPr>
          <a:xfrm>
            <a:off x="3716200" y="2098750"/>
            <a:ext cx="795900" cy="240600"/>
          </a:xfrm>
          <a:prstGeom prst="wedgeRectCallout">
            <a:avLst>
              <a:gd name="adj1" fmla="val -21221"/>
              <a:gd name="adj2" fmla="val -115804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Roboto"/>
                <a:ea typeface="Roboto"/>
                <a:cs typeface="Roboto"/>
                <a:sym typeface="Roboto"/>
              </a:rPr>
              <a:t>CUPS2GO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92450" y="8854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Teachers should let students leave their lessons to prepare all the materials.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2699300" y="513175"/>
            <a:ext cx="3336600" cy="81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i="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SOLUTION</a:t>
            </a:r>
          </a:p>
        </p:txBody>
      </p:sp>
      <p:grpSp>
        <p:nvGrpSpPr>
          <p:cNvPr id="221" name="Shape 221"/>
          <p:cNvGrpSpPr/>
          <p:nvPr/>
        </p:nvGrpSpPr>
        <p:grpSpPr>
          <a:xfrm>
            <a:off x="7407397" y="433780"/>
            <a:ext cx="698321" cy="694577"/>
            <a:chOff x="5972700" y="2330200"/>
            <a:chExt cx="411625" cy="387275"/>
          </a:xfrm>
        </p:grpSpPr>
        <p:sp>
          <p:nvSpPr>
            <p:cNvPr id="222" name="Shape 2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4779900" cy="402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didn’t we continue with Cups2Go?</a:t>
            </a:r>
          </a:p>
        </p:txBody>
      </p:sp>
      <p:grpSp>
        <p:nvGrpSpPr>
          <p:cNvPr id="229" name="Shape 229"/>
          <p:cNvGrpSpPr/>
          <p:nvPr/>
        </p:nvGrpSpPr>
        <p:grpSpPr>
          <a:xfrm>
            <a:off x="3973760" y="3183453"/>
            <a:ext cx="598384" cy="688817"/>
            <a:chOff x="3968275" y="4980625"/>
            <a:chExt cx="379975" cy="452425"/>
          </a:xfrm>
        </p:grpSpPr>
        <p:sp>
          <p:nvSpPr>
            <p:cNvPr id="230" name="Shape 230"/>
            <p:cNvSpPr/>
            <p:nvPr/>
          </p:nvSpPr>
          <p:spPr>
            <a:xfrm>
              <a:off x="4168000" y="4980625"/>
              <a:ext cx="85875" cy="102325"/>
            </a:xfrm>
            <a:custGeom>
              <a:avLst/>
              <a:gdLst/>
              <a:ahLst/>
              <a:cxnLst/>
              <a:rect l="0" t="0" r="0" b="0"/>
              <a:pathLst>
                <a:path w="3435" h="4093" fill="none" extrusionOk="0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3968275" y="5043350"/>
              <a:ext cx="379975" cy="389700"/>
            </a:xfrm>
            <a:custGeom>
              <a:avLst/>
              <a:gdLst/>
              <a:ahLst/>
              <a:cxnLst/>
              <a:rect l="0" t="0" r="0" b="0"/>
              <a:pathLst>
                <a:path w="15199" h="15588" fill="none" extrusionOk="0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4031000" y="5150500"/>
              <a:ext cx="54200" cy="61525"/>
            </a:xfrm>
            <a:custGeom>
              <a:avLst/>
              <a:gdLst/>
              <a:ahLst/>
              <a:cxnLst/>
              <a:rect l="0" t="0" r="0" b="0"/>
              <a:pathLst>
                <a:path w="2168" h="2461" fill="none" extrusionOk="0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ctrTitle"/>
          </p:nvPr>
        </p:nvSpPr>
        <p:spPr>
          <a:xfrm>
            <a:off x="678550" y="24036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Lack of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360725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Many students of first and second of high school couldn’t carry out some tasks that the project required.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Also teachers didn’t allow us to leave lessons to prepare all the materials for sale. </a:t>
            </a:r>
          </a:p>
        </p:txBody>
      </p:sp>
      <p:grpSp>
        <p:nvGrpSpPr>
          <p:cNvPr id="243" name="Shape 243"/>
          <p:cNvGrpSpPr/>
          <p:nvPr/>
        </p:nvGrpSpPr>
        <p:grpSpPr>
          <a:xfrm>
            <a:off x="7603190" y="248698"/>
            <a:ext cx="864348" cy="905907"/>
            <a:chOff x="6649150" y="309350"/>
            <a:chExt cx="395800" cy="395800"/>
          </a:xfrm>
        </p:grpSpPr>
        <p:sp>
          <p:nvSpPr>
            <p:cNvPr id="244" name="Shape 244"/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ctrTitle"/>
          </p:nvPr>
        </p:nvSpPr>
        <p:spPr>
          <a:xfrm>
            <a:off x="678550" y="24036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Timetable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360725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Some teachers didn’t allow us to leave lessons to prepare all the materials we needed.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This became a problem because of the timetable. We were able to sell fruit only at lunchtime (30 minutes).</a:t>
            </a:r>
          </a:p>
        </p:txBody>
      </p:sp>
      <p:grpSp>
        <p:nvGrpSpPr>
          <p:cNvPr id="277" name="Shape 277"/>
          <p:cNvGrpSpPr/>
          <p:nvPr/>
        </p:nvGrpSpPr>
        <p:grpSpPr>
          <a:xfrm>
            <a:off x="7603190" y="248698"/>
            <a:ext cx="864348" cy="905907"/>
            <a:chOff x="6649150" y="309350"/>
            <a:chExt cx="395800" cy="395800"/>
          </a:xfrm>
        </p:grpSpPr>
        <p:sp>
          <p:nvSpPr>
            <p:cNvPr id="278" name="Shape 278"/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ctrTitle"/>
          </p:nvPr>
        </p:nvSpPr>
        <p:spPr>
          <a:xfrm>
            <a:off x="678550" y="24036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60725" y="978950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Due to exams and other projects we had to carry out, we couldn’t continue developing Cups2Go.</a:t>
            </a:r>
          </a:p>
        </p:txBody>
      </p:sp>
      <p:grpSp>
        <p:nvGrpSpPr>
          <p:cNvPr id="311" name="Shape 311"/>
          <p:cNvGrpSpPr/>
          <p:nvPr/>
        </p:nvGrpSpPr>
        <p:grpSpPr>
          <a:xfrm>
            <a:off x="7887400" y="298951"/>
            <a:ext cx="664958" cy="867392"/>
            <a:chOff x="590250" y="244200"/>
            <a:chExt cx="407975" cy="532175"/>
          </a:xfrm>
        </p:grpSpPr>
        <p:sp>
          <p:nvSpPr>
            <p:cNvPr id="312" name="Shape 3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26" name="Shape 326"/>
          <p:cNvGrpSpPr/>
          <p:nvPr/>
        </p:nvGrpSpPr>
        <p:grpSpPr>
          <a:xfrm>
            <a:off x="525665" y="3939700"/>
            <a:ext cx="729035" cy="729037"/>
            <a:chOff x="1923675" y="1633650"/>
            <a:chExt cx="436000" cy="435975"/>
          </a:xfrm>
        </p:grpSpPr>
        <p:sp>
          <p:nvSpPr>
            <p:cNvPr id="327" name="Shape 327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4779900" cy="402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Economy of Cups2Go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ctrTitle"/>
          </p:nvPr>
        </p:nvSpPr>
        <p:spPr>
          <a:xfrm>
            <a:off x="678550" y="24036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Materials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72948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1.1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Winding up or Liquidation Plan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Shape 347" descr="tabla buen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088" y="920650"/>
            <a:ext cx="7971824" cy="38804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348" name="Shape 348"/>
          <p:cNvSpPr txBox="1"/>
          <p:nvPr/>
        </p:nvSpPr>
        <p:spPr>
          <a:xfrm>
            <a:off x="2262675" y="233275"/>
            <a:ext cx="4175400" cy="40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4294967295"/>
          </p:nvPr>
        </p:nvSpPr>
        <p:spPr>
          <a:xfrm>
            <a:off x="2745950" y="104950"/>
            <a:ext cx="3336600" cy="81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MATERIALS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ctrTitle"/>
          </p:nvPr>
        </p:nvSpPr>
        <p:spPr>
          <a:xfrm>
            <a:off x="678550" y="24036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/>
        </p:nvSpPr>
        <p:spPr>
          <a:xfrm>
            <a:off x="2262675" y="233275"/>
            <a:ext cx="4175400" cy="40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body" idx="4294967295"/>
          </p:nvPr>
        </p:nvSpPr>
        <p:spPr>
          <a:xfrm>
            <a:off x="2745950" y="104950"/>
            <a:ext cx="3336600" cy="81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rPr>
              <a:t>BENEFITS</a:t>
            </a:r>
          </a:p>
        </p:txBody>
      </p:sp>
      <p:pic>
        <p:nvPicPr>
          <p:cNvPr id="361" name="Shape 361"/>
          <p:cNvPicPr preferRelativeResize="0"/>
          <p:nvPr/>
        </p:nvPicPr>
        <p:blipFill rotWithShape="1">
          <a:blip r:embed="rId3">
            <a:alphaModFix/>
          </a:blip>
          <a:srcRect l="-1368"/>
          <a:stretch/>
        </p:blipFill>
        <p:spPr>
          <a:xfrm>
            <a:off x="2365225" y="1253080"/>
            <a:ext cx="4098050" cy="26373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ctrTitle" idx="4294967295"/>
          </p:nvPr>
        </p:nvSpPr>
        <p:spPr>
          <a:xfrm>
            <a:off x="3198550" y="247375"/>
            <a:ext cx="28545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8700"/>
                </a:solidFill>
              </a:rPr>
              <a:t>THANKS!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subTitle" idx="4294967295"/>
          </p:nvPr>
        </p:nvSpPr>
        <p:spPr>
          <a:xfrm>
            <a:off x="1915050" y="1407175"/>
            <a:ext cx="58602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82600" rtl="0">
              <a:spcBef>
                <a:spcPts val="0"/>
              </a:spcBef>
              <a:buClr>
                <a:srgbClr val="FFFFFF"/>
              </a:buClr>
              <a:buSzPct val="100000"/>
              <a:buFont typeface="Patrick Hand SC"/>
            </a:pPr>
            <a:r>
              <a:rPr lang="en" sz="4000" b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Gabriel Auñón Fernández</a:t>
            </a:r>
          </a:p>
          <a:p>
            <a:pPr marL="457200" lvl="0" indent="-482600" rtl="0">
              <a:spcBef>
                <a:spcPts val="0"/>
              </a:spcBef>
              <a:buClr>
                <a:srgbClr val="FFFFFF"/>
              </a:buClr>
              <a:buSzPct val="100000"/>
              <a:buFont typeface="Patrick Hand SC"/>
            </a:pPr>
            <a:r>
              <a:rPr lang="en" sz="4000" b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Enrique Aycart Maldonado</a:t>
            </a:r>
          </a:p>
          <a:p>
            <a:pPr marL="457200" lvl="0" indent="-482600" rtl="0">
              <a:spcBef>
                <a:spcPts val="0"/>
              </a:spcBef>
              <a:buClr>
                <a:srgbClr val="FFFFFF"/>
              </a:buClr>
              <a:buSzPct val="100000"/>
              <a:buFont typeface="Patrick Hand SC"/>
            </a:pPr>
            <a:r>
              <a:rPr lang="en" sz="4000" b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Javier Fernández Campano</a:t>
            </a:r>
          </a:p>
          <a:p>
            <a:pPr marL="457200" lvl="0" indent="-482600" rtl="0">
              <a:spcBef>
                <a:spcPts val="0"/>
              </a:spcBef>
              <a:buClr>
                <a:srgbClr val="FFFFFF"/>
              </a:buClr>
              <a:buSzPct val="100000"/>
              <a:buFont typeface="Patrick Hand SC"/>
            </a:pPr>
            <a:r>
              <a:rPr lang="en" sz="4000" b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Javier Gutiérrez Montiel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ctrTitle" idx="4294967295"/>
          </p:nvPr>
        </p:nvSpPr>
        <p:spPr>
          <a:xfrm>
            <a:off x="3198550" y="247375"/>
            <a:ext cx="28545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8700"/>
                </a:solidFill>
              </a:rPr>
              <a:t>THANKS!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subTitle" idx="4294967295"/>
          </p:nvPr>
        </p:nvSpPr>
        <p:spPr>
          <a:xfrm>
            <a:off x="1695700" y="1580850"/>
            <a:ext cx="58602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I.E.S HUELIN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000" b="1" i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MÁLAGA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000" b="1" i="1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SPAIN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5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 liquidation plan, or ‘winding up’ of a company is a formal and legal process of dissolving a business and ending its corporate existence, by selling off its assets and paying the creditors from the proceeds of the sale.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049700" y="2787525"/>
            <a:ext cx="7445700" cy="98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1.2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What are the procedures necessary to dissolve a mercantile society?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indent="180340" algn="ctr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3000" i="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The first step is to settle the obligatory payments incurred and recover the collection rights. This procedure is called liquidation.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Insolvency proceeding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96850" y="593875"/>
            <a:ext cx="8550300" cy="337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3000" b="1" i="0">
              <a:solidFill>
                <a:srgbClr val="000000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marL="457200" lvl="0" indent="-419100" algn="ctr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Patrick Hand SC"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The administrator ceases in his position and appoints a liquidator</a:t>
            </a:r>
          </a:p>
          <a:p>
            <a:pPr marL="457200" lvl="0" indent="-419100" algn="ctr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Patrick Hand SC"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The appointment of liquidators shall be registered in the Mercantile Register</a:t>
            </a:r>
          </a:p>
          <a:p>
            <a:pPr marL="457200" lvl="0" indent="-419100" algn="ctr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Patrick Hand SC"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 final balance sheet will be drawn up</a:t>
            </a:r>
          </a:p>
          <a:p>
            <a:pPr marL="457200" lvl="0" indent="-419100" algn="ctr" rtl="0">
              <a:lnSpc>
                <a:spcPct val="10666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Patrick Hand SC"/>
            </a:pPr>
            <a:r>
              <a:rPr lang="en" sz="3000" i="0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 copy will be presented in the Tax Agency accompanied by the census Model 036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76419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1.4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Final Report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Presentación en pantalla (16:9)</PresentationFormat>
  <Paragraphs>70</Paragraphs>
  <Slides>34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Dosis</vt:lpstr>
      <vt:lpstr>Roboto</vt:lpstr>
      <vt:lpstr>Sniglet</vt:lpstr>
      <vt:lpstr>Patrick Hand SC</vt:lpstr>
      <vt:lpstr>William template</vt:lpstr>
      <vt:lpstr>LIQUIDATION PLAN OF CUPS2GO</vt:lpstr>
      <vt:lpstr>Maps</vt:lpstr>
      <vt:lpstr>1.1 Winding up or Liquidation Plan</vt:lpstr>
      <vt:lpstr>Presentación de PowerPoint</vt:lpstr>
      <vt:lpstr>1.2 What are the procedures necessary to dissolve a mercantile society?</vt:lpstr>
      <vt:lpstr>Presentación de PowerPoint</vt:lpstr>
      <vt:lpstr>1.3 Insolvency proceeding</vt:lpstr>
      <vt:lpstr>Presentación de PowerPoint</vt:lpstr>
      <vt:lpstr>1.4 Final Report</vt:lpstr>
      <vt:lpstr>Presentación de PowerPoint</vt:lpstr>
      <vt:lpstr>2.  Problems and Solutions</vt:lpstr>
      <vt:lpstr>2.1 Excess of Fruit</vt:lpstr>
      <vt:lpstr>Presentación de PowerPoint</vt:lpstr>
      <vt:lpstr>Presentación de PowerPoint</vt:lpstr>
      <vt:lpstr>2.2 Fruit price</vt:lpstr>
      <vt:lpstr>Presentación de PowerPoint</vt:lpstr>
      <vt:lpstr>Presentación de PowerPoint</vt:lpstr>
      <vt:lpstr>2.3 Students’ permission</vt:lpstr>
      <vt:lpstr>Presentación de PowerPoint</vt:lpstr>
      <vt:lpstr>Presentación de PowerPoint</vt:lpstr>
      <vt:lpstr>3. Why didn’t we continue with Cups2Go?</vt:lpstr>
      <vt:lpstr>3.1 Lack of Time</vt:lpstr>
      <vt:lpstr>Presentación de PowerPoint</vt:lpstr>
      <vt:lpstr>3.2 Timetable</vt:lpstr>
      <vt:lpstr>Presentación de PowerPoint</vt:lpstr>
      <vt:lpstr>3.3 Exams</vt:lpstr>
      <vt:lpstr>Presentación de PowerPoint</vt:lpstr>
      <vt:lpstr>4. Economy of Cups2Go</vt:lpstr>
      <vt:lpstr>4.1 Materials</vt:lpstr>
      <vt:lpstr>Presentación de PowerPoint</vt:lpstr>
      <vt:lpstr>4.2 Benefits</vt:lpstr>
      <vt:lpstr>Presentación de PowerPoint</vt:lpstr>
      <vt:lpstr>THANKS!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LIQUIDATION PLAN OF CUPS2GO</dc:title>
  <dc:creator>JavierGuzmán</dc:creator>
  <cp:lastModifiedBy>JavierGuzmán</cp:lastModifiedBy>
  <cp:revision>1</cp:revision>
  <dcterms:modified xsi:type="dcterms:W3CDTF">2017-05-01T18:17:58Z</dcterms:modified>
</cp:coreProperties>
</file>