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lvl1pPr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1pPr>
    <a:lvl2pPr indent="2286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2pPr>
    <a:lvl3pPr indent="4572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3pPr>
    <a:lvl4pPr indent="6858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4pPr>
    <a:lvl5pPr indent="9144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5pPr>
    <a:lvl6pPr indent="11430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6pPr>
    <a:lvl7pPr indent="13716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7pPr>
    <a:lvl8pPr indent="16002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8pPr>
    <a:lvl9pPr indent="18288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5" name="Shape 5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" name="Shape 9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" name="Shape 10"/>
          <p:cNvSpPr/>
          <p:nvPr/>
        </p:nvSpPr>
        <p:spPr>
          <a:xfrm>
            <a:off x="508000" y="51816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" name="Shape 11"/>
          <p:cNvSpPr/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One</a:t>
            </a:r>
            <a:endParaRPr sz="2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Two</a:t>
            </a:r>
            <a:endParaRPr sz="2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Three</a:t>
            </a:r>
            <a:endParaRPr sz="2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Four</a:t>
            </a:r>
            <a:endParaRPr sz="2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7" name="Shape 47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Shape 5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Shape 53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Shape 15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Shape 16"/>
          <p:cNvSpPr/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One</a:t>
            </a:r>
            <a:endParaRPr sz="2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Two</a:t>
            </a:r>
            <a:endParaRPr sz="2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Three</a:t>
            </a:r>
            <a:endParaRPr sz="2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Four</a:t>
            </a:r>
            <a:endParaRPr sz="2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" name="Shape 2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Shape 2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" name="Shape 25"/>
          <p:cNvSpPr/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One</a:t>
            </a:r>
            <a:endParaRPr sz="2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Two</a:t>
            </a:r>
            <a:endParaRPr sz="2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Three</a:t>
            </a:r>
            <a:endParaRPr sz="2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Four</a:t>
            </a:r>
            <a:endParaRPr sz="2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508000" y="25781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Shape 2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Shape 3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One</a:t>
            </a:r>
            <a:endParaRPr sz="3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Two</a:t>
            </a:r>
            <a:endParaRPr sz="3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Three</a:t>
            </a:r>
            <a:endParaRPr sz="3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Four</a:t>
            </a:r>
            <a:endParaRPr sz="3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One</a:t>
            </a:r>
            <a:endParaRPr sz="30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Two</a:t>
            </a:r>
            <a:endParaRPr sz="30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Three</a:t>
            </a:r>
            <a:endParaRPr sz="30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Four</a:t>
            </a:r>
            <a:endParaRPr sz="30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" name="Shape 4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One</a:t>
            </a:r>
            <a:endParaRPr sz="3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Two</a:t>
            </a:r>
            <a:endParaRPr sz="3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Three</a:t>
            </a:r>
            <a:endParaRPr sz="3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Four</a:t>
            </a:r>
            <a:endParaRPr sz="3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" name="Shape 4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5781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One</a:t>
            </a:r>
            <a:endParaRPr sz="3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Two</a:t>
            </a:r>
            <a:endParaRPr sz="3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Three</a:t>
            </a:r>
            <a:endParaRPr sz="3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Four</a:t>
            </a:r>
            <a:endParaRPr sz="3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1pPr>
      <a:lvl2pPr indent="2286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2pPr>
      <a:lvl3pPr indent="4572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3pPr>
      <a:lvl4pPr indent="6858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4pPr>
      <a:lvl5pPr indent="9144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5pPr>
      <a:lvl6pPr indent="11430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6pPr>
      <a:lvl7pPr indent="13716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7pPr>
      <a:lvl8pPr indent="16002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8pPr>
      <a:lvl9pPr indent="18288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4191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1pPr>
      <a:lvl2pPr marL="8382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2pPr>
      <a:lvl3pPr marL="12573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3pPr>
      <a:lvl4pPr marL="16764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4pPr>
      <a:lvl5pPr marL="20955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5pPr>
      <a:lvl6pPr marL="25146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6pPr>
      <a:lvl7pPr marL="29337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7pPr>
      <a:lvl8pPr marL="33528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8pPr>
      <a:lvl9pPr marL="37719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xfrm>
            <a:off x="508000" y="7048502"/>
            <a:ext cx="11988800" cy="1117601"/>
          </a:xfrm>
          <a:prstGeom prst="rect">
            <a:avLst/>
          </a:prstGeom>
        </p:spPr>
        <p:txBody>
          <a:bodyPr/>
          <a:lstStyle>
            <a:lvl1pPr defTabSz="461518">
              <a:defRPr sz="5056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056">
                <a:solidFill>
                  <a:srgbClr val="606060"/>
                </a:solidFill>
              </a:rPr>
              <a:t>carbon footprint within the home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By Penair School, England</a:t>
            </a:r>
          </a:p>
        </p:txBody>
      </p:sp>
      <p:pic>
        <p:nvPicPr>
          <p:cNvPr id="5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876316"/>
            <a:ext cx="13004800" cy="86563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What is carbon footprint?</a:t>
            </a:r>
          </a:p>
        </p:txBody>
      </p:sp>
      <p:sp>
        <p:nvSpPr>
          <p:cNvPr id="62" name="Shape 62"/>
          <p:cNvSpPr/>
          <p:nvPr/>
        </p:nvSpPr>
        <p:spPr>
          <a:xfrm>
            <a:off x="1172505" y="3003549"/>
            <a:ext cx="10659790" cy="374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06060"/>
                </a:solidFill>
              </a:rPr>
              <a:t>The official definition of a Carbon Footprint is:</a:t>
            </a:r>
            <a:endParaRPr sz="3600">
              <a:solidFill>
                <a:srgbClr val="606060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606060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06060"/>
                </a:solidFill>
              </a:rPr>
              <a:t>	‘The amount of carbon dioxide released into the 			atmosphere as a result of the activities of a particular 	individual, organisation, or community’ </a:t>
            </a:r>
            <a:endParaRPr sz="3600">
              <a:solidFill>
                <a:srgbClr val="60606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606060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3920" y="809623"/>
            <a:ext cx="7950380" cy="77362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3097">
              <a:defRPr sz="4416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416">
                <a:solidFill>
                  <a:srgbClr val="606060"/>
                </a:solidFill>
              </a:rPr>
              <a:t>What kind of things contribute to your carbon footprint within the home?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Driving 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Central Heating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Charging your phone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Using a Desktop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Washing Machines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Tumble dryers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Watching TV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How to reduce your carbon footprint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01752" indent="-301752" defTabSz="420624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606060"/>
                </a:solidFill>
              </a:rPr>
              <a:t>You can take many steps to reduce your Carbon Footprint:</a:t>
            </a:r>
            <a:endParaRPr sz="2448">
              <a:solidFill>
                <a:srgbClr val="606060"/>
              </a:solidFill>
            </a:endParaRPr>
          </a:p>
          <a:p>
            <a:pPr lvl="0" marL="301752" indent="-301752" defTabSz="420624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2448">
              <a:solidFill>
                <a:srgbClr val="606060"/>
              </a:solidFill>
            </a:endParaRPr>
          </a:p>
          <a:p>
            <a:pPr lvl="0" marL="301752" indent="-301752" defTabSz="420624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606060"/>
                </a:solidFill>
              </a:rPr>
              <a:t>Shower instead of bathe</a:t>
            </a:r>
            <a:endParaRPr sz="2448">
              <a:solidFill>
                <a:srgbClr val="606060"/>
              </a:solidFill>
            </a:endParaRPr>
          </a:p>
          <a:p>
            <a:pPr lvl="0" marL="301752" indent="-301752" defTabSz="420624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606060"/>
                </a:solidFill>
              </a:rPr>
              <a:t>Unplug your charger when it’s not charging</a:t>
            </a:r>
            <a:endParaRPr sz="2448">
              <a:solidFill>
                <a:srgbClr val="606060"/>
              </a:solidFill>
            </a:endParaRPr>
          </a:p>
          <a:p>
            <a:pPr lvl="0" marL="301752" indent="-301752" defTabSz="420624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606060"/>
                </a:solidFill>
              </a:rPr>
              <a:t>Try to walk more than drive</a:t>
            </a:r>
            <a:endParaRPr sz="2448">
              <a:solidFill>
                <a:srgbClr val="606060"/>
              </a:solidFill>
            </a:endParaRPr>
          </a:p>
          <a:p>
            <a:pPr lvl="0" marL="301752" indent="-301752" defTabSz="420624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606060"/>
                </a:solidFill>
              </a:rPr>
              <a:t>Turn off the lights when your not in the room</a:t>
            </a:r>
            <a:endParaRPr sz="2448">
              <a:solidFill>
                <a:srgbClr val="606060"/>
              </a:solidFill>
            </a:endParaRPr>
          </a:p>
          <a:p>
            <a:pPr lvl="0" marL="301752" indent="-301752" defTabSz="420624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606060"/>
                </a:solidFill>
              </a:rPr>
              <a:t>Try and use less water!</a:t>
            </a:r>
            <a:endParaRPr sz="2448">
              <a:solidFill>
                <a:srgbClr val="606060"/>
              </a:solidFill>
            </a:endParaRPr>
          </a:p>
          <a:p>
            <a:pPr lvl="0" marL="301752" indent="-301752" defTabSz="420624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606060"/>
                </a:solidFill>
              </a:rPr>
              <a:t>Support clean energy sources; such as wind, solar and geothermal energy! 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2308">
              <a:defRPr sz="4736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736">
                <a:solidFill>
                  <a:srgbClr val="606060"/>
                </a:solidFill>
              </a:rPr>
              <a:t>Here is a little video we made to show our carbon footprint at home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title"/>
          </p:nvPr>
        </p:nvSpPr>
        <p:spPr>
          <a:xfrm>
            <a:off x="508000" y="590550"/>
            <a:ext cx="11988800" cy="1905000"/>
          </a:xfrm>
          <a:prstGeom prst="rect">
            <a:avLst/>
          </a:prstGeom>
        </p:spPr>
        <p:txBody>
          <a:bodyPr/>
          <a:lstStyle>
            <a:lvl1pPr defTabSz="397256">
              <a:defRPr sz="435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352">
                <a:solidFill>
                  <a:srgbClr val="606060"/>
                </a:solidFill>
              </a:rPr>
              <a:t>Examples of some electricity co2 Emissions from an average household in England and Spain</a:t>
            </a:r>
          </a:p>
        </p:txBody>
      </p:sp>
      <p:sp>
        <p:nvSpPr>
          <p:cNvPr id="76" name="Shape 76"/>
          <p:cNvSpPr/>
          <p:nvPr>
            <p:ph type="body" idx="1"/>
          </p:nvPr>
        </p:nvSpPr>
        <p:spPr>
          <a:xfrm>
            <a:off x="508000" y="2974973"/>
            <a:ext cx="11988800" cy="6273851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graphicFrame>
        <p:nvGraphicFramePr>
          <p:cNvPr id="77" name="Table 77"/>
          <p:cNvGraphicFramePr/>
          <p:nvPr/>
        </p:nvGraphicFramePr>
        <p:xfrm>
          <a:off x="658206" y="2987673"/>
          <a:ext cx="11406956" cy="57277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{2708684C-4D16-4618-839F-0558EEFCDFE6}</a:tableStyleId>
              </a:tblPr>
              <a:tblGrid>
                <a:gridCol w="2845388"/>
                <a:gridCol w="2845388"/>
                <a:gridCol w="2845388"/>
                <a:gridCol w="2845388"/>
              </a:tblGrid>
              <a:tr h="440592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57" sz="1446">
                          <a:solidFill>
                            <a:srgbClr val="606060"/>
                          </a:solidFill>
                        </a:rPr>
                        <a:t>Months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C6BB94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57" sz="1446">
                          <a:solidFill>
                            <a:srgbClr val="606060"/>
                          </a:solidFill>
                        </a:rPr>
                        <a:t>Energy consumption (KWH)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57" sz="1446">
                          <a:solidFill>
                            <a:srgbClr val="606060"/>
                          </a:solidFill>
                        </a:rPr>
                        <a:t>Cost (£)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57" sz="1446">
                          <a:solidFill>
                            <a:srgbClr val="606060"/>
                          </a:solidFill>
                        </a:rPr>
                        <a:t>Co2 Emissions (KG)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solidFill>
                        <a:srgbClr val="C6BB94"/>
                      </a:solidFill>
                      <a:miter lim="400000"/>
                    </a:lnR>
                  </a:tcPr>
                </a:tc>
              </a:tr>
              <a:tr h="440592"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January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C6BB94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523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74.74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281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solidFill>
                        <a:srgbClr val="C6BB94"/>
                      </a:solidFill>
                      <a:miter lim="400000"/>
                    </a:lnR>
                  </a:tcPr>
                </a:tc>
              </a:tr>
              <a:tr h="440592"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February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C6BB94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464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64.79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249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solidFill>
                        <a:srgbClr val="C6BB94"/>
                      </a:solidFill>
                      <a:miter lim="400000"/>
                    </a:lnR>
                  </a:tcPr>
                </a:tc>
              </a:tr>
              <a:tr h="440592"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March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C6BB94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476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66.87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256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solidFill>
                        <a:srgbClr val="C6BB94"/>
                      </a:solidFill>
                      <a:miter lim="400000"/>
                    </a:lnR>
                  </a:tcPr>
                </a:tc>
              </a:tr>
              <a:tr h="440592"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April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C6BB94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442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62.32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237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solidFill>
                        <a:srgbClr val="C6BB94"/>
                      </a:solidFill>
                      <a:miter lim="400000"/>
                    </a:lnR>
                  </a:tcPr>
                </a:tc>
              </a:tr>
              <a:tr h="440592"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May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C6BB94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433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61.34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233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solidFill>
                        <a:srgbClr val="C6BB94"/>
                      </a:solidFill>
                      <a:miter lim="400000"/>
                    </a:lnR>
                  </a:tcPr>
                </a:tc>
              </a:tr>
              <a:tr h="440592"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June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C6BB94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391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55.76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210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solidFill>
                        <a:srgbClr val="C6BB94"/>
                      </a:solidFill>
                      <a:miter lim="400000"/>
                    </a:lnR>
                  </a:tcPr>
                </a:tc>
              </a:tr>
              <a:tr h="440592"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July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C6BB94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366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52.73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197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solidFill>
                        <a:srgbClr val="C6BB94"/>
                      </a:solidFill>
                      <a:miter lim="400000"/>
                    </a:lnR>
                  </a:tcPr>
                </a:tc>
              </a:tr>
              <a:tr h="440592"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August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C6BB94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374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53.76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201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solidFill>
                        <a:srgbClr val="C6BB94"/>
                      </a:solidFill>
                      <a:miter lim="400000"/>
                    </a:lnR>
                  </a:tcPr>
                </a:tc>
              </a:tr>
              <a:tr h="440592"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September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C6BB94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380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54.34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204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solidFill>
                        <a:srgbClr val="C6BB94"/>
                      </a:solidFill>
                      <a:miter lim="400000"/>
                    </a:lnR>
                  </a:tcPr>
                </a:tc>
              </a:tr>
              <a:tr h="440592"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October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C6BB94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431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61.09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231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solidFill>
                        <a:srgbClr val="C6BB94"/>
                      </a:solidFill>
                      <a:miter lim="400000"/>
                    </a:lnR>
                  </a:tcPr>
                </a:tc>
              </a:tr>
              <a:tr h="440592"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November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C6BB94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455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63.99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244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solidFill>
                        <a:srgbClr val="C6BB94"/>
                      </a:solidFill>
                      <a:miter lim="400000"/>
                    </a:lnR>
                  </a:tcPr>
                </a:tc>
              </a:tr>
              <a:tr h="440592"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December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C6BB94"/>
                      </a:solidFill>
                      <a:miter lim="400000"/>
                    </a:lnL>
                    <a:lnB w="25400">
                      <a:solidFill>
                        <a:srgbClr val="C6BB94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483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solidFill>
                        <a:srgbClr val="C6BB94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67.73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solidFill>
                        <a:srgbClr val="C6BB94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46">
                          <a:solidFill>
                            <a:srgbClr val="606060"/>
                          </a:solidFill>
                          <a:sym typeface="Gill Sans Light"/>
                        </a:rPr>
                        <a:t>265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solidFill>
                        <a:srgbClr val="C6BB94"/>
                      </a:solidFill>
                      <a:miter lim="400000"/>
                    </a:lnR>
                    <a:lnB w="25400">
                      <a:solidFill>
                        <a:srgbClr val="C6BB94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606060"/>
      </a:dk1>
      <a:lt1>
        <a:srgbClr val="000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