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1" r:id="rId2"/>
    <p:sldId id="259" r:id="rId3"/>
    <p:sldId id="262" r:id="rId4"/>
    <p:sldId id="256" r:id="rId5"/>
    <p:sldId id="257" r:id="rId6"/>
    <p:sldId id="258" r:id="rId7"/>
    <p:sldId id="265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B26"/>
    <a:srgbClr val="E8E121"/>
    <a:srgbClr val="EB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810933" y="651933"/>
            <a:ext cx="310726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de-DE" sz="48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Ger</a:t>
            </a:r>
            <a:r>
              <a:rPr lang="de-DE" sz="4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</a:t>
            </a:r>
            <a:r>
              <a:rPr lang="de-DE" sz="4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ny</a:t>
            </a:r>
            <a:endParaRPr lang="de-DE" sz="4800" b="1" i="1" u="sng" dirty="0"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2600" y="3558864"/>
            <a:ext cx="817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Politics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Geography</a:t>
            </a:r>
            <a:r>
              <a:rPr lang="de-DE" sz="3600" dirty="0" smtClean="0"/>
              <a:t> </a:t>
            </a:r>
            <a:endParaRPr lang="de-DE" sz="3600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651933"/>
            <a:ext cx="292844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3400" y="1718733"/>
            <a:ext cx="81279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">
                <a:rot lat="0" lon="0" rev="18480000"/>
              </a:lightRig>
            </a:scene3d>
            <a:sp3d extrusionH="57150" prstMaterial="powder">
              <a:bevelT w="38100" h="38100" prst="angle"/>
              <a:extrusionClr>
                <a:schemeClr val="tx1">
                  <a:lumMod val="95000"/>
                  <a:lumOff val="5000"/>
                </a:schemeClr>
              </a:extrusionClr>
            </a:sp3d>
          </a:bodyPr>
          <a:lstStyle/>
          <a:p>
            <a:pPr algn="ctr"/>
            <a:r>
              <a:rPr lang="de-DE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5400" dir="21000000" algn="tl" rotWithShape="0">
                    <a:srgbClr val="000000">
                      <a:alpha val="57000"/>
                    </a:srgbClr>
                  </a:outerShdw>
                </a:effectLst>
              </a:rPr>
              <a:t>We</a:t>
            </a:r>
            <a:r>
              <a:rPr lang="de-DE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5400" dir="21000000" algn="tl" rotWithShape="0">
                    <a:srgbClr val="000000">
                      <a:alpha val="57000"/>
                    </a:srgbClr>
                  </a:outerShdw>
                </a:effectLst>
              </a:rPr>
              <a:t> </a:t>
            </a:r>
            <a:r>
              <a:rPr lang="de-DE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5400" dir="21000000" algn="tl" rotWithShape="0">
                    <a:srgbClr val="000000">
                      <a:alpha val="57000"/>
                    </a:srgbClr>
                  </a:outerShdw>
                </a:effectLst>
              </a:rPr>
              <a:t>hope</a:t>
            </a:r>
            <a:endParaRPr lang="de-DE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5400" dir="21000000" algn="tl" rotWithShape="0">
                  <a:srgbClr val="000000">
                    <a:alpha val="57000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91647" y="2468952"/>
            <a:ext cx="121150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de-DE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dist="50800" dir="1740000" sx="102000" sy="102000" algn="tl" rotWithShape="0">
                    <a:srgbClr val="FF0000">
                      <a:alpha val="58000"/>
                    </a:srgbClr>
                  </a:outerShdw>
                </a:effectLst>
              </a:rPr>
              <a:t>you</a:t>
            </a: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dist="50800" dir="1740000" sx="102000" sy="102000" algn="tl" rotWithShape="0">
                    <a:srgbClr val="FF0000">
                      <a:alpha val="58000"/>
                    </a:srgbClr>
                  </a:outerShdw>
                </a:effectLst>
              </a:rPr>
              <a:t> </a:t>
            </a:r>
            <a:endParaRPr lang="de-DE" sz="3600" dirty="0">
              <a:effectLst>
                <a:outerShdw dist="50800" dir="1740000" sx="102000" sy="102000" algn="tl" rotWithShape="0">
                  <a:srgbClr val="FF0000">
                    <a:alpha val="58000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20207" y="3225800"/>
            <a:ext cx="215438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de-DE" sz="3600" dirty="0" smtClean="0">
                <a:solidFill>
                  <a:srgbClr val="EBD653"/>
                </a:solidFill>
                <a:effectLst>
                  <a:glow rad="101600">
                    <a:srgbClr val="E8E121">
                      <a:alpha val="75000"/>
                    </a:srgbClr>
                  </a:glow>
                </a:effectLst>
              </a:rPr>
              <a:t> </a:t>
            </a:r>
            <a:r>
              <a:rPr lang="de-DE" sz="3600" dirty="0" err="1" smtClean="0">
                <a:solidFill>
                  <a:srgbClr val="F1EB26"/>
                </a:solidFill>
                <a:effectLst>
                  <a:glow rad="101600">
                    <a:srgbClr val="E8E121">
                      <a:alpha val="75000"/>
                    </a:srgbClr>
                  </a:glow>
                  <a:outerShdw blurRad="50800" dist="520700" dir="120000" sx="78000" sy="78000" algn="tl" rotWithShape="0">
                    <a:srgbClr val="FFFF00">
                      <a:alpha val="89000"/>
                    </a:srgbClr>
                  </a:outerShdw>
                </a:effectLst>
              </a:rPr>
              <a:t>enjoyed</a:t>
            </a:r>
            <a:endParaRPr lang="de-DE" sz="3600" dirty="0" smtClean="0">
              <a:solidFill>
                <a:srgbClr val="F1EB26"/>
              </a:solidFill>
              <a:effectLst>
                <a:glow rad="101600">
                  <a:srgbClr val="E8E121">
                    <a:alpha val="75000"/>
                  </a:srgbClr>
                </a:glow>
                <a:outerShdw blurRad="50800" dist="520700" dir="120000" sx="78000" sy="78000" algn="tl" rotWithShape="0">
                  <a:srgbClr val="FFFF00">
                    <a:alpha val="89000"/>
                  </a:srgbClr>
                </a:outerShdw>
              </a:effectLst>
            </a:endParaRPr>
          </a:p>
          <a:p>
            <a:endParaRPr lang="de-DE" sz="3600" dirty="0" smtClean="0">
              <a:solidFill>
                <a:srgbClr val="F1EB26"/>
              </a:solidFill>
              <a:effectLst>
                <a:glow rad="101600">
                  <a:srgbClr val="E8E121">
                    <a:alpha val="75000"/>
                  </a:srgbClr>
                </a:glow>
                <a:outerShdw blurRad="50800" dist="520700" dir="120000" sx="78000" sy="78000" algn="tl" rotWithShape="0">
                  <a:srgbClr val="FFFF00">
                    <a:alpha val="89000"/>
                  </a:srgbClr>
                </a:outerShdw>
              </a:effectLst>
            </a:endParaRPr>
          </a:p>
          <a:p>
            <a:endParaRPr lang="de-DE" sz="3600" dirty="0">
              <a:solidFill>
                <a:srgbClr val="F1EB26"/>
              </a:solidFill>
              <a:effectLst>
                <a:glow rad="101600">
                  <a:srgbClr val="E8E121">
                    <a:alpha val="75000"/>
                  </a:srgbClr>
                </a:glow>
                <a:outerShdw blurRad="50800" dist="520700" dir="120000" sx="78000" sy="78000" algn="tl" rotWithShape="0">
                  <a:srgbClr val="FFFF00">
                    <a:alpha val="89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8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8267" y="-397934"/>
            <a:ext cx="13447889" cy="80687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01133" y="457200"/>
            <a:ext cx="780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Germany-</a:t>
            </a:r>
            <a:r>
              <a:rPr lang="de-DE" sz="3600" dirty="0" err="1" smtClean="0">
                <a:solidFill>
                  <a:schemeClr val="bg1"/>
                </a:solidFill>
              </a:rPr>
              <a:t>the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most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important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infos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1667" y="1388533"/>
            <a:ext cx="85936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  <a:p>
            <a:endParaRPr lang="de-DE" dirty="0" smtClean="0">
              <a:solidFill>
                <a:srgbClr val="FFFFFF"/>
              </a:solidFill>
            </a:endParaRPr>
          </a:p>
          <a:p>
            <a:r>
              <a:rPr lang="de-DE" dirty="0" smtClean="0">
                <a:solidFill>
                  <a:srgbClr val="FFFFFF"/>
                </a:solidFill>
              </a:rPr>
              <a:t>-</a:t>
            </a:r>
            <a:r>
              <a:rPr lang="de-DE" dirty="0" smtClean="0">
                <a:solidFill>
                  <a:srgbClr val="FFFFFF"/>
                </a:solidFill>
              </a:rPr>
              <a:t>360.000 km^2</a:t>
            </a:r>
          </a:p>
          <a:p>
            <a:r>
              <a:rPr lang="de-DE" dirty="0" smtClean="0">
                <a:solidFill>
                  <a:srgbClr val="FFFFFF"/>
                </a:solidFill>
              </a:rPr>
              <a:t>-82 </a:t>
            </a:r>
            <a:r>
              <a:rPr lang="de-DE" dirty="0" err="1" smtClean="0">
                <a:solidFill>
                  <a:srgbClr val="FFFFFF"/>
                </a:solidFill>
              </a:rPr>
              <a:t>million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inhabitants</a:t>
            </a:r>
            <a:endParaRPr lang="de-DE" dirty="0" smtClean="0">
              <a:solidFill>
                <a:srgbClr val="FFFFFF"/>
              </a:solidFill>
            </a:endParaRPr>
          </a:p>
          <a:p>
            <a:r>
              <a:rPr lang="de-DE" dirty="0" smtClean="0">
                <a:solidFill>
                  <a:srgbClr val="FFFFFF"/>
                </a:solidFill>
              </a:rPr>
              <a:t>-Capital: Berlin</a:t>
            </a:r>
          </a:p>
          <a:p>
            <a:endParaRPr lang="de-DE" dirty="0">
              <a:solidFill>
                <a:srgbClr val="FFFFFF"/>
              </a:solidFill>
            </a:endParaRPr>
          </a:p>
          <a:p>
            <a:endParaRPr lang="de-DE" dirty="0" smtClean="0">
              <a:solidFill>
                <a:srgbClr val="FFFFFF"/>
              </a:solidFill>
            </a:endParaRPr>
          </a:p>
          <a:p>
            <a:r>
              <a:rPr lang="de-DE" dirty="0" smtClean="0">
                <a:solidFill>
                  <a:srgbClr val="FFFFFF"/>
                </a:solidFill>
              </a:rPr>
              <a:t>-</a:t>
            </a:r>
            <a:r>
              <a:rPr lang="de-DE" dirty="0" err="1" smtClean="0">
                <a:solidFill>
                  <a:srgbClr val="FFFFFF"/>
                </a:solidFill>
              </a:rPr>
              <a:t>There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are</a:t>
            </a:r>
            <a:r>
              <a:rPr lang="de-DE" dirty="0" smtClean="0">
                <a:solidFill>
                  <a:srgbClr val="FFFFFF"/>
                </a:solidFill>
              </a:rPr>
              <a:t> 16 </a:t>
            </a:r>
            <a:r>
              <a:rPr lang="de-DE" dirty="0" err="1" smtClean="0">
                <a:solidFill>
                  <a:srgbClr val="FFFFFF"/>
                </a:solidFill>
              </a:rPr>
              <a:t>federal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states</a:t>
            </a:r>
            <a:endParaRPr lang="de-DE" dirty="0">
              <a:solidFill>
                <a:srgbClr val="FFFFFF"/>
              </a:solidFill>
            </a:endParaRPr>
          </a:p>
          <a:p>
            <a:r>
              <a:rPr lang="de-DE" dirty="0" smtClean="0">
                <a:solidFill>
                  <a:srgbClr val="FFFFFF"/>
                </a:solidFill>
              </a:rPr>
              <a:t>-</a:t>
            </a:r>
            <a:r>
              <a:rPr lang="de-DE" dirty="0" err="1">
                <a:solidFill>
                  <a:srgbClr val="FFFFFF"/>
                </a:solidFill>
              </a:rPr>
              <a:t>B</a:t>
            </a:r>
            <a:r>
              <a:rPr lang="de-DE" dirty="0" err="1" smtClean="0">
                <a:solidFill>
                  <a:srgbClr val="FFFFFF"/>
                </a:solidFill>
              </a:rPr>
              <a:t>iggest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federal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state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is</a:t>
            </a:r>
            <a:r>
              <a:rPr lang="de-DE" dirty="0" smtClean="0">
                <a:solidFill>
                  <a:srgbClr val="FFFFFF"/>
                </a:solidFill>
              </a:rPr>
              <a:t> Bavaria: 12.7 </a:t>
            </a:r>
            <a:r>
              <a:rPr lang="de-DE" dirty="0" err="1" smtClean="0">
                <a:solidFill>
                  <a:srgbClr val="FFFFFF"/>
                </a:solidFill>
              </a:rPr>
              <a:t>million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inhabitants</a:t>
            </a:r>
            <a:endParaRPr lang="de-DE" dirty="0" smtClean="0">
              <a:solidFill>
                <a:srgbClr val="FFFFFF"/>
              </a:solidFill>
            </a:endParaRPr>
          </a:p>
          <a:p>
            <a:r>
              <a:rPr lang="de-DE" dirty="0" smtClean="0">
                <a:solidFill>
                  <a:srgbClr val="FFFFFF"/>
                </a:solidFill>
              </a:rPr>
              <a:t>-</a:t>
            </a:r>
            <a:r>
              <a:rPr lang="de-DE" dirty="0" err="1" smtClean="0">
                <a:solidFill>
                  <a:srgbClr val="FFFFFF"/>
                </a:solidFill>
              </a:rPr>
              <a:t>Smallest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federal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state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is</a:t>
            </a:r>
            <a:r>
              <a:rPr lang="de-DE" dirty="0" smtClean="0">
                <a:solidFill>
                  <a:srgbClr val="FFFFFF"/>
                </a:solidFill>
              </a:rPr>
              <a:t>  Bremen: 661 900 </a:t>
            </a:r>
            <a:r>
              <a:rPr lang="de-DE" dirty="0" err="1" smtClean="0">
                <a:solidFill>
                  <a:srgbClr val="FFFFFF"/>
                </a:solidFill>
              </a:rPr>
              <a:t>inhabitants</a:t>
            </a:r>
            <a:endParaRPr lang="de-DE" dirty="0" smtClean="0">
              <a:solidFill>
                <a:srgbClr val="FFFFFF"/>
              </a:solidFill>
            </a:endParaRPr>
          </a:p>
          <a:p>
            <a:r>
              <a:rPr lang="de-DE" dirty="0" smtClean="0">
                <a:solidFill>
                  <a:srgbClr val="FFFFFF"/>
                </a:solidFill>
              </a:rPr>
              <a:t>-The </a:t>
            </a:r>
            <a:r>
              <a:rPr lang="de-DE" dirty="0" err="1" smtClean="0">
                <a:solidFill>
                  <a:srgbClr val="FFFFFF"/>
                </a:solidFill>
              </a:rPr>
              <a:t>federal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state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with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the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most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inhabitants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is</a:t>
            </a:r>
            <a:endParaRPr lang="de-DE" dirty="0" smtClean="0">
              <a:solidFill>
                <a:srgbClr val="FFFFFF"/>
              </a:solidFill>
            </a:endParaRPr>
          </a:p>
          <a:p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smtClean="0">
                <a:solidFill>
                  <a:srgbClr val="FFFFFF"/>
                </a:solidFill>
              </a:rPr>
              <a:t>North </a:t>
            </a:r>
            <a:r>
              <a:rPr lang="de-DE" dirty="0" smtClean="0">
                <a:solidFill>
                  <a:srgbClr val="FFFFFF"/>
                </a:solidFill>
              </a:rPr>
              <a:t>Rhine </a:t>
            </a:r>
            <a:r>
              <a:rPr lang="de-DE" dirty="0" err="1" smtClean="0">
                <a:solidFill>
                  <a:srgbClr val="FFFFFF"/>
                </a:solidFill>
              </a:rPr>
              <a:t>Westphalia</a:t>
            </a:r>
            <a:endParaRPr lang="de-DE" dirty="0" smtClean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  <a:p>
            <a:endParaRPr lang="de-DE" dirty="0" smtClean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  <a:p>
            <a:endParaRPr lang="de-DE" dirty="0" smtClean="0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781" y="2223526"/>
            <a:ext cx="2336223" cy="28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4200" y="550333"/>
            <a:ext cx="798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/>
              <a:t>Neighbour</a:t>
            </a:r>
            <a:r>
              <a:rPr lang="de-DE" sz="3600" dirty="0" smtClean="0"/>
              <a:t> countries</a:t>
            </a:r>
            <a:endParaRPr lang="de-DE" sz="36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73" y="1634061"/>
            <a:ext cx="3830761" cy="44196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74132" y="1524000"/>
            <a:ext cx="60193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The </a:t>
            </a:r>
            <a:r>
              <a:rPr lang="de-DE" sz="2000" dirty="0" err="1"/>
              <a:t>neighbour</a:t>
            </a:r>
            <a:r>
              <a:rPr lang="de-DE" sz="2000" dirty="0"/>
              <a:t> </a:t>
            </a:r>
            <a:r>
              <a:rPr lang="de-DE" sz="2000" dirty="0" smtClean="0"/>
              <a:t>countries </a:t>
            </a:r>
            <a:r>
              <a:rPr lang="de-DE" sz="2000" dirty="0" err="1"/>
              <a:t>are</a:t>
            </a:r>
            <a:r>
              <a:rPr lang="de-DE" sz="2000" dirty="0"/>
              <a:t>:</a:t>
            </a:r>
          </a:p>
          <a:p>
            <a:endParaRPr lang="de-DE" sz="2000" dirty="0" smtClean="0"/>
          </a:p>
          <a:p>
            <a:r>
              <a:rPr lang="de-DE" sz="2000" dirty="0" smtClean="0"/>
              <a:t>-</a:t>
            </a:r>
            <a:r>
              <a:rPr lang="de-DE" sz="2000" dirty="0" err="1"/>
              <a:t>Denmark</a:t>
            </a:r>
            <a:endParaRPr lang="de-DE" sz="2000" dirty="0"/>
          </a:p>
          <a:p>
            <a:r>
              <a:rPr lang="de-DE" sz="2000" dirty="0"/>
              <a:t>-</a:t>
            </a:r>
            <a:r>
              <a:rPr lang="de-DE" sz="2000" dirty="0" err="1"/>
              <a:t>Poland</a:t>
            </a:r>
            <a:endParaRPr lang="de-DE" sz="2000" dirty="0"/>
          </a:p>
          <a:p>
            <a:r>
              <a:rPr lang="de-DE" sz="2000" dirty="0"/>
              <a:t>-Czech </a:t>
            </a:r>
            <a:r>
              <a:rPr lang="de-DE" sz="2000" dirty="0" err="1"/>
              <a:t>Republic</a:t>
            </a:r>
            <a:r>
              <a:rPr lang="de-DE" sz="2000" dirty="0"/>
              <a:t> </a:t>
            </a:r>
          </a:p>
          <a:p>
            <a:r>
              <a:rPr lang="de-DE" sz="2000" dirty="0"/>
              <a:t>-Austria</a:t>
            </a:r>
          </a:p>
          <a:p>
            <a:r>
              <a:rPr lang="de-DE" sz="2000" dirty="0"/>
              <a:t>-</a:t>
            </a:r>
            <a:r>
              <a:rPr lang="de-DE" sz="2000" dirty="0" err="1"/>
              <a:t>Switzerland</a:t>
            </a:r>
            <a:r>
              <a:rPr lang="de-DE" sz="2000" dirty="0"/>
              <a:t> </a:t>
            </a:r>
          </a:p>
          <a:p>
            <a:r>
              <a:rPr lang="de-DE" sz="2000" dirty="0"/>
              <a:t>-France</a:t>
            </a:r>
          </a:p>
          <a:p>
            <a:r>
              <a:rPr lang="de-DE" sz="2000" dirty="0"/>
              <a:t>-Luxembourg</a:t>
            </a:r>
          </a:p>
          <a:p>
            <a:r>
              <a:rPr lang="de-DE" sz="2000" dirty="0"/>
              <a:t>-</a:t>
            </a:r>
            <a:r>
              <a:rPr lang="de-DE" sz="2000" dirty="0" err="1"/>
              <a:t>Belgium</a:t>
            </a:r>
            <a:endParaRPr lang="de-DE" sz="2000" dirty="0"/>
          </a:p>
          <a:p>
            <a:r>
              <a:rPr lang="de-DE" sz="2000" dirty="0"/>
              <a:t>-</a:t>
            </a:r>
            <a:r>
              <a:rPr lang="de-DE" sz="2000" dirty="0" err="1"/>
              <a:t>Netherlands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265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36600" y="685800"/>
            <a:ext cx="767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The National </a:t>
            </a:r>
            <a:r>
              <a:rPr lang="de-DE" sz="3600" dirty="0" err="1" smtClean="0"/>
              <a:t>Parliament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567267" y="1828800"/>
            <a:ext cx="80094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Permissions</a:t>
            </a:r>
            <a:r>
              <a:rPr lang="de-DE" dirty="0" smtClean="0"/>
              <a:t>/</a:t>
            </a:r>
            <a:r>
              <a:rPr lang="de-DE" dirty="0" err="1" smtClean="0"/>
              <a:t>tasks</a:t>
            </a:r>
            <a:r>
              <a:rPr lang="de-DE" dirty="0" smtClean="0"/>
              <a:t>:</a:t>
            </a:r>
          </a:p>
          <a:p>
            <a:r>
              <a:rPr lang="de-DE" dirty="0" smtClean="0"/>
              <a:t>-</a:t>
            </a:r>
            <a:r>
              <a:rPr lang="de-DE" dirty="0" smtClean="0"/>
              <a:t>change/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laws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/>
              <a:t>k</a:t>
            </a:r>
            <a:r>
              <a:rPr lang="de-DE" dirty="0" smtClean="0"/>
              <a:t>eep </a:t>
            </a:r>
            <a:r>
              <a:rPr lang="de-DE" dirty="0" smtClean="0"/>
              <a:t>an </a:t>
            </a:r>
            <a:r>
              <a:rPr lang="de-DE" dirty="0" err="1" smtClean="0"/>
              <a:t>eye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government</a:t>
            </a:r>
            <a:r>
              <a:rPr lang="de-DE" dirty="0" smtClean="0"/>
              <a:t>/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knows</a:t>
            </a:r>
            <a:r>
              <a:rPr lang="de-DE" dirty="0" smtClean="0"/>
              <a:t> </a:t>
            </a:r>
            <a:r>
              <a:rPr lang="de-DE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government</a:t>
            </a:r>
            <a:r>
              <a:rPr lang="de-DE" dirty="0" smtClean="0"/>
              <a:t> </a:t>
            </a:r>
            <a:r>
              <a:rPr lang="de-DE" dirty="0" err="1" smtClean="0"/>
              <a:t>spends</a:t>
            </a:r>
            <a:r>
              <a:rPr lang="de-DE" dirty="0" smtClean="0"/>
              <a:t> </a:t>
            </a:r>
            <a:r>
              <a:rPr lang="de-DE" dirty="0" err="1" smtClean="0"/>
              <a:t>money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Parliament</a:t>
            </a:r>
            <a:r>
              <a:rPr lang="de-DE" dirty="0" smtClean="0"/>
              <a:t>?</a:t>
            </a:r>
          </a:p>
          <a:p>
            <a:r>
              <a:rPr lang="de-DE" dirty="0" smtClean="0"/>
              <a:t>-630 </a:t>
            </a:r>
            <a:r>
              <a:rPr lang="de-DE" dirty="0" err="1" smtClean="0"/>
              <a:t>deputies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elected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4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german</a:t>
            </a:r>
            <a:r>
              <a:rPr lang="de-DE" dirty="0" smtClean="0"/>
              <a:t> </a:t>
            </a:r>
            <a:r>
              <a:rPr lang="de-DE" dirty="0" err="1" smtClean="0"/>
              <a:t>inhabitants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err="1" smtClean="0"/>
              <a:t>Election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chancellor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president</a:t>
            </a:r>
            <a:r>
              <a:rPr lang="de-DE" dirty="0" smtClean="0"/>
              <a:t> </a:t>
            </a:r>
            <a:r>
              <a:rPr lang="de-DE" dirty="0" err="1" smtClean="0"/>
              <a:t>suggests</a:t>
            </a:r>
            <a:r>
              <a:rPr lang="de-DE" dirty="0" smtClean="0"/>
              <a:t> </a:t>
            </a:r>
            <a:r>
              <a:rPr lang="de-DE" dirty="0" err="1" smtClean="0"/>
              <a:t>somebody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secret</a:t>
            </a:r>
            <a:r>
              <a:rPr lang="de-DE" dirty="0" smtClean="0"/>
              <a:t> </a:t>
            </a:r>
            <a:r>
              <a:rPr lang="de-DE" dirty="0" err="1" smtClean="0"/>
              <a:t>election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5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9429" y="745067"/>
            <a:ext cx="730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The „Reichs-Tag“ in Berlin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1825635" y="1908848"/>
            <a:ext cx="782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</a:t>
            </a:r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/>
              <a:t>Paul </a:t>
            </a:r>
            <a:r>
              <a:rPr lang="de-DE" dirty="0" err="1" smtClean="0"/>
              <a:t>Wallot</a:t>
            </a:r>
            <a:r>
              <a:rPr lang="de-DE" dirty="0" smtClean="0"/>
              <a:t> </a:t>
            </a:r>
            <a:r>
              <a:rPr lang="de-DE" dirty="0" smtClean="0"/>
              <a:t>in 1894</a:t>
            </a:r>
          </a:p>
          <a:p>
            <a:r>
              <a:rPr lang="de-DE" dirty="0" smtClean="0"/>
              <a:t>-in </a:t>
            </a:r>
            <a:r>
              <a:rPr lang="de-DE" dirty="0" err="1" smtClean="0"/>
              <a:t>the</a:t>
            </a:r>
            <a:r>
              <a:rPr lang="de-DE" dirty="0" smtClean="0"/>
              <a:t> 2nd </a:t>
            </a:r>
            <a:r>
              <a:rPr lang="de-DE" dirty="0" err="1" smtClean="0"/>
              <a:t>world</a:t>
            </a:r>
            <a:r>
              <a:rPr lang="de-DE" dirty="0" smtClean="0"/>
              <a:t> war </a:t>
            </a:r>
            <a:r>
              <a:rPr lang="de-DE" dirty="0" err="1" smtClean="0"/>
              <a:t>it</a:t>
            </a:r>
            <a:r>
              <a:rPr lang="de-DE" dirty="0" smtClean="0"/>
              <a:t> was </a:t>
            </a:r>
            <a:r>
              <a:rPr lang="de-DE" dirty="0" err="1" smtClean="0"/>
              <a:t>destroyed</a:t>
            </a:r>
            <a:r>
              <a:rPr lang="de-DE" dirty="0" smtClean="0"/>
              <a:t> 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until</a:t>
            </a:r>
            <a:r>
              <a:rPr lang="de-DE" dirty="0"/>
              <a:t> </a:t>
            </a:r>
            <a:r>
              <a:rPr lang="de-DE" dirty="0" smtClean="0"/>
              <a:t>1991</a:t>
            </a:r>
            <a:r>
              <a:rPr lang="de-DE" dirty="0" smtClean="0"/>
              <a:t>, Bonn was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capital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Germany</a:t>
            </a:r>
          </a:p>
          <a:p>
            <a:r>
              <a:rPr lang="de-DE" dirty="0" smtClean="0"/>
              <a:t>-in 1994-Lord </a:t>
            </a:r>
            <a:r>
              <a:rPr lang="de-DE" dirty="0" smtClean="0"/>
              <a:t>Norman </a:t>
            </a:r>
            <a:r>
              <a:rPr lang="de-DE" dirty="0" smtClean="0"/>
              <a:t>Foster </a:t>
            </a:r>
            <a:r>
              <a:rPr lang="de-DE" dirty="0" err="1" smtClean="0"/>
              <a:t>began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renovation</a:t>
            </a:r>
            <a:endParaRPr lang="de-DE" dirty="0" smtClean="0"/>
          </a:p>
          <a:p>
            <a:r>
              <a:rPr lang="de-DE" dirty="0" smtClean="0"/>
              <a:t>-1999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was </a:t>
            </a:r>
            <a:r>
              <a:rPr lang="de-DE" dirty="0" err="1" smtClean="0"/>
              <a:t>finished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49" y="3932147"/>
            <a:ext cx="4927599" cy="22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8661" y="1230746"/>
            <a:ext cx="825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DE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endParaRPr lang="de-DE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endParaRPr lang="de-DE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endParaRPr lang="de-DE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68582" y="2013528"/>
            <a:ext cx="56803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</a:t>
            </a:r>
            <a:r>
              <a:rPr lang="en-US" dirty="0"/>
              <a:t>the war, there were 4 occupied zones 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three Western </a:t>
            </a:r>
            <a:r>
              <a:rPr lang="en-US" dirty="0"/>
              <a:t>Allies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Russians were </a:t>
            </a:r>
            <a:r>
              <a:rPr lang="en-US" dirty="0"/>
              <a:t>unable to agree on the division of the German capital Berlin </a:t>
            </a:r>
            <a:r>
              <a:rPr lang="en-US" dirty="0" smtClean="0"/>
              <a:t>and the rest of the country. </a:t>
            </a:r>
            <a:r>
              <a:rPr lang="en-US" dirty="0"/>
              <a:t>Then 2 States </a:t>
            </a:r>
            <a:r>
              <a:rPr lang="en-US" dirty="0" smtClean="0"/>
              <a:t>were founded </a:t>
            </a:r>
            <a:r>
              <a:rPr lang="en-US" dirty="0"/>
              <a:t>on German </a:t>
            </a:r>
            <a:r>
              <a:rPr lang="en-US" dirty="0" smtClean="0"/>
              <a:t>soil: </a:t>
            </a:r>
            <a:r>
              <a:rPr lang="en-US" dirty="0"/>
              <a:t>The German Democratic Republic </a:t>
            </a:r>
            <a:r>
              <a:rPr lang="en-US" dirty="0" smtClean="0"/>
              <a:t>in </a:t>
            </a:r>
            <a:r>
              <a:rPr lang="en-US" dirty="0"/>
              <a:t>the Russian-occupied zone and the Federal Republic of Germany </a:t>
            </a:r>
            <a:r>
              <a:rPr lang="en-US" dirty="0" smtClean="0"/>
              <a:t>in </a:t>
            </a:r>
            <a:r>
              <a:rPr lang="en-US" dirty="0"/>
              <a:t>the occupied zone of the Western Allies . The States </a:t>
            </a:r>
            <a:r>
              <a:rPr lang="en-US" dirty="0" smtClean="0"/>
              <a:t>also </a:t>
            </a:r>
            <a:r>
              <a:rPr lang="en-US" dirty="0"/>
              <a:t>received different currencies 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Many people left the GDR.  </a:t>
            </a:r>
            <a:r>
              <a:rPr lang="en-US" dirty="0"/>
              <a:t>As a result, the Berlin Wall was </a:t>
            </a:r>
            <a:r>
              <a:rPr lang="en-US" dirty="0" smtClean="0"/>
              <a:t>built in 1961.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646054" y="748145"/>
            <a:ext cx="132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1949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3762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1817" y="2189018"/>
            <a:ext cx="7970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Peaceful </a:t>
            </a:r>
            <a:r>
              <a:rPr lang="en-US" dirty="0"/>
              <a:t>Revolution </a:t>
            </a:r>
            <a:r>
              <a:rPr lang="en-US" dirty="0" smtClean="0"/>
              <a:t>of the </a:t>
            </a:r>
            <a:r>
              <a:rPr lang="en-US" dirty="0"/>
              <a:t>citizens </a:t>
            </a:r>
            <a:r>
              <a:rPr lang="en-US" dirty="0" smtClean="0"/>
              <a:t>in the </a:t>
            </a:r>
            <a:r>
              <a:rPr lang="en-US" dirty="0"/>
              <a:t>German Democratic </a:t>
            </a:r>
            <a:r>
              <a:rPr lang="en-US" dirty="0" smtClean="0"/>
              <a:t>Republic. Many </a:t>
            </a:r>
            <a:r>
              <a:rPr lang="en-US" dirty="0"/>
              <a:t>DDR citizens fled into the Czech Republic . Due to the pressure of citizens and the poor economy of the DDR , the wall </a:t>
            </a:r>
            <a:r>
              <a:rPr lang="en-US" dirty="0" smtClean="0"/>
              <a:t>was opened </a:t>
            </a:r>
            <a:r>
              <a:rPr lang="en-US" dirty="0"/>
              <a:t>on the part of the DDR . This happened on November 9th 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768435" y="692726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1989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1028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80654" y="2475345"/>
            <a:ext cx="7084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opening of borders between the DDR and </a:t>
            </a:r>
            <a:r>
              <a:rPr lang="en-US" dirty="0" smtClean="0"/>
              <a:t>BRD started the </a:t>
            </a:r>
            <a:r>
              <a:rPr lang="en-US" dirty="0"/>
              <a:t>reunification of </a:t>
            </a:r>
            <a:r>
              <a:rPr lang="en-US" dirty="0" smtClean="0"/>
              <a:t>Germany. </a:t>
            </a:r>
            <a:r>
              <a:rPr lang="en-US" dirty="0"/>
              <a:t>The GDR was dissolved and converted into the </a:t>
            </a:r>
            <a:r>
              <a:rPr lang="en-US" dirty="0" smtClean="0"/>
              <a:t>BRD </a:t>
            </a:r>
            <a:r>
              <a:rPr lang="en-US" dirty="0"/>
              <a:t>. There was only one currency , the German </a:t>
            </a:r>
            <a:r>
              <a:rPr lang="en-US" dirty="0" smtClean="0"/>
              <a:t>Mark. </a:t>
            </a:r>
            <a:r>
              <a:rPr lang="en-US" dirty="0"/>
              <a:t>A </a:t>
            </a:r>
            <a:r>
              <a:rPr lang="en-US" dirty="0" smtClean="0"/>
              <a:t>special tax by the “West Germans” was </a:t>
            </a:r>
            <a:r>
              <a:rPr lang="en-US" dirty="0"/>
              <a:t>to finance the </a:t>
            </a:r>
            <a:r>
              <a:rPr lang="en-US" dirty="0" smtClean="0"/>
              <a:t>reunification. </a:t>
            </a:r>
            <a:r>
              <a:rPr lang="en-US" dirty="0"/>
              <a:t>The </a:t>
            </a:r>
            <a:r>
              <a:rPr lang="en-US" dirty="0" smtClean="0"/>
              <a:t>reconstruction of </a:t>
            </a:r>
            <a:r>
              <a:rPr lang="en-US" dirty="0"/>
              <a:t>the economy and towns </a:t>
            </a:r>
            <a:r>
              <a:rPr lang="en-US" dirty="0" smtClean="0"/>
              <a:t>of </a:t>
            </a:r>
            <a:r>
              <a:rPr lang="en-US" dirty="0"/>
              <a:t>the former DDR like Dresden </a:t>
            </a:r>
            <a:r>
              <a:rPr lang="en-US" dirty="0" smtClean="0"/>
              <a:t>or Leipzig  began.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4184072" y="905162"/>
            <a:ext cx="115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1990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0048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0</TotalTime>
  <Words>418</Words>
  <Application>Microsoft Office PowerPoint</Application>
  <PresentationFormat>Bildschirmpräsentation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Slipstream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Lattermann</dc:creator>
  <cp:lastModifiedBy>Eltner, Stefan</cp:lastModifiedBy>
  <cp:revision>15</cp:revision>
  <dcterms:created xsi:type="dcterms:W3CDTF">2015-11-19T19:37:20Z</dcterms:created>
  <dcterms:modified xsi:type="dcterms:W3CDTF">2015-11-25T11:26:45Z</dcterms:modified>
</cp:coreProperties>
</file>