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6" r:id="rId3"/>
    <p:sldId id="271" r:id="rId4"/>
    <p:sldId id="276" r:id="rId5"/>
    <p:sldId id="277" r:id="rId6"/>
    <p:sldId id="272" r:id="rId7"/>
    <p:sldId id="273" r:id="rId8"/>
    <p:sldId id="263" r:id="rId9"/>
    <p:sldId id="274" r:id="rId10"/>
    <p:sldId id="265" r:id="rId11"/>
    <p:sldId id="266" r:id="rId12"/>
    <p:sldId id="267" r:id="rId13"/>
    <p:sldId id="275" r:id="rId14"/>
    <p:sldId id="269"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460" autoAdjust="0"/>
  </p:normalViewPr>
  <p:slideViewPr>
    <p:cSldViewPr>
      <p:cViewPr varScale="1">
        <p:scale>
          <a:sx n="69" d="100"/>
          <a:sy n="69" d="100"/>
        </p:scale>
        <p:origin x="780" y="6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2/9/2016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2/9/2016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5</a:t>
            </a:fld>
            <a:endParaRPr lang="en-GB"/>
          </a:p>
        </p:txBody>
      </p:sp>
    </p:spTree>
    <p:extLst>
      <p:ext uri="{BB962C8B-B14F-4D97-AF65-F5344CB8AC3E}">
        <p14:creationId xmlns:p14="http://schemas.microsoft.com/office/powerpoint/2010/main" val="197018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151602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10</a:t>
            </a:fld>
            <a:endParaRPr lang="en-US"/>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2/9/2016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2/9/2016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2/9/2016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2/9/2016</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Penair</a:t>
            </a:r>
            <a:r>
              <a:rPr lang="en-US" dirty="0" smtClean="0"/>
              <a:t> school’s carbon footprint/energy consumption </a:t>
            </a:r>
            <a:endParaRPr lang="en-US" dirty="0"/>
          </a:p>
        </p:txBody>
      </p:sp>
      <p:sp>
        <p:nvSpPr>
          <p:cNvPr id="3" name="Subtitle 2"/>
          <p:cNvSpPr>
            <a:spLocks noGrp="1"/>
          </p:cNvSpPr>
          <p:nvPr>
            <p:ph type="subTitle" idx="1"/>
          </p:nvPr>
        </p:nvSpPr>
        <p:spPr/>
        <p:txBody>
          <a:bodyPr/>
          <a:lstStyle/>
          <a:p>
            <a:r>
              <a:rPr lang="en-US" dirty="0" smtClean="0"/>
              <a:t>Claudia and Grace </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905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normAutofit/>
          </a:bodyPr>
          <a:lstStyle/>
          <a:p>
            <a:endParaRPr lang="en-US" dirty="0" smtClean="0"/>
          </a:p>
        </p:txBody>
      </p:sp>
      <p:sp>
        <p:nvSpPr>
          <p:cNvPr id="3" name="Picture Placeholder 2"/>
          <p:cNvSpPr>
            <a:spLocks noGrp="1"/>
          </p:cNvSpPr>
          <p:nvPr>
            <p:ph type="pic" idx="1"/>
          </p:nvPr>
        </p:nvSpPr>
        <p:spPr/>
      </p:sp>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Penairs</a:t>
            </a:r>
            <a:r>
              <a:rPr lang="en-US" dirty="0" smtClean="0"/>
              <a:t> carbon history:</a:t>
            </a:r>
            <a:endParaRPr lang="en-US" dirty="0"/>
          </a:p>
        </p:txBody>
      </p:sp>
      <p:sp>
        <p:nvSpPr>
          <p:cNvPr id="3" name="Content Placeholder 2"/>
          <p:cNvSpPr>
            <a:spLocks noGrp="1"/>
          </p:cNvSpPr>
          <p:nvPr>
            <p:ph idx="1"/>
          </p:nvPr>
        </p:nvSpPr>
        <p:spPr/>
        <p:txBody>
          <a:bodyPr>
            <a:normAutofit/>
          </a:bodyPr>
          <a:lstStyle/>
          <a:p>
            <a:r>
              <a:rPr lang="en-US" dirty="0" smtClean="0"/>
              <a:t>Over the past four years </a:t>
            </a:r>
            <a:r>
              <a:rPr lang="en-US" dirty="0" err="1"/>
              <a:t>P</a:t>
            </a:r>
            <a:r>
              <a:rPr lang="en-US" dirty="0" err="1" smtClean="0"/>
              <a:t>enair</a:t>
            </a:r>
            <a:r>
              <a:rPr lang="en-US" dirty="0" smtClean="0"/>
              <a:t> has be improving its carbon footprint after getting one of the worst reports in </a:t>
            </a:r>
            <a:r>
              <a:rPr lang="en-US" dirty="0"/>
              <a:t>C</a:t>
            </a:r>
            <a:r>
              <a:rPr lang="en-US" dirty="0" smtClean="0"/>
              <a:t>ornwall. </a:t>
            </a:r>
          </a:p>
          <a:p>
            <a:r>
              <a:rPr lang="en-US" dirty="0" smtClean="0"/>
              <a:t>However just four years later we are now in the </a:t>
            </a:r>
            <a:r>
              <a:rPr lang="en-US" dirty="0" smtClean="0"/>
              <a:t>top </a:t>
            </a:r>
            <a:r>
              <a:rPr lang="en-US" dirty="0" smtClean="0"/>
              <a:t>three for schools lowest carbon emissions. </a:t>
            </a:r>
          </a:p>
          <a:p>
            <a:r>
              <a:rPr lang="en-US" dirty="0" smtClean="0"/>
              <a:t>This is because of many things such as the schools solar panels, bio-mass boiler and eco team. </a:t>
            </a:r>
          </a:p>
          <a:p>
            <a:r>
              <a:rPr lang="en-US" dirty="0" smtClean="0"/>
              <a:t>  </a:t>
            </a:r>
            <a:endParaRPr lang="en-US" dirty="0"/>
          </a:p>
        </p:txBody>
      </p:sp>
    </p:spTree>
    <p:extLst>
      <p:ext uri="{BB962C8B-B14F-4D97-AF65-F5344CB8AC3E}">
        <p14:creationId xmlns:p14="http://schemas.microsoft.com/office/powerpoint/2010/main" val="19822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Penairs</a:t>
            </a:r>
            <a:r>
              <a:rPr lang="en-GB" dirty="0" smtClean="0"/>
              <a:t> eco team and green flag award. </a:t>
            </a:r>
            <a:endParaRPr lang="en-GB" dirty="0"/>
          </a:p>
        </p:txBody>
      </p:sp>
      <p:sp>
        <p:nvSpPr>
          <p:cNvPr id="3" name="Content Placeholder 2"/>
          <p:cNvSpPr>
            <a:spLocks noGrp="1"/>
          </p:cNvSpPr>
          <p:nvPr>
            <p:ph idx="1"/>
          </p:nvPr>
        </p:nvSpPr>
        <p:spPr/>
        <p:txBody>
          <a:bodyPr>
            <a:noAutofit/>
          </a:bodyPr>
          <a:lstStyle/>
          <a:p>
            <a:r>
              <a:rPr lang="en-GB" sz="1600" dirty="0"/>
              <a:t>The Eco Team, made up of students and staff, welcomed School Governors, key suppliers and a representative from Green Cornwall to lunch to celebrate the their Eco Schools Green Flag Award and to say thank you to all those who had helped. Sarah Newton MP presented the flag to representatives of the team who have worked for three years to achieve the standard. The Green Flag is the highest award that Eco Schools give. There are 17,000 schools in the UK registered and only 1500 have a Green Flag. There are only 10 schools in Cornwall with a Green Flag and </a:t>
            </a:r>
            <a:r>
              <a:rPr lang="en-GB" sz="1600" dirty="0" err="1"/>
              <a:t>Penair</a:t>
            </a:r>
            <a:r>
              <a:rPr lang="en-GB" sz="1600" dirty="0"/>
              <a:t> is the only secondary school</a:t>
            </a:r>
            <a:r>
              <a:rPr lang="en-GB" sz="1600" dirty="0" smtClean="0"/>
              <a:t>.</a:t>
            </a:r>
            <a:endParaRPr lang="en-GB" sz="1600" dirty="0"/>
          </a:p>
          <a:p>
            <a:r>
              <a:rPr lang="en-GB" sz="1600" dirty="0" err="1"/>
              <a:t>Penair</a:t>
            </a:r>
            <a:r>
              <a:rPr lang="en-GB" sz="1600" dirty="0"/>
              <a:t> students and staff have worked on projects such as energy saving, installing LED lights and solar panels, a Food Waste to Energy solution with a </a:t>
            </a:r>
            <a:r>
              <a:rPr lang="en-GB" sz="1600" dirty="0" err="1"/>
              <a:t>biodigester</a:t>
            </a:r>
            <a:r>
              <a:rPr lang="en-GB" sz="1600" dirty="0"/>
              <a:t> and biomass boiler, sustainable food, reducing litter, recycling and community activities such as an annual Sustainability Conference for Truro primary schools</a:t>
            </a:r>
            <a:r>
              <a:rPr lang="en-GB" sz="1600" dirty="0" smtClean="0"/>
              <a:t>.</a:t>
            </a:r>
            <a:endParaRPr lang="en-GB" sz="1600" dirty="0"/>
          </a:p>
          <a:p>
            <a:r>
              <a:rPr lang="en-GB" sz="1600" dirty="0"/>
              <a:t>Sarah Newton praised the pupils for their hard work and commitment to sustainability at the school and said they were a fantastic example of young people helping to make a difference in our community</a:t>
            </a:r>
            <a:r>
              <a:rPr lang="en-GB" sz="1600" dirty="0" smtClean="0"/>
              <a:t>.</a:t>
            </a:r>
            <a:endParaRPr lang="en-GB" sz="1600" dirty="0"/>
          </a:p>
          <a:p>
            <a:r>
              <a:rPr lang="en-GB" sz="1600" dirty="0"/>
              <a:t>The Eco Team has plenty of plans to continue the sustainability work, ranging from setting up a community small-holding to further reducing energy bills and gaining the Food for Life Gold Award. Their next project is the Primary Schools Conference on 30th June.</a:t>
            </a:r>
          </a:p>
        </p:txBody>
      </p:sp>
    </p:spTree>
    <p:extLst>
      <p:ext uri="{BB962C8B-B14F-4D97-AF65-F5344CB8AC3E}">
        <p14:creationId xmlns:p14="http://schemas.microsoft.com/office/powerpoint/2010/main" val="232116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Bio-mass boiler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bio-mass boiler is a heater that burns all the schools food and bio waste when mixed with woodchip. </a:t>
            </a:r>
          </a:p>
          <a:p>
            <a:r>
              <a:rPr lang="en-GB" dirty="0" smtClean="0"/>
              <a:t>This proses warms the school by heating water that is then sent around the main building. </a:t>
            </a:r>
          </a:p>
          <a:p>
            <a:r>
              <a:rPr lang="en-GB" dirty="0" smtClean="0"/>
              <a:t>Not only does this reduce cost for the school but it is also more eco friendly because the waste doesn’t go to land fill and the carbon released is always kept under a safe level. </a:t>
            </a:r>
          </a:p>
          <a:p>
            <a:r>
              <a:rPr lang="en-GB" dirty="0" smtClean="0"/>
              <a:t>Some of the food waste is also ‘carbon neutral’ meaning the carbon the plants will only release as much carbon as they used growing lessening the impact on the environment even more. </a:t>
            </a:r>
          </a:p>
          <a:p>
            <a:r>
              <a:rPr lang="en-GB" dirty="0" smtClean="0"/>
              <a:t>Although the boiler is helping the school not all waste can be burnt, for example all our plastic bottles have to be taken away and we produce so much paper waste that it cant all be burnt or the carbon dioxide produced would be harmful. This has to be the schools main problem because of the excessive amounts we create.  </a:t>
            </a:r>
            <a:endParaRPr lang="en-GB" dirty="0"/>
          </a:p>
        </p:txBody>
      </p:sp>
    </p:spTree>
    <p:extLst>
      <p:ext uri="{BB962C8B-B14F-4D97-AF65-F5344CB8AC3E}">
        <p14:creationId xmlns:p14="http://schemas.microsoft.com/office/powerpoint/2010/main" val="108900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11266"/>
            <a:ext cx="9753600" cy="1325562"/>
          </a:xfrm>
        </p:spPr>
        <p:txBody>
          <a:bodyPr/>
          <a:lstStyle/>
          <a:p>
            <a:r>
              <a:rPr lang="en-US" dirty="0" err="1" smtClean="0"/>
              <a:t>Vegware</a:t>
            </a:r>
            <a:r>
              <a:rPr lang="en-US" dirty="0" smtClean="0"/>
              <a:t>: </a:t>
            </a:r>
            <a:endParaRPr lang="en-US" dirty="0"/>
          </a:p>
        </p:txBody>
      </p:sp>
      <p:pic>
        <p:nvPicPr>
          <p:cNvPr id="6" name="Content Placeholder 5" descr="Mail - Claudia Duval - Outlook - Google Chrome"/>
          <p:cNvPicPr>
            <a:picLocks noGrp="1" noChangeAspect="1"/>
          </p:cNvPicPr>
          <p:nvPr>
            <p:ph idx="1"/>
          </p:nvPr>
        </p:nvPicPr>
        <p:blipFill rotWithShape="1">
          <a:blip r:embed="rId3">
            <a:extLst>
              <a:ext uri="{28A0092B-C50C-407E-A947-70E740481C1C}">
                <a14:useLocalDpi xmlns:a14="http://schemas.microsoft.com/office/drawing/2010/main" val="0"/>
              </a:ext>
            </a:extLst>
          </a:blip>
          <a:srcRect l="21052" t="30732" r="57018" b="11646"/>
          <a:stretch/>
        </p:blipFill>
        <p:spPr>
          <a:xfrm>
            <a:off x="189756" y="1598673"/>
            <a:ext cx="2808312" cy="5054962"/>
          </a:xfrm>
        </p:spPr>
      </p:pic>
      <p:pic>
        <p:nvPicPr>
          <p:cNvPr id="8" name="Picture 7" descr="Mail - Claudia Duval - Outlook - Google Chrome"/>
          <p:cNvPicPr>
            <a:picLocks noChangeAspect="1"/>
          </p:cNvPicPr>
          <p:nvPr/>
        </p:nvPicPr>
        <p:blipFill rotWithShape="1">
          <a:blip r:embed="rId4">
            <a:extLst>
              <a:ext uri="{28A0092B-C50C-407E-A947-70E740481C1C}">
                <a14:useLocalDpi xmlns:a14="http://schemas.microsoft.com/office/drawing/2010/main" val="0"/>
              </a:ext>
            </a:extLst>
          </a:blip>
          <a:srcRect l="21053" t="30247" r="57089" b="11592"/>
          <a:stretch/>
        </p:blipFill>
        <p:spPr>
          <a:xfrm>
            <a:off x="3070077" y="1598673"/>
            <a:ext cx="3024335" cy="5054963"/>
          </a:xfrm>
          <a:prstGeom prst="rect">
            <a:avLst/>
          </a:prstGeom>
        </p:spPr>
      </p:pic>
      <p:sp>
        <p:nvSpPr>
          <p:cNvPr id="12" name="TextBox 11"/>
          <p:cNvSpPr txBox="1"/>
          <p:nvPr/>
        </p:nvSpPr>
        <p:spPr>
          <a:xfrm>
            <a:off x="6136527" y="421189"/>
            <a:ext cx="5708376" cy="6241709"/>
          </a:xfrm>
          <a:prstGeom prst="rect">
            <a:avLst/>
          </a:prstGeom>
          <a:noFill/>
        </p:spPr>
        <p:txBody>
          <a:bodyPr wrap="square" rtlCol="0">
            <a:spAutoFit/>
          </a:bodyPr>
          <a:lstStyle/>
          <a:p>
            <a:r>
              <a:rPr lang="en-GB" sz="1400" dirty="0"/>
              <a:t>Before </a:t>
            </a:r>
            <a:r>
              <a:rPr lang="en-GB" sz="1400" dirty="0" err="1"/>
              <a:t>Penair</a:t>
            </a:r>
            <a:r>
              <a:rPr lang="en-GB" sz="1400" dirty="0"/>
              <a:t> School switched to </a:t>
            </a:r>
            <a:r>
              <a:rPr lang="en-GB" sz="1400" dirty="0" err="1"/>
              <a:t>Vegware</a:t>
            </a:r>
            <a:r>
              <a:rPr lang="en-GB" sz="1400" dirty="0"/>
              <a:t>, all their used catering disposables were going to landfill, and they had a waste collection bill of £11,000 a year. With over 1,200 staff and students, and a canteen that can only seat 250 at a time, this secondary school needed to offer a takeaway service to ensure everyone could have a hot meal if they wanted it. However, this created a lot of waste and the school were also finding litter to be a big </a:t>
            </a:r>
            <a:r>
              <a:rPr lang="en-GB" sz="1400" dirty="0" smtClean="0"/>
              <a:t>problem</a:t>
            </a:r>
            <a:r>
              <a:rPr lang="en-GB" sz="1400" dirty="0"/>
              <a:t>.</a:t>
            </a:r>
          </a:p>
          <a:p>
            <a:r>
              <a:rPr lang="en-GB" sz="1400" dirty="0" smtClean="0"/>
              <a:t>Before:</a:t>
            </a:r>
            <a:endParaRPr lang="en-GB" sz="1400" dirty="0"/>
          </a:p>
          <a:p>
            <a:endParaRPr lang="en-GB" sz="1400" dirty="0"/>
          </a:p>
          <a:p>
            <a:r>
              <a:rPr lang="en-GB" sz="1400" dirty="0"/>
              <a:t>20 bags of waste a day</a:t>
            </a:r>
          </a:p>
          <a:p>
            <a:r>
              <a:rPr lang="en-GB" sz="1400" dirty="0"/>
              <a:t>All waste going to landfill</a:t>
            </a:r>
          </a:p>
          <a:p>
            <a:r>
              <a:rPr lang="en-GB" sz="1400" dirty="0"/>
              <a:t>Costing roughly £11,000 per year</a:t>
            </a:r>
          </a:p>
          <a:p>
            <a:r>
              <a:rPr lang="en-GB" sz="1400" dirty="0" smtClean="0"/>
              <a:t>After:</a:t>
            </a:r>
            <a:endParaRPr lang="en-GB" sz="1400" dirty="0"/>
          </a:p>
          <a:p>
            <a:endParaRPr lang="en-GB" sz="1400" dirty="0"/>
          </a:p>
          <a:p>
            <a:r>
              <a:rPr lang="en-GB" sz="1400" dirty="0"/>
              <a:t>3 bags of waste a day</a:t>
            </a:r>
          </a:p>
          <a:p>
            <a:r>
              <a:rPr lang="en-GB" sz="1400" dirty="0" smtClean="0"/>
              <a:t>Used </a:t>
            </a:r>
            <a:r>
              <a:rPr lang="en-GB" sz="1400" dirty="0" err="1"/>
              <a:t>Vegware</a:t>
            </a:r>
            <a:r>
              <a:rPr lang="en-GB" sz="1400" dirty="0"/>
              <a:t> composted with food waste</a:t>
            </a:r>
          </a:p>
          <a:p>
            <a:r>
              <a:rPr lang="en-GB" sz="1400" dirty="0" smtClean="0"/>
              <a:t>Saving </a:t>
            </a:r>
            <a:r>
              <a:rPr lang="en-GB" sz="1400" dirty="0"/>
              <a:t>roughly £9,400 per </a:t>
            </a:r>
            <a:r>
              <a:rPr lang="en-GB" sz="1400" dirty="0" smtClean="0"/>
              <a:t>year</a:t>
            </a:r>
            <a:endParaRPr lang="en-GB" sz="1400" dirty="0"/>
          </a:p>
          <a:p>
            <a:endParaRPr lang="en-GB" sz="1400" dirty="0" smtClean="0"/>
          </a:p>
          <a:p>
            <a:r>
              <a:rPr lang="en-GB" sz="1400" dirty="0" smtClean="0"/>
              <a:t>Keen </a:t>
            </a:r>
            <a:r>
              <a:rPr lang="en-GB" sz="1400" dirty="0"/>
              <a:t>to find an eco alternative to reduce the amount of waste being sent to landfill and improve the unsightly litter problem, </a:t>
            </a:r>
            <a:r>
              <a:rPr lang="en-GB" sz="1400" dirty="0" err="1"/>
              <a:t>Penair</a:t>
            </a:r>
            <a:r>
              <a:rPr lang="en-GB" sz="1400" dirty="0"/>
              <a:t> decided composting on a large scale would be the solution, and introduced a large </a:t>
            </a:r>
            <a:r>
              <a:rPr lang="en-GB" sz="1400" dirty="0" err="1"/>
              <a:t>biodigester</a:t>
            </a:r>
            <a:r>
              <a:rPr lang="en-GB" sz="1400" dirty="0"/>
              <a:t> on site to convert all food waste into compost. Switching to </a:t>
            </a:r>
            <a:r>
              <a:rPr lang="en-GB" sz="1400" dirty="0" err="1"/>
              <a:t>Vegware’s</a:t>
            </a:r>
            <a:r>
              <a:rPr lang="en-GB" sz="1400" dirty="0"/>
              <a:t> completely compostable packaging meant used containers could be simply disposed of together with food waste and composted in their </a:t>
            </a:r>
            <a:r>
              <a:rPr lang="en-GB" sz="1400" dirty="0" err="1"/>
              <a:t>biodigester</a:t>
            </a:r>
            <a:r>
              <a:rPr lang="en-GB" sz="1400" dirty="0"/>
              <a:t> in just 48 hours.</a:t>
            </a:r>
          </a:p>
          <a:p>
            <a:pPr>
              <a:lnSpc>
                <a:spcPct val="90000"/>
              </a:lnSpc>
            </a:pPr>
            <a:endParaRPr lang="en-GB" sz="2400" dirty="0"/>
          </a:p>
        </p:txBody>
      </p:sp>
    </p:spTree>
    <p:extLst>
      <p:ext uri="{BB962C8B-B14F-4D97-AF65-F5344CB8AC3E}">
        <p14:creationId xmlns:p14="http://schemas.microsoft.com/office/powerpoint/2010/main" val="15515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reason this was included: </a:t>
            </a:r>
            <a:endParaRPr lang="en-US" dirty="0"/>
          </a:p>
        </p:txBody>
      </p:sp>
      <p:sp>
        <p:nvSpPr>
          <p:cNvPr id="5" name="Content Placeholder 4"/>
          <p:cNvSpPr>
            <a:spLocks noGrp="1"/>
          </p:cNvSpPr>
          <p:nvPr>
            <p:ph sz="half" idx="2"/>
          </p:nvPr>
        </p:nvSpPr>
        <p:spPr/>
        <p:txBody>
          <a:bodyPr/>
          <a:lstStyle/>
          <a:p>
            <a:r>
              <a:rPr lang="en-US" dirty="0" smtClean="0"/>
              <a:t>As the picture shows this investment has helped the school in reducing its CO2 emissions. </a:t>
            </a:r>
          </a:p>
          <a:p>
            <a:r>
              <a:rPr lang="en-US" dirty="0" smtClean="0"/>
              <a:t>By doing this the schools carbon footprint was also improved helping us get to where we are today. </a:t>
            </a:r>
            <a:endParaRPr lang="en-US" dirty="0"/>
          </a:p>
        </p:txBody>
      </p:sp>
      <p:pic>
        <p:nvPicPr>
          <p:cNvPr id="3" name="Content Placeholder 2" descr="Mail - Claudia Duval - Outlook - Google Chrome"/>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831" t="33136" r="60995" b="21412"/>
          <a:stretch/>
        </p:blipFill>
        <p:spPr>
          <a:xfrm>
            <a:off x="405780" y="2060848"/>
            <a:ext cx="5486104" cy="3816424"/>
          </a:xfrm>
        </p:spPr>
      </p:pic>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panels</a:t>
            </a:r>
            <a:endParaRPr lang="en-US" dirty="0"/>
          </a:p>
        </p:txBody>
      </p:sp>
      <p:sp>
        <p:nvSpPr>
          <p:cNvPr id="3" name="Text Placeholder 2"/>
          <p:cNvSpPr>
            <a:spLocks noGrp="1"/>
          </p:cNvSpPr>
          <p:nvPr>
            <p:ph type="body" idx="1"/>
          </p:nvPr>
        </p:nvSpPr>
        <p:spPr>
          <a:xfrm>
            <a:off x="0" y="620688"/>
            <a:ext cx="6458643" cy="2808312"/>
          </a:xfrm>
        </p:spPr>
        <p:txBody>
          <a:bodyPr>
            <a:noAutofit/>
          </a:bodyPr>
          <a:lstStyle/>
          <a:p>
            <a:r>
              <a:rPr lang="en-US" sz="1800" dirty="0" err="1" smtClean="0"/>
              <a:t>Penair</a:t>
            </a:r>
            <a:r>
              <a:rPr lang="en-US" sz="1800" dirty="0" smtClean="0"/>
              <a:t> school has 50 solar panels installed on its south facing roof to maximize power generation. The graphs to the side show last  months generation and the power generated on the 2</a:t>
            </a:r>
            <a:r>
              <a:rPr lang="en-US" sz="1800" baseline="30000" dirty="0" smtClean="0"/>
              <a:t>nd</a:t>
            </a:r>
            <a:r>
              <a:rPr lang="en-US" sz="1800" dirty="0" smtClean="0"/>
              <a:t> of February 2016. </a:t>
            </a:r>
          </a:p>
          <a:p>
            <a:endParaRPr lang="en-US" sz="1800" dirty="0" smtClean="0"/>
          </a:p>
          <a:p>
            <a:r>
              <a:rPr lang="en-US" sz="1800" dirty="0" smtClean="0"/>
              <a:t>As you may know solar panels generate electricity from the sun and are a completely renewable power source that produces no carbon dioxide after manufacturing.</a:t>
            </a:r>
          </a:p>
          <a:p>
            <a:endParaRPr lang="en-US" sz="1800" dirty="0" smtClean="0"/>
          </a:p>
          <a:p>
            <a:r>
              <a:rPr lang="en-US" sz="1800" dirty="0" smtClean="0"/>
              <a:t>This is one of the  main ways the school has tackled its carbon emission levels and  by doing so the cost of lighting the school has also been reduced. </a:t>
            </a:r>
            <a:endParaRPr lang="en-US" sz="1800" dirty="0"/>
          </a:p>
        </p:txBody>
      </p:sp>
      <p:pic>
        <p:nvPicPr>
          <p:cNvPr id="4" name="Picture 3" descr="monitoring.lightsource-re.co.uk/school_dashboard.php - Google Chrome"/>
          <p:cNvPicPr>
            <a:picLocks noChangeAspect="1"/>
          </p:cNvPicPr>
          <p:nvPr/>
        </p:nvPicPr>
        <p:blipFill rotWithShape="1">
          <a:blip r:embed="rId2">
            <a:extLst>
              <a:ext uri="{28A0092B-C50C-407E-A947-70E740481C1C}">
                <a14:useLocalDpi xmlns:a14="http://schemas.microsoft.com/office/drawing/2010/main" val="0"/>
              </a:ext>
            </a:extLst>
          </a:blip>
          <a:srcRect l="21642" t="12690" r="20462" b="8300"/>
          <a:stretch/>
        </p:blipFill>
        <p:spPr>
          <a:xfrm>
            <a:off x="6670476" y="404664"/>
            <a:ext cx="5276057" cy="3876287"/>
          </a:xfrm>
          <a:prstGeom prst="rect">
            <a:avLst/>
          </a:prstGeom>
        </p:spPr>
      </p:pic>
      <p:pic>
        <p:nvPicPr>
          <p:cNvPr id="5" name="Picture 4" descr="monitoring.lightsource-re.co.uk/school_dashboard.php - Google Chrome"/>
          <p:cNvPicPr>
            <a:picLocks noChangeAspect="1"/>
          </p:cNvPicPr>
          <p:nvPr/>
        </p:nvPicPr>
        <p:blipFill rotWithShape="1">
          <a:blip r:embed="rId3">
            <a:extLst>
              <a:ext uri="{28A0092B-C50C-407E-A947-70E740481C1C}">
                <a14:useLocalDpi xmlns:a14="http://schemas.microsoft.com/office/drawing/2010/main" val="0"/>
              </a:ext>
            </a:extLst>
          </a:blip>
          <a:srcRect l="36123" t="14615" r="21390" b="29564"/>
          <a:stretch/>
        </p:blipFill>
        <p:spPr>
          <a:xfrm>
            <a:off x="6670475" y="4554043"/>
            <a:ext cx="5296173" cy="2088232"/>
          </a:xfrm>
          <a:prstGeom prst="rect">
            <a:avLst/>
          </a:prstGeom>
        </p:spPr>
      </p:pic>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on lighting and energy</a:t>
            </a:r>
            <a:endParaRPr lang="en-US" dirty="0"/>
          </a:p>
        </p:txBody>
      </p:sp>
      <p:sp>
        <p:nvSpPr>
          <p:cNvPr id="3" name="Content Placeholder 2"/>
          <p:cNvSpPr>
            <a:spLocks noGrp="1"/>
          </p:cNvSpPr>
          <p:nvPr>
            <p:ph sz="half" idx="1"/>
          </p:nvPr>
        </p:nvSpPr>
        <p:spPr>
          <a:xfrm>
            <a:off x="0" y="1600200"/>
            <a:ext cx="12529392" cy="5992688"/>
          </a:xfrm>
        </p:spPr>
        <p:txBody>
          <a:bodyPr>
            <a:normAutofit fontScale="55000" lnSpcReduction="20000"/>
          </a:bodyPr>
          <a:lstStyle/>
          <a:p>
            <a:pPr marL="45720" indent="0" algn="just">
              <a:buNone/>
            </a:pPr>
            <a:r>
              <a:rPr lang="en-GB" sz="4000" b="1" dirty="0"/>
              <a:t>Energy costs per annum.</a:t>
            </a:r>
            <a:endParaRPr lang="en-GB" sz="4000" dirty="0"/>
          </a:p>
          <a:p>
            <a:pPr marL="45720" indent="0" algn="just">
              <a:buNone/>
            </a:pPr>
            <a:r>
              <a:rPr lang="en-GB" sz="4000" dirty="0"/>
              <a:t>Waste management</a:t>
            </a:r>
          </a:p>
          <a:p>
            <a:pPr marL="45720" indent="0" algn="just">
              <a:buNone/>
            </a:pPr>
            <a:r>
              <a:rPr lang="en-GB" sz="4000" dirty="0"/>
              <a:t>Woodchip</a:t>
            </a:r>
          </a:p>
          <a:p>
            <a:pPr marL="45720" indent="0" algn="just">
              <a:buNone/>
            </a:pPr>
            <a:r>
              <a:rPr lang="en-GB" sz="4000" dirty="0"/>
              <a:t>Electricity</a:t>
            </a:r>
          </a:p>
          <a:p>
            <a:pPr marL="45720" indent="0" algn="just">
              <a:buNone/>
            </a:pPr>
            <a:r>
              <a:rPr lang="en-GB" sz="4000" dirty="0"/>
              <a:t>Gas</a:t>
            </a:r>
          </a:p>
          <a:p>
            <a:pPr marL="45720" indent="0" algn="just">
              <a:buNone/>
            </a:pPr>
            <a:r>
              <a:rPr lang="en-GB" sz="4000" b="1" dirty="0"/>
              <a:t>Income</a:t>
            </a:r>
            <a:endParaRPr lang="en-GB" sz="4000" dirty="0"/>
          </a:p>
          <a:p>
            <a:pPr marL="45720" indent="0" algn="just">
              <a:buNone/>
            </a:pPr>
            <a:r>
              <a:rPr lang="en-GB" sz="4000" dirty="0"/>
              <a:t>Renewable Heat Incentive </a:t>
            </a:r>
            <a:r>
              <a:rPr lang="en-GB" sz="4000" dirty="0" smtClean="0"/>
              <a:t>income</a:t>
            </a:r>
            <a:endParaRPr lang="en-GB" sz="4000" dirty="0"/>
          </a:p>
          <a:p>
            <a:pPr algn="just"/>
            <a:r>
              <a:rPr lang="en-US" dirty="0" smtClean="0"/>
              <a:t>Above is the format of the energy costs  for the school with </a:t>
            </a:r>
          </a:p>
          <a:p>
            <a:pPr marL="45720" indent="0" algn="just">
              <a:buNone/>
            </a:pPr>
            <a:r>
              <a:rPr lang="en-US" dirty="0" smtClean="0"/>
              <a:t>expenses at the top and with the energy income at the bottom.  </a:t>
            </a:r>
            <a:endParaRPr lang="en-US" dirty="0"/>
          </a:p>
        </p:txBody>
      </p:sp>
      <p:sp>
        <p:nvSpPr>
          <p:cNvPr id="4" name="Content Placeholder 3"/>
          <p:cNvSpPr>
            <a:spLocks noGrp="1"/>
          </p:cNvSpPr>
          <p:nvPr>
            <p:ph sz="half" idx="2"/>
          </p:nvPr>
        </p:nvSpPr>
        <p:spPr>
          <a:xfrm>
            <a:off x="6091579" y="1588012"/>
            <a:ext cx="6292910" cy="5141168"/>
          </a:xfrm>
        </p:spPr>
        <p:txBody>
          <a:bodyPr>
            <a:normAutofit fontScale="55000" lnSpcReduction="20000"/>
          </a:bodyPr>
          <a:lstStyle/>
          <a:p>
            <a:pPr marL="45720" indent="0" algn="just">
              <a:buNone/>
            </a:pPr>
            <a:r>
              <a:rPr lang="en-GB" b="1" dirty="0"/>
              <a:t>Lighting</a:t>
            </a:r>
            <a:endParaRPr lang="en-GB" dirty="0"/>
          </a:p>
          <a:p>
            <a:pPr marL="45720" indent="0" algn="just">
              <a:buNone/>
            </a:pPr>
            <a:r>
              <a:rPr lang="en-GB" dirty="0"/>
              <a:t>Current spend on lighting</a:t>
            </a:r>
          </a:p>
          <a:p>
            <a:pPr marL="45720" indent="0" algn="just">
              <a:buNone/>
            </a:pPr>
            <a:r>
              <a:rPr lang="en-GB" dirty="0"/>
              <a:t>As a school, is around £20,848 .</a:t>
            </a:r>
          </a:p>
          <a:p>
            <a:pPr marL="45720" indent="0" algn="just">
              <a:buNone/>
            </a:pPr>
            <a:r>
              <a:rPr lang="en-GB" dirty="0"/>
              <a:t>Price of the electricity (kWh)</a:t>
            </a:r>
          </a:p>
          <a:p>
            <a:pPr marL="45720" indent="0" algn="just">
              <a:buNone/>
            </a:pPr>
            <a:r>
              <a:rPr lang="en-GB" dirty="0"/>
              <a:t>8.6p/kWh</a:t>
            </a:r>
          </a:p>
          <a:p>
            <a:pPr marL="45720" indent="0" algn="just">
              <a:buNone/>
            </a:pPr>
            <a:r>
              <a:rPr lang="en-GB" dirty="0"/>
              <a:t>total electricity spend</a:t>
            </a:r>
          </a:p>
          <a:p>
            <a:pPr marL="45720" indent="0" algn="just">
              <a:buNone/>
            </a:pPr>
            <a:r>
              <a:rPr lang="en-GB" dirty="0"/>
              <a:t>£48,400</a:t>
            </a:r>
          </a:p>
          <a:p>
            <a:pPr marL="45720" indent="0" algn="just">
              <a:buNone/>
            </a:pPr>
            <a:r>
              <a:rPr lang="en-GB" dirty="0"/>
              <a:t>Your annual spend on electricity for lighting</a:t>
            </a:r>
          </a:p>
          <a:p>
            <a:pPr marL="45720" indent="0" algn="just">
              <a:buNone/>
            </a:pPr>
            <a:r>
              <a:rPr lang="en-GB" dirty="0"/>
              <a:t>£20,848</a:t>
            </a:r>
          </a:p>
          <a:p>
            <a:pPr marL="45720" indent="0" algn="just">
              <a:buNone/>
            </a:pPr>
            <a:r>
              <a:rPr lang="en-GB" dirty="0"/>
              <a:t>Percentage of electricity costs on lighting</a:t>
            </a:r>
          </a:p>
          <a:p>
            <a:pPr marL="45720" indent="0" algn="just">
              <a:buNone/>
            </a:pPr>
            <a:r>
              <a:rPr lang="en-GB" dirty="0"/>
              <a:t>43%</a:t>
            </a:r>
          </a:p>
          <a:p>
            <a:r>
              <a:rPr lang="en-GB" sz="2900" dirty="0" smtClean="0"/>
              <a:t>The school tries to use as many LED options a possible to reduce waste and cost since LED lights last much longer than any bulb and don’t produce as much waste heat energy meaning they are more efficient and better for the environment</a:t>
            </a:r>
            <a:r>
              <a:rPr lang="en-GB" dirty="0" smtClean="0"/>
              <a:t>. </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1681" y="476672"/>
            <a:ext cx="2179204" cy="1930152"/>
          </a:xfrm>
          <a:prstGeom prst="rect">
            <a:avLst/>
          </a:prstGeom>
        </p:spPr>
      </p:pic>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Improvements the school could make:</a:t>
            </a:r>
            <a:endParaRPr lang="en-US" dirty="0"/>
          </a:p>
        </p:txBody>
      </p:sp>
      <p:sp>
        <p:nvSpPr>
          <p:cNvPr id="6" name="Text Placeholder 5"/>
          <p:cNvSpPr>
            <a:spLocks noGrp="1"/>
          </p:cNvSpPr>
          <p:nvPr>
            <p:ph type="body" idx="1"/>
          </p:nvPr>
        </p:nvSpPr>
        <p:spPr/>
        <p:txBody>
          <a:bodyPr/>
          <a:lstStyle/>
          <a:p>
            <a:r>
              <a:rPr lang="en-US" dirty="0" smtClean="0"/>
              <a:t>Paper </a:t>
            </a:r>
            <a:endParaRPr lang="en-US" dirty="0"/>
          </a:p>
        </p:txBody>
      </p:sp>
      <p:sp>
        <p:nvSpPr>
          <p:cNvPr id="2" name="Content Placeholder 1"/>
          <p:cNvSpPr>
            <a:spLocks noGrp="1"/>
          </p:cNvSpPr>
          <p:nvPr>
            <p:ph sz="half" idx="2"/>
          </p:nvPr>
        </p:nvSpPr>
        <p:spPr/>
        <p:txBody>
          <a:bodyPr/>
          <a:lstStyle/>
          <a:p>
            <a:r>
              <a:rPr lang="en-US" dirty="0" smtClean="0"/>
              <a:t>Paper has always been a problem for the school however with the new printers put into the school we are suspecting a significant drop in  printed waste. </a:t>
            </a:r>
          </a:p>
          <a:p>
            <a:r>
              <a:rPr lang="en-US" dirty="0" smtClean="0"/>
              <a:t>Even with this investment though the paper  wastage at school is need of improvements. </a:t>
            </a:r>
            <a:endParaRPr lang="en-US" dirty="0"/>
          </a:p>
        </p:txBody>
      </p:sp>
      <p:sp>
        <p:nvSpPr>
          <p:cNvPr id="8" name="Text Placeholder 7"/>
          <p:cNvSpPr>
            <a:spLocks noGrp="1"/>
          </p:cNvSpPr>
          <p:nvPr>
            <p:ph type="body" sz="quarter" idx="3"/>
          </p:nvPr>
        </p:nvSpPr>
        <p:spPr/>
        <p:txBody>
          <a:bodyPr>
            <a:normAutofit/>
          </a:bodyPr>
          <a:lstStyle/>
          <a:p>
            <a:r>
              <a:rPr lang="en-US" dirty="0" smtClean="0"/>
              <a:t>lighting</a:t>
            </a:r>
            <a:endParaRPr lang="en-US" dirty="0"/>
          </a:p>
        </p:txBody>
      </p:sp>
      <p:sp>
        <p:nvSpPr>
          <p:cNvPr id="3" name="Content Placeholder 2"/>
          <p:cNvSpPr>
            <a:spLocks noGrp="1"/>
          </p:cNvSpPr>
          <p:nvPr>
            <p:ph sz="quarter" idx="4"/>
          </p:nvPr>
        </p:nvSpPr>
        <p:spPr/>
        <p:txBody>
          <a:bodyPr/>
          <a:lstStyle/>
          <a:p>
            <a:r>
              <a:rPr lang="en-US" dirty="0" smtClean="0"/>
              <a:t>The school has invested in LED lights for the corridors and have roof windows to allow natural light in when sunny. </a:t>
            </a:r>
          </a:p>
          <a:p>
            <a:r>
              <a:rPr lang="en-US" dirty="0" smtClean="0"/>
              <a:t>Even so the school still spends more than it would like on  lighting and is looking to invest more on LEDs  in the future.  </a:t>
            </a:r>
            <a:endParaRPr lang="en-US" dirty="0"/>
          </a:p>
        </p:txBody>
      </p:sp>
      <p:pic>
        <p:nvPicPr>
          <p:cNvPr id="4" name="Picture 3"/>
          <p:cNvPicPr>
            <a:picLocks noChangeAspect="1"/>
          </p:cNvPicPr>
          <p:nvPr/>
        </p:nvPicPr>
        <p:blipFill rotWithShape="1">
          <a:blip r:embed="rId3"/>
          <a:srcRect l="29558" t="7079" r="26881" b="9845"/>
          <a:stretch/>
        </p:blipFill>
        <p:spPr>
          <a:xfrm>
            <a:off x="195742" y="4581128"/>
            <a:ext cx="1292812" cy="1985390"/>
          </a:xfrm>
          <a:prstGeom prst="rect">
            <a:avLst/>
          </a:prstGeom>
        </p:spPr>
      </p:pic>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European continent presentation (widescreen)</Template>
  <TotalTime>0</TotalTime>
  <Words>1085</Words>
  <Application>Microsoft Office PowerPoint</Application>
  <PresentationFormat>Mukautettu</PresentationFormat>
  <Paragraphs>74</Paragraphs>
  <Slides>13</Slides>
  <Notes>4</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13</vt:i4>
      </vt:variant>
    </vt:vector>
  </HeadingPairs>
  <TitlesOfParts>
    <vt:vector size="16" baseType="lpstr">
      <vt:lpstr>Arial</vt:lpstr>
      <vt:lpstr>Century Gothic</vt:lpstr>
      <vt:lpstr>Continental Europe 16x9</vt:lpstr>
      <vt:lpstr>Penair school’s carbon footprint/energy consumption </vt:lpstr>
      <vt:lpstr>Penairs carbon history:</vt:lpstr>
      <vt:lpstr>Penairs eco team and green flag award. </vt:lpstr>
      <vt:lpstr>Bio-mass boiler </vt:lpstr>
      <vt:lpstr>Vegware: </vt:lpstr>
      <vt:lpstr>The reason this was included: </vt:lpstr>
      <vt:lpstr>Solar panels</vt:lpstr>
      <vt:lpstr>Costs on lighting and energy</vt:lpstr>
      <vt:lpstr>Improvements the school could make:</vt:lpstr>
      <vt:lpstr>PowerPoint-esitys</vt:lpstr>
      <vt:lpstr>PowerPoint-esitys</vt:lpstr>
      <vt:lpstr>PowerPoint-esitys</vt:lpstr>
      <vt:lpstr>PowerPoint-esitys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2016-02-04T20:16:12Z</dcterms:created>
  <dcterms:modified xsi:type="dcterms:W3CDTF">2016-02-09T07:07:39Z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