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7" r:id="rId7"/>
    <p:sldId id="261" r:id="rId8"/>
    <p:sldId id="271" r:id="rId9"/>
    <p:sldId id="262" r:id="rId10"/>
    <p:sldId id="270" r:id="rId11"/>
    <p:sldId id="263" r:id="rId12"/>
    <p:sldId id="265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28CC9-31D7-44CD-AB3A-3A2C21AD4F48}" type="datetimeFigureOut">
              <a:rPr lang="en-GB"/>
              <a:pPr>
                <a:defRPr/>
              </a:pPr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8659-365F-4B08-B8C1-98730294527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5FF71-79E8-416C-BF8F-617CFBDE86CD}" type="datetimeFigureOut">
              <a:rPr lang="en-GB"/>
              <a:pPr>
                <a:defRPr/>
              </a:pPr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C740D-1BE1-4DF4-827C-A31761F4A7D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5416-AE21-4E6A-8799-57031F24FB72}" type="datetimeFigureOut">
              <a:rPr lang="en-GB"/>
              <a:pPr>
                <a:defRPr/>
              </a:pPr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905C-4B71-4CCD-AE1C-49741C9F6E9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676B-A7AB-4297-892A-14099C3E8ED0}" type="datetimeFigureOut">
              <a:rPr lang="en-GB"/>
              <a:pPr>
                <a:defRPr/>
              </a:pPr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8B9A3-10A6-4CFB-AC82-35C387FB072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F081-04E2-4496-B0FB-2AA3E076964C}" type="datetimeFigureOut">
              <a:rPr lang="en-GB"/>
              <a:pPr>
                <a:defRPr/>
              </a:pPr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6616C-97D5-4350-8972-9BF533790AA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7FE5-72E2-4D66-B33C-D08136AA8003}" type="datetimeFigureOut">
              <a:rPr lang="en-GB"/>
              <a:pPr>
                <a:defRPr/>
              </a:pPr>
              <a:t>04/10/2017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1A6A4-3537-42AE-B29C-4543872845D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4A3E-B79E-4481-9C14-F02114D89683}" type="datetimeFigureOut">
              <a:rPr lang="en-GB"/>
              <a:pPr>
                <a:defRPr/>
              </a:pPr>
              <a:t>04/10/2017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9652-5B1F-48FC-A84A-8D9BFF34184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4DE1E-5A7F-4EF5-B62D-51A4ED7593A3}" type="datetimeFigureOut">
              <a:rPr lang="en-GB"/>
              <a:pPr>
                <a:defRPr/>
              </a:pPr>
              <a:t>04/10/2017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6D4B-8B34-4AAE-B68B-89B77393464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F9B5E-E392-4D8C-9E8F-F48065A22CD9}" type="datetimeFigureOut">
              <a:rPr lang="en-GB"/>
              <a:pPr>
                <a:defRPr/>
              </a:pPr>
              <a:t>04/10/2017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C4F02-859D-4533-951D-963D32236E1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5707-86E7-4EB2-AAA2-B8160D44F2F2}" type="datetimeFigureOut">
              <a:rPr lang="en-GB"/>
              <a:pPr>
                <a:defRPr/>
              </a:pPr>
              <a:t>04/10/2017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C2EA9-E476-41B7-B1E0-98C3240F1FC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C5769-5DFB-4C9A-97B9-88FAE6274ABD}" type="datetimeFigureOut">
              <a:rPr lang="en-GB"/>
              <a:pPr>
                <a:defRPr/>
              </a:pPr>
              <a:t>04/10/2017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3B452-7FE9-4CD7-B6D3-90075473805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04A92C-4693-4890-B180-C538CD3D1285}" type="datetimeFigureOut">
              <a:rPr lang="en-GB"/>
              <a:pPr>
                <a:defRPr/>
              </a:pPr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E21283-031F-4FE3-AB54-6F6A78EFE60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99099" y="131837"/>
            <a:ext cx="7772400" cy="1470025"/>
          </a:xfrm>
        </p:spPr>
        <p:txBody>
          <a:bodyPr/>
          <a:lstStyle/>
          <a:p>
            <a:r>
              <a:rPr lang="en-GB" dirty="0" smtClean="0"/>
              <a:t>Pressure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89363"/>
            <a:ext cx="9144000" cy="3068637"/>
          </a:xfrm>
        </p:spPr>
        <p:txBody>
          <a:bodyPr/>
          <a:lstStyle/>
          <a:p>
            <a:pPr marL="609600" indent="-609600" algn="l"/>
            <a:r>
              <a:rPr lang="en-GB" sz="2500" u="sng" dirty="0" smtClean="0">
                <a:solidFill>
                  <a:schemeClr val="tx1"/>
                </a:solidFill>
              </a:rPr>
              <a:t>Starter Activity (back of jotter):</a:t>
            </a:r>
          </a:p>
          <a:p>
            <a:pPr marL="609600" indent="-609600" algn="l">
              <a:buFont typeface="Arial" charset="0"/>
              <a:buAutoNum type="arabicParenR"/>
            </a:pPr>
            <a:r>
              <a:rPr lang="en-GB" sz="2500" dirty="0" smtClean="0">
                <a:solidFill>
                  <a:schemeClr val="tx1"/>
                </a:solidFill>
              </a:rPr>
              <a:t>During a game of tug of war the rope doesn’t move. Why is this? Answer in terms of balanced and unbalanced forces.</a:t>
            </a:r>
          </a:p>
          <a:p>
            <a:pPr marL="609600" indent="-609600" algn="l">
              <a:buFont typeface="Arial" charset="0"/>
              <a:buAutoNum type="arabicParenR"/>
            </a:pPr>
            <a:r>
              <a:rPr lang="en-GB" sz="2500" dirty="0" smtClean="0">
                <a:solidFill>
                  <a:schemeClr val="tx1"/>
                </a:solidFill>
              </a:rPr>
              <a:t>Why do parachutists fall? Answer in terms of balanced and unbalanced forces.</a:t>
            </a:r>
          </a:p>
          <a:p>
            <a:pPr marL="609600" indent="-609600" algn="l">
              <a:buFont typeface="Arial" charset="0"/>
              <a:buAutoNum type="arabicParenR"/>
            </a:pPr>
            <a:r>
              <a:rPr lang="en-GB" sz="2500" dirty="0" smtClean="0">
                <a:solidFill>
                  <a:schemeClr val="tx1"/>
                </a:solidFill>
              </a:rPr>
              <a:t>A bag of sugar that weighs 10N sits on a shelf. What will be the upward force of the shelf?</a:t>
            </a:r>
          </a:p>
          <a:p>
            <a:pPr marL="609600" indent="-609600" algn="l">
              <a:buFont typeface="Arial" charset="0"/>
              <a:buAutoNum type="arabicParenR"/>
            </a:pPr>
            <a:endParaRPr lang="en-GB" sz="2500" dirty="0" smtClean="0">
              <a:solidFill>
                <a:schemeClr val="tx1"/>
              </a:solidFill>
            </a:endParaRPr>
          </a:p>
        </p:txBody>
      </p:sp>
      <p:pic>
        <p:nvPicPr>
          <p:cNvPr id="4" name="Picture 4" descr="http://www.mikebirkhead.com/images/EyeForAnEleph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028" y="1470141"/>
            <a:ext cx="3127888" cy="208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bonnieblythe.files.wordpress.com/2010/07/high-heels-m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14604"/>
            <a:ext cx="3135573" cy="20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force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GB" dirty="0"/>
              <a:t>If we are given the mass in </a:t>
            </a:r>
            <a:r>
              <a:rPr lang="en-GB" dirty="0" smtClean="0"/>
              <a:t>kg, we </a:t>
            </a:r>
            <a:r>
              <a:rPr lang="en-GB" dirty="0"/>
              <a:t>multiply this by 10 to find </a:t>
            </a:r>
            <a:r>
              <a:rPr lang="en-GB" dirty="0" smtClean="0"/>
              <a:t>out the force (N).</a:t>
            </a:r>
            <a:endParaRPr lang="en-GB" dirty="0"/>
          </a:p>
          <a:p>
            <a:pPr marL="514350" indent="-514350">
              <a:buAutoNum type="arabicParenR"/>
            </a:pPr>
            <a:endParaRPr lang="en-GB" dirty="0" smtClean="0"/>
          </a:p>
          <a:p>
            <a:pPr marL="514350" indent="-514350">
              <a:buAutoNum type="arabicParenR"/>
            </a:pPr>
            <a:r>
              <a:rPr lang="en-GB" dirty="0" smtClean="0"/>
              <a:t>A man has a mass of 70kg. Calculate the force he puts on the ground</a:t>
            </a:r>
          </a:p>
          <a:p>
            <a:pPr marL="514350" indent="-514350">
              <a:buAutoNum type="arabicParenR"/>
            </a:pPr>
            <a:r>
              <a:rPr lang="en-GB" dirty="0" smtClean="0"/>
              <a:t>A bag of sugar has a mass of 1kg. Calculate the force it puts on the ground</a:t>
            </a:r>
          </a:p>
          <a:p>
            <a:pPr marL="514350" indent="-514350">
              <a:buAutoNum type="arabicParenR"/>
            </a:pPr>
            <a:r>
              <a:rPr lang="en-GB" dirty="0" smtClean="0"/>
              <a:t>A pencil has a mass of 15g. Calculate the fore it puts on the ground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525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6632"/>
            <a:ext cx="3714130" cy="262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5"/>
          <p:cNvSpPr>
            <a:spLocks noChangeArrowheads="1"/>
          </p:cNvSpPr>
          <p:nvPr/>
        </p:nvSpPr>
        <p:spPr bwMode="auto">
          <a:xfrm>
            <a:off x="-4805" y="36174"/>
            <a:ext cx="9148805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500" dirty="0">
                <a:latin typeface="Calibri" pitchFamily="34" charset="0"/>
              </a:rPr>
              <a:t>Q1. An ostrich of weight 700N stands on 1 foot. The foot has an area of 0.03m</a:t>
            </a:r>
            <a:r>
              <a:rPr lang="en-GB" sz="2500" baseline="30000" dirty="0">
                <a:latin typeface="Calibri" pitchFamily="34" charset="0"/>
              </a:rPr>
              <a:t>2</a:t>
            </a:r>
            <a:r>
              <a:rPr lang="en-GB" sz="2500" dirty="0">
                <a:latin typeface="Calibri" pitchFamily="34" charset="0"/>
              </a:rPr>
              <a:t>. Calculate the pressure exerted by the ostrich on the ground.</a:t>
            </a:r>
          </a:p>
          <a:p>
            <a:r>
              <a:rPr lang="en-GB" sz="2500" dirty="0" smtClean="0">
                <a:latin typeface="Calibri" pitchFamily="34" charset="0"/>
              </a:rPr>
              <a:t>		P = F/A</a:t>
            </a:r>
          </a:p>
          <a:p>
            <a:r>
              <a:rPr lang="en-GB" sz="2500" dirty="0" smtClean="0">
                <a:latin typeface="Calibri" pitchFamily="34" charset="0"/>
              </a:rPr>
              <a:t>		P = 700N/0.03 m</a:t>
            </a:r>
            <a:r>
              <a:rPr lang="en-GB" sz="2500" baseline="30000" dirty="0" smtClean="0">
                <a:latin typeface="Calibri" pitchFamily="34" charset="0"/>
              </a:rPr>
              <a:t>2</a:t>
            </a:r>
            <a:endParaRPr lang="en-GB" sz="2500" dirty="0" smtClean="0">
              <a:latin typeface="Calibri" pitchFamily="34" charset="0"/>
            </a:endParaRPr>
          </a:p>
          <a:p>
            <a:r>
              <a:rPr lang="en-GB" sz="2500" dirty="0" smtClean="0">
                <a:latin typeface="Calibri" pitchFamily="34" charset="0"/>
              </a:rPr>
              <a:t>		P = </a:t>
            </a:r>
            <a:r>
              <a:rPr lang="en-GB" sz="2500" dirty="0">
                <a:latin typeface="Calibri" pitchFamily="34" charset="0"/>
              </a:rPr>
              <a:t>23,333 N/m</a:t>
            </a:r>
            <a:r>
              <a:rPr lang="en-GB" sz="2500" baseline="30000" dirty="0">
                <a:latin typeface="Calibri" pitchFamily="34" charset="0"/>
              </a:rPr>
              <a:t>2</a:t>
            </a:r>
            <a:endParaRPr lang="en-GB" sz="2500" dirty="0">
              <a:latin typeface="Calibri" pitchFamily="34" charset="0"/>
            </a:endParaRPr>
          </a:p>
          <a:p>
            <a:endParaRPr lang="en-GB" sz="2500" dirty="0">
              <a:latin typeface="Calibri" pitchFamily="34" charset="0"/>
            </a:endParaRPr>
          </a:p>
          <a:p>
            <a:r>
              <a:rPr lang="en-GB" sz="2500" dirty="0">
                <a:latin typeface="Calibri" pitchFamily="34" charset="0"/>
              </a:rPr>
              <a:t>Q2. A light wooden post with bottom surface area of 0.0012m</a:t>
            </a:r>
            <a:r>
              <a:rPr lang="en-GB" sz="2500" baseline="30000" dirty="0">
                <a:latin typeface="Calibri" pitchFamily="34" charset="0"/>
              </a:rPr>
              <a:t>2</a:t>
            </a:r>
            <a:r>
              <a:rPr lang="en-GB" sz="2500" dirty="0">
                <a:latin typeface="Calibri" pitchFamily="34" charset="0"/>
              </a:rPr>
              <a:t> is driven into sand with a force of 180 </a:t>
            </a:r>
            <a:r>
              <a:rPr lang="en-GB" sz="2500" dirty="0" smtClean="0">
                <a:latin typeface="Calibri" pitchFamily="34" charset="0"/>
              </a:rPr>
              <a:t>Newtons. </a:t>
            </a:r>
            <a:r>
              <a:rPr lang="en-GB" sz="2500" dirty="0">
                <a:latin typeface="Calibri" pitchFamily="34" charset="0"/>
              </a:rPr>
              <a:t>Calculate the pressure exerted by the post on the sand.</a:t>
            </a:r>
          </a:p>
          <a:p>
            <a:endParaRPr lang="en-GB" sz="2500" dirty="0">
              <a:latin typeface="Calibri" pitchFamily="34" charset="0"/>
            </a:endParaRPr>
          </a:p>
          <a:p>
            <a:r>
              <a:rPr lang="en-GB" sz="2500" dirty="0">
                <a:latin typeface="Calibri" pitchFamily="34" charset="0"/>
              </a:rPr>
              <a:t>Q3. An elephant </a:t>
            </a:r>
            <a:r>
              <a:rPr lang="en-GB" sz="2500" dirty="0" smtClean="0">
                <a:latin typeface="Calibri" pitchFamily="34" charset="0"/>
              </a:rPr>
              <a:t>has a mass of 1000kg. </a:t>
            </a:r>
            <a:r>
              <a:rPr lang="en-GB" sz="2500" dirty="0">
                <a:latin typeface="Calibri" pitchFamily="34" charset="0"/>
              </a:rPr>
              <a:t>The total surface area of its four feet is 0.25m</a:t>
            </a:r>
            <a:r>
              <a:rPr lang="en-GB" sz="2500" baseline="30000" dirty="0">
                <a:latin typeface="Calibri" pitchFamily="34" charset="0"/>
              </a:rPr>
              <a:t>2</a:t>
            </a:r>
            <a:r>
              <a:rPr lang="en-GB" sz="2500" dirty="0">
                <a:latin typeface="Calibri" pitchFamily="34" charset="0"/>
              </a:rPr>
              <a:t>.</a:t>
            </a:r>
          </a:p>
          <a:p>
            <a:r>
              <a:rPr lang="en-GB" sz="2500" dirty="0">
                <a:latin typeface="Calibri" pitchFamily="34" charset="0"/>
              </a:rPr>
              <a:t>Calculate the </a:t>
            </a:r>
            <a:r>
              <a:rPr lang="en-GB" sz="2500" dirty="0" smtClean="0">
                <a:latin typeface="Calibri" pitchFamily="34" charset="0"/>
              </a:rPr>
              <a:t>pressure the elephant’s four feet place on the ground. </a:t>
            </a:r>
            <a:endParaRPr lang="en-GB" sz="2500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 </a:t>
            </a:r>
            <a:endParaRPr lang="en-GB" dirty="0" smtClean="0">
              <a:latin typeface="Calibri" pitchFamily="34" charset="0"/>
            </a:endParaRPr>
          </a:p>
          <a:p>
            <a:r>
              <a:rPr lang="en-GB" sz="2500" dirty="0" smtClean="0">
                <a:latin typeface="Calibri" pitchFamily="34" charset="0"/>
              </a:rPr>
              <a:t>Q4. A man has a mass of 75kg and his shoes have an area of 0.02m</a:t>
            </a:r>
            <a:r>
              <a:rPr lang="en-GB" sz="2500" baseline="30000" dirty="0" smtClean="0">
                <a:latin typeface="Calibri" pitchFamily="34" charset="0"/>
              </a:rPr>
              <a:t>2</a:t>
            </a:r>
            <a:r>
              <a:rPr lang="en-GB" sz="2500" dirty="0" smtClean="0">
                <a:latin typeface="Calibri" pitchFamily="34" charset="0"/>
              </a:rPr>
              <a:t>.</a:t>
            </a:r>
          </a:p>
          <a:p>
            <a:r>
              <a:rPr lang="en-GB" sz="2500" dirty="0" smtClean="0">
                <a:latin typeface="Calibri" pitchFamily="34" charset="0"/>
              </a:rPr>
              <a:t>How much pressure does each shoe place on the ground?</a:t>
            </a:r>
            <a:endParaRPr lang="en-GB" sz="25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73015"/>
            <a:ext cx="497998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sz="3500" dirty="0" smtClean="0"/>
              <a:t>How much pressure do objects </a:t>
            </a:r>
            <a:br>
              <a:rPr lang="en-GB" sz="3500" dirty="0" smtClean="0"/>
            </a:br>
            <a:r>
              <a:rPr lang="en-GB" sz="3500" dirty="0" smtClean="0"/>
              <a:t>place on the ground?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b="1" u="sng" dirty="0" smtClean="0"/>
              <a:t>Aim</a:t>
            </a:r>
            <a:r>
              <a:rPr lang="en-GB" sz="2400" dirty="0" smtClean="0"/>
              <a:t>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dirty="0" smtClean="0"/>
              <a:t>To calculate the amount of pressure objects place on the ground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2400" b="1" u="sng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b="1" u="sng" dirty="0" smtClean="0"/>
              <a:t>Method</a:t>
            </a:r>
            <a:r>
              <a:rPr lang="en-GB" sz="2400" dirty="0" smtClean="0"/>
              <a:t>: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arenR"/>
            </a:pPr>
            <a:r>
              <a:rPr lang="en-GB" sz="2400" dirty="0" smtClean="0"/>
              <a:t>Take an object’s mass using the scales (convert to kg if needed)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arenR"/>
            </a:pPr>
            <a:r>
              <a:rPr lang="en-GB" sz="2400" dirty="0" smtClean="0"/>
              <a:t>Calculate the force (mass in kg x 10)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arenR"/>
            </a:pPr>
            <a:r>
              <a:rPr lang="en-GB" sz="2400" dirty="0" smtClean="0"/>
              <a:t>Draw around object on graph paper and calculate the area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arenR"/>
            </a:pPr>
            <a:r>
              <a:rPr lang="en-GB" sz="2400" dirty="0" smtClean="0"/>
              <a:t>Calculate pressure (P = F/A)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3764"/>
            <a:ext cx="8229600" cy="1143000"/>
          </a:xfrm>
        </p:spPr>
        <p:txBody>
          <a:bodyPr/>
          <a:lstStyle/>
          <a:p>
            <a:r>
              <a:rPr lang="en-GB" dirty="0" smtClean="0"/>
              <a:t>Pressure Results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26138902"/>
              </p:ext>
            </p:extLst>
          </p:nvPr>
        </p:nvGraphicFramePr>
        <p:xfrm>
          <a:off x="467544" y="2636912"/>
          <a:ext cx="8229600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/>
                        <a:t>Object</a:t>
                      </a:r>
                      <a:endParaRPr lang="en-GB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/>
                        <a:t>Pressure (N/cm</a:t>
                      </a:r>
                      <a:r>
                        <a:rPr lang="en-GB" sz="2500" baseline="30000" dirty="0" smtClean="0"/>
                        <a:t>2</a:t>
                      </a:r>
                      <a:r>
                        <a:rPr lang="en-GB" sz="2500" baseline="0" dirty="0" smtClean="0"/>
                        <a:t>)</a:t>
                      </a:r>
                      <a:endParaRPr lang="en-GB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1484784"/>
            <a:ext cx="88472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Fill in the table using your results and the results of the other </a:t>
            </a:r>
          </a:p>
          <a:p>
            <a:r>
              <a:rPr lang="en-GB" sz="2500" dirty="0" smtClean="0"/>
              <a:t>pupils on your table. Use these to draw a bar graph</a:t>
            </a:r>
            <a:endParaRPr lang="en-GB" sz="2500" dirty="0"/>
          </a:p>
        </p:txBody>
      </p:sp>
    </p:spTree>
    <p:extLst>
      <p:ext uri="{BB962C8B-B14F-4D97-AF65-F5344CB8AC3E}">
        <p14:creationId xmlns="" xmlns:p14="http://schemas.microsoft.com/office/powerpoint/2010/main" val="5278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GB" dirty="0" smtClean="0"/>
              <a:t>What is pressure?</a:t>
            </a:r>
          </a:p>
          <a:p>
            <a:pPr marL="514350" indent="-514350">
              <a:buAutoNum type="arabicParenR"/>
            </a:pPr>
            <a:r>
              <a:rPr lang="en-GB" dirty="0" smtClean="0"/>
              <a:t>How do you calculate pressure?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094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GB" dirty="0" smtClean="0"/>
              <a:t>What is pressure?</a:t>
            </a:r>
          </a:p>
          <a:p>
            <a:pPr marL="514350" indent="-514350">
              <a:buAutoNum type="arabicParenR"/>
            </a:pPr>
            <a:r>
              <a:rPr lang="en-GB" dirty="0" smtClean="0"/>
              <a:t>How do you calculate pressure?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917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Think, pair, share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of these will produce the largest pressure on the ground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4339" name="Picture 4" descr="http://www.mikebirkhead.com/images/EyeForAnEleph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997200"/>
            <a:ext cx="3876675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://bonnieblythe.files.wordpress.com/2010/07/high-heels-m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141663"/>
            <a:ext cx="388620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Think, pair, share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Why can this man lie on a bed of </a:t>
            </a:r>
            <a:r>
              <a:rPr lang="en-GB" dirty="0" smtClean="0"/>
              <a:t>very </a:t>
            </a:r>
            <a:r>
              <a:rPr lang="en-GB" dirty="0"/>
              <a:t>sharp nails?</a:t>
            </a:r>
          </a:p>
          <a:p>
            <a:endParaRPr lang="en-GB" dirty="0" smtClean="0"/>
          </a:p>
        </p:txBody>
      </p:sp>
      <p:pic>
        <p:nvPicPr>
          <p:cNvPr id="15363" name="Picture 3" descr="pressure29"/>
          <p:cNvPicPr>
            <a:picLocks noChangeAspect="1" noChangeArrowheads="1"/>
          </p:cNvPicPr>
          <p:nvPr/>
        </p:nvPicPr>
        <p:blipFill>
          <a:blip r:embed="rId2" cstate="print"/>
          <a:srcRect l="2621" r="2472" b="7556"/>
          <a:stretch>
            <a:fillRect/>
          </a:stretch>
        </p:blipFill>
        <p:spPr bwMode="auto">
          <a:xfrm>
            <a:off x="1055688" y="2565400"/>
            <a:ext cx="70104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Think, pair, share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Why do these snow shoes stop you sinking? </a:t>
            </a:r>
          </a:p>
          <a:p>
            <a:endParaRPr lang="en-GB" dirty="0" smtClean="0"/>
          </a:p>
        </p:txBody>
      </p:sp>
      <p:pic>
        <p:nvPicPr>
          <p:cNvPr id="16387" name="Picture 2" descr="http://t2.gstatic.com/images?q=tbn:ANd9GcS6Zlqqaw3rbxnFcMs56jMs42slCRHuPkC7BBBXqZZk-mfLWOZ0GKWT6xZ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565400"/>
            <a:ext cx="46799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Think, pair,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Why do you think drawing pins have a big rounded area on top?</a:t>
            </a:r>
          </a:p>
          <a:p>
            <a:endParaRPr lang="en-GB" dirty="0"/>
          </a:p>
        </p:txBody>
      </p:sp>
      <p:pic>
        <p:nvPicPr>
          <p:cNvPr id="4" name="Picture 2" descr="Drawing pins have a large flat head so that more pressure is placed on the pointed en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098" y="3105835"/>
            <a:ext cx="3963804" cy="287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3212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Pressure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Pressure is how much something is pushing on something else</a:t>
            </a:r>
          </a:p>
          <a:p>
            <a:pPr marL="0" indent="0">
              <a:buNone/>
            </a:pPr>
            <a:r>
              <a:rPr lang="en-GB" dirty="0"/>
              <a:t>It is related to force and the area that force is applied to</a:t>
            </a:r>
          </a:p>
          <a:p>
            <a:pPr marL="0" indent="0">
              <a:buFont typeface="Arial" charset="0"/>
              <a:buNone/>
            </a:pPr>
            <a:r>
              <a:rPr lang="en-GB" dirty="0" smtClean="0"/>
              <a:t>If a force is applied to a large area the pressure will be ________. </a:t>
            </a:r>
          </a:p>
          <a:p>
            <a:pPr marL="0" indent="0">
              <a:buFont typeface="Arial" charset="0"/>
              <a:buNone/>
            </a:pPr>
            <a:r>
              <a:rPr lang="en-GB" dirty="0" smtClean="0"/>
              <a:t>If a force is applied to a ________area the pressure will be greater. </a:t>
            </a:r>
          </a:p>
          <a:p>
            <a:pPr marL="0" indent="0">
              <a:buFont typeface="Arial" charset="0"/>
              <a:buNone/>
            </a:pPr>
            <a:r>
              <a:rPr lang="en-GB" dirty="0" smtClean="0"/>
              <a:t>To reduce pressure, we can ________ the surface area.</a:t>
            </a:r>
          </a:p>
          <a:p>
            <a:pPr marL="0" indent="0">
              <a:buFont typeface="Arial" charset="0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629" y="1628800"/>
            <a:ext cx="497998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4765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Write the 3 equations you can get from this triangle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717032"/>
            <a:ext cx="5205271" cy="2084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000" dirty="0" smtClean="0"/>
              <a:t>Pressure 	= Force / Area </a:t>
            </a:r>
          </a:p>
          <a:p>
            <a:pPr>
              <a:lnSpc>
                <a:spcPct val="150000"/>
              </a:lnSpc>
            </a:pPr>
            <a:r>
              <a:rPr lang="en-GB" sz="3000" dirty="0" smtClean="0"/>
              <a:t>Force 	= Pressure x Area</a:t>
            </a:r>
          </a:p>
          <a:p>
            <a:pPr>
              <a:lnSpc>
                <a:spcPct val="150000"/>
              </a:lnSpc>
            </a:pPr>
            <a:r>
              <a:rPr lang="en-GB" sz="3000" dirty="0" smtClean="0"/>
              <a:t>Area 		= Force / Pressure</a:t>
            </a:r>
            <a:endParaRPr lang="en-GB" sz="3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Calculating Pressure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770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292" y="3140968"/>
            <a:ext cx="497998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GB" dirty="0" smtClean="0"/>
          </a:p>
          <a:p>
            <a:pPr marL="0" indent="0">
              <a:buFont typeface="Arial" charset="0"/>
              <a:buNone/>
            </a:pPr>
            <a:r>
              <a:rPr lang="en-GB" dirty="0"/>
              <a:t>	</a:t>
            </a:r>
            <a:r>
              <a:rPr lang="en-GB" dirty="0" smtClean="0"/>
              <a:t>	Pressure = Force (in Newtons)  </a:t>
            </a:r>
          </a:p>
          <a:p>
            <a:pPr marL="0" indent="0">
              <a:buFont typeface="Arial" charset="0"/>
              <a:buNone/>
            </a:pPr>
            <a:r>
              <a:rPr lang="en-GB" dirty="0" smtClean="0"/>
              <a:t>				Area (in cm</a:t>
            </a:r>
            <a:r>
              <a:rPr lang="en-GB" baseline="30000" dirty="0" smtClean="0"/>
              <a:t>2</a:t>
            </a:r>
            <a:r>
              <a:rPr lang="en-GB" dirty="0" smtClean="0"/>
              <a:t> or m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dirty="0" smtClean="0"/>
              <a:t>Units: </a:t>
            </a:r>
            <a:r>
              <a:rPr lang="en-US" dirty="0" smtClean="0">
                <a:cs typeface="Arial" charset="0"/>
              </a:rPr>
              <a:t>N/cm</a:t>
            </a:r>
            <a:r>
              <a:rPr lang="en-US" baseline="30000" dirty="0" smtClean="0">
                <a:cs typeface="Arial" charset="0"/>
              </a:rPr>
              <a:t>2  </a:t>
            </a:r>
            <a:r>
              <a:rPr lang="en-US" dirty="0" smtClean="0">
                <a:cs typeface="Arial" charset="0"/>
              </a:rPr>
              <a:t>or N/m</a:t>
            </a:r>
            <a:r>
              <a:rPr lang="en-US" baseline="30000" dirty="0" smtClean="0">
                <a:cs typeface="Arial" charset="0"/>
              </a:rPr>
              <a:t>2</a:t>
            </a:r>
            <a:endParaRPr lang="en-GB" dirty="0" smtClean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Pressure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779912" y="2492896"/>
            <a:ext cx="33123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438</Words>
  <Application>Microsoft Office PowerPoint</Application>
  <PresentationFormat>Presentazione su schermo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Office Theme</vt:lpstr>
      <vt:lpstr>Pressure</vt:lpstr>
      <vt:lpstr>Learning Intentions</vt:lpstr>
      <vt:lpstr>Think, pair, share</vt:lpstr>
      <vt:lpstr>Think, pair, share</vt:lpstr>
      <vt:lpstr>Think, pair, share</vt:lpstr>
      <vt:lpstr>Think, pair, share</vt:lpstr>
      <vt:lpstr>Pressure</vt:lpstr>
      <vt:lpstr>Calculating Pressure</vt:lpstr>
      <vt:lpstr>Calculating Pressure</vt:lpstr>
      <vt:lpstr>Calculating force</vt:lpstr>
      <vt:lpstr>Diapositiva 11</vt:lpstr>
      <vt:lpstr>How much pressure do objects  place on the ground?</vt:lpstr>
      <vt:lpstr>Pressure Results </vt:lpstr>
      <vt:lpstr>Learning Intentions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</dc:title>
  <dc:creator>Hardacre-Clegg</dc:creator>
  <cp:lastModifiedBy>Elisabetta</cp:lastModifiedBy>
  <cp:revision>21</cp:revision>
  <dcterms:created xsi:type="dcterms:W3CDTF">2012-11-25T16:48:09Z</dcterms:created>
  <dcterms:modified xsi:type="dcterms:W3CDTF">2017-10-04T14:53:16Z</dcterms:modified>
</cp:coreProperties>
</file>