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6" r:id="rId1"/>
  </p:sldMasterIdLst>
  <p:notesMasterIdLst>
    <p:notesMasterId r:id="rId7"/>
  </p:notesMasterIdLst>
  <p:sldIdLst>
    <p:sldId id="256" r:id="rId2"/>
    <p:sldId id="257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5050"/>
    <a:srgbClr val="FFDE75"/>
    <a:srgbClr val="35EB87"/>
    <a:srgbClr val="00FFFF"/>
    <a:srgbClr val="11363F"/>
    <a:srgbClr val="B0E9E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2DC1A81-B100-4F49-B108-1E5B171B033D}" type="datetimeFigureOut">
              <a:rPr lang="es-ES"/>
              <a:pPr>
                <a:defRPr/>
              </a:pPr>
              <a:t>23/01/2015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78F340B-C65E-41F3-ABA1-5A5CD09560A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66172-F04C-409F-904D-36333DC9358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A27FE-D948-4AAD-9FC8-90A1FBBA7DD3}" type="datetimeFigureOut">
              <a:rPr lang="es-ES"/>
              <a:pPr>
                <a:defRPr/>
              </a:pPr>
              <a:t>23/01/2015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B3E1E-7C1B-46B0-85D0-572102CB5D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77C71-2D6C-42FF-BE41-17A9E0269572}" type="datetimeFigureOut">
              <a:rPr lang="es-ES"/>
              <a:pPr>
                <a:defRPr/>
              </a:pPr>
              <a:t>23/01/2015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F11AE-AE98-4668-B040-075E2B5351F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17E45-A291-4B26-8A6D-4D2895226EC3}" type="datetimeFigureOut">
              <a:rPr lang="es-ES"/>
              <a:pPr>
                <a:defRPr/>
              </a:pPr>
              <a:t>23/01/2015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4B36C-B19A-462F-B074-2D3CC28EBF7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61926-1255-4555-A9CC-8BD1960E2914}" type="datetimeFigureOut">
              <a:rPr lang="es-ES"/>
              <a:pPr>
                <a:defRPr/>
              </a:pPr>
              <a:t>23/01/2015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C6456-88FB-452E-90CC-E81F86CA297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69C31-5FD9-4E35-8708-1AAF1472651F}" type="datetimeFigureOut">
              <a:rPr lang="es-ES"/>
              <a:pPr>
                <a:defRPr/>
              </a:pPr>
              <a:t>23/01/2015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447FB-1C5A-4FD8-BDAB-1C372773E70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2412B-489C-4898-BEED-99511DCB95B6}" type="datetimeFigureOut">
              <a:rPr lang="es-ES"/>
              <a:pPr>
                <a:defRPr/>
              </a:pPr>
              <a:t>23/01/2015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EED77-629D-4AED-94EB-99CE12E8945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5DEBB-D78E-4C68-B718-9AC999476CF0}" type="datetimeFigureOut">
              <a:rPr lang="es-ES"/>
              <a:pPr>
                <a:defRPr/>
              </a:pPr>
              <a:t>23/01/2015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89206-D6A9-4555-99B3-B5AD5532D13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7D4A2-7D33-4564-92E8-1190EDFB485D}" type="datetimeFigureOut">
              <a:rPr lang="es-ES"/>
              <a:pPr>
                <a:defRPr/>
              </a:pPr>
              <a:t>23/01/2015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02EFC-7C37-40EA-9184-AFF623FB29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2683D-3FE5-4CD9-A70B-1C9B694FFD9A}" type="datetimeFigureOut">
              <a:rPr lang="es-ES"/>
              <a:pPr>
                <a:defRPr/>
              </a:pPr>
              <a:t>23/01/2015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82E22-E447-4353-AE8A-4B73BC9CDB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044E9-A5C0-4652-AEBA-B5436B3E7301}" type="datetimeFigureOut">
              <a:rPr lang="es-ES"/>
              <a:pPr>
                <a:defRPr/>
              </a:pPr>
              <a:t>23/01/2015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Arrastre la imagen al marcador de posición o haga clic en el icono para agregar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E183B-EB64-4807-82DE-1FC08455C3D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31B8C-55B7-4379-87E7-6595D1A81A08}" type="datetimeFigureOut">
              <a:rPr lang="es-ES"/>
              <a:pPr>
                <a:defRPr/>
              </a:pPr>
              <a:t>23/01/2015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B79EFA2-50D7-494F-8D9E-8CFA2025781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102858A4-9D26-4D4F-9D75-C6E557FC7D48}" type="datetimeFigureOut">
              <a:rPr lang="es-ES"/>
              <a:pPr>
                <a:defRPr/>
              </a:pPr>
              <a:t>23/01/2015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SECUNDARY SCHOOL IN SPAIN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/>
              <a:t>IESO QUERCUS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1775" y="69850"/>
            <a:ext cx="8229600" cy="6778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dirty="0" smtClean="0"/>
              <a:t>ORGANIZATION TODAY</a:t>
            </a:r>
            <a:endParaRPr lang="es-ES" dirty="0"/>
          </a:p>
        </p:txBody>
      </p:sp>
      <p:pic>
        <p:nvPicPr>
          <p:cNvPr id="3075" name="Imagen 3" descr="spanish-education-system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890588"/>
            <a:ext cx="5062537" cy="572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01638" y="193675"/>
            <a:ext cx="7869237" cy="723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4100" dirty="0">
                <a:latin typeface="+mj-lt"/>
              </a:rPr>
              <a:t>FUTURE ORGANIZATION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463079" y="917575"/>
          <a:ext cx="955964" cy="228600"/>
        </p:xfrm>
        <a:graphic>
          <a:graphicData uri="http://schemas.openxmlformats.org/drawingml/2006/table">
            <a:tbl>
              <a:tblPr/>
              <a:tblGrid>
                <a:gridCol w="955964"/>
              </a:tblGrid>
              <a:tr h="157254"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UNIVERSITY</a:t>
                      </a:r>
                      <a:endParaRPr lang="es-ES" sz="11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B0E9E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4576143" y="1007517"/>
          <a:ext cx="2595463" cy="228600"/>
        </p:xfrm>
        <a:graphic>
          <a:graphicData uri="http://schemas.openxmlformats.org/drawingml/2006/table">
            <a:tbl>
              <a:tblPr/>
              <a:tblGrid>
                <a:gridCol w="2595463"/>
              </a:tblGrid>
              <a:tr h="172192">
                <a:tc>
                  <a:txBody>
                    <a:bodyPr/>
                    <a:lstStyle/>
                    <a:p>
                      <a:pPr algn="ctr"/>
                      <a:r>
                        <a:rPr lang="es-ES" sz="900" cap="all" baseline="0" dirty="0" smtClean="0"/>
                        <a:t>Higher vocational training grade</a:t>
                      </a:r>
                      <a:endParaRPr lang="es-ES" sz="900" cap="all" baseline="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B0E9E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694725" y="1308449"/>
          <a:ext cx="1496580" cy="244286"/>
        </p:xfrm>
        <a:graphic>
          <a:graphicData uri="http://schemas.openxmlformats.org/drawingml/2006/table">
            <a:tbl>
              <a:tblPr/>
              <a:tblGrid>
                <a:gridCol w="1496580"/>
              </a:tblGrid>
              <a:tr h="244286">
                <a:tc>
                  <a:txBody>
                    <a:bodyPr/>
                    <a:lstStyle/>
                    <a:p>
                      <a:pPr algn="ctr"/>
                      <a:r>
                        <a:rPr lang="es-ES" sz="900" b="1" cap="all" baseline="0" dirty="0" smtClean="0">
                          <a:solidFill>
                            <a:srgbClr val="FF0000"/>
                          </a:solidFill>
                        </a:rPr>
                        <a:t>college admission test</a:t>
                      </a:r>
                      <a:endParaRPr lang="es-ES" sz="900" b="1" cap="all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4790273" y="1409125"/>
          <a:ext cx="2381333" cy="375459"/>
        </p:xfrm>
        <a:graphic>
          <a:graphicData uri="http://schemas.openxmlformats.org/drawingml/2006/table">
            <a:tbl>
              <a:tblPr/>
              <a:tblGrid>
                <a:gridCol w="2381333"/>
              </a:tblGrid>
              <a:tr h="3754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cap="all" baseline="0" dirty="0" err="1" smtClean="0">
                          <a:solidFill>
                            <a:srgbClr val="FF0000"/>
                          </a:solidFill>
                        </a:rPr>
                        <a:t>admission</a:t>
                      </a:r>
                      <a:r>
                        <a:rPr lang="es-ES" sz="900" b="1" cap="all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s-ES" sz="900" b="1" cap="all" baseline="0" dirty="0" smtClean="0">
                          <a:solidFill>
                            <a:srgbClr val="FF0000"/>
                          </a:solidFill>
                        </a:rPr>
                        <a:t>Higher vocational training </a:t>
                      </a:r>
                      <a:r>
                        <a:rPr lang="es-ES" sz="900" b="1" cap="all" baseline="0" dirty="0" smtClean="0">
                          <a:solidFill>
                            <a:srgbClr val="FF0000"/>
                          </a:solidFill>
                        </a:rPr>
                        <a:t>grade test</a:t>
                      </a:r>
                      <a:endParaRPr lang="es-ES" sz="900" b="1" cap="all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7532211" y="917575"/>
            <a:ext cx="553998" cy="2406946"/>
          </a:xfrm>
          <a:prstGeom prst="rect">
            <a:avLst/>
          </a:prstGeom>
          <a:solidFill>
            <a:srgbClr val="CC66FF"/>
          </a:solidFill>
          <a:ln>
            <a:solidFill>
              <a:schemeClr val="tx1"/>
            </a:solidFill>
          </a:ln>
        </p:spPr>
        <p:txBody>
          <a:bodyPr vert="vert270" wrap="square">
            <a:spAutoFit/>
          </a:bodyPr>
          <a:lstStyle/>
          <a:p>
            <a:pPr algn="r">
              <a:defRPr/>
            </a:pPr>
            <a:r>
              <a:rPr lang="es-ES" sz="2400" dirty="0" smtClean="0"/>
              <a:t>Laboral </a:t>
            </a:r>
            <a:r>
              <a:rPr lang="es-ES" sz="2400" dirty="0"/>
              <a:t>market</a:t>
            </a:r>
          </a:p>
        </p:txBody>
      </p: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204788" y="5934207"/>
          <a:ext cx="2258291" cy="734900"/>
        </p:xfrm>
        <a:graphic>
          <a:graphicData uri="http://schemas.openxmlformats.org/drawingml/2006/table">
            <a:tbl>
              <a:tblPr/>
              <a:tblGrid>
                <a:gridCol w="1011383"/>
                <a:gridCol w="1246908"/>
              </a:tblGrid>
              <a:tr h="277700">
                <a:tc rowSpan="3">
                  <a:txBody>
                    <a:bodyPr/>
                    <a:lstStyle/>
                    <a:p>
                      <a:pPr algn="ctr"/>
                      <a:r>
                        <a:rPr lang="es-ES" sz="900" b="1" u="none" dirty="0" smtClean="0"/>
                        <a:t>Infant</a:t>
                      </a:r>
                    </a:p>
                    <a:p>
                      <a:pPr algn="ctr"/>
                      <a:r>
                        <a:rPr lang="es-ES" sz="900" b="1" u="none" dirty="0" smtClean="0"/>
                        <a:t>Initial</a:t>
                      </a:r>
                    </a:p>
                    <a:p>
                      <a:pPr algn="ctr"/>
                      <a:r>
                        <a:rPr lang="es-ES" sz="900" b="1" u="none" dirty="0" smtClean="0"/>
                        <a:t>(0-3</a:t>
                      </a:r>
                      <a:r>
                        <a:rPr lang="es-ES" sz="900" b="1" u="none" baseline="0" dirty="0" smtClean="0"/>
                        <a:t> years old)</a:t>
                      </a:r>
                      <a:endParaRPr lang="es-ES" sz="900" b="1" u="none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/>
                        <a:t>3º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/>
                        <a:t>2º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/>
                        <a:t>1º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2844801" y="6042577"/>
          <a:ext cx="2267816" cy="685800"/>
        </p:xfrm>
        <a:graphic>
          <a:graphicData uri="http://schemas.openxmlformats.org/drawingml/2006/table">
            <a:tbl>
              <a:tblPr/>
              <a:tblGrid>
                <a:gridCol w="1015649"/>
                <a:gridCol w="1252167"/>
              </a:tblGrid>
              <a:tr h="203201">
                <a:tc rowSpan="3">
                  <a:txBody>
                    <a:bodyPr/>
                    <a:lstStyle/>
                    <a:p>
                      <a:pPr algn="ctr"/>
                      <a:r>
                        <a:rPr lang="es-ES" sz="900" b="1" dirty="0" smtClean="0"/>
                        <a:t>Infant</a:t>
                      </a:r>
                    </a:p>
                    <a:p>
                      <a:pPr algn="ctr"/>
                      <a:endParaRPr lang="es-ES" sz="900" b="1" dirty="0" smtClean="0"/>
                    </a:p>
                    <a:p>
                      <a:pPr algn="ctr"/>
                      <a:r>
                        <a:rPr lang="es-ES" sz="900" b="1" dirty="0" smtClean="0"/>
                        <a:t>(3-6</a:t>
                      </a:r>
                      <a:r>
                        <a:rPr lang="es-ES" sz="900" b="1" baseline="0" dirty="0" smtClean="0"/>
                        <a:t> years old)</a:t>
                      </a:r>
                      <a:endParaRPr lang="es-ES" sz="9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/>
                        <a:t>3º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  <a:tr h="203201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/>
                        <a:t>2º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  <a:tr h="20320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/>
                        <a:t>1º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2844801" y="4213777"/>
          <a:ext cx="2267815" cy="1828800"/>
        </p:xfrm>
        <a:graphic>
          <a:graphicData uri="http://schemas.openxmlformats.org/drawingml/2006/table">
            <a:tbl>
              <a:tblPr/>
              <a:tblGrid>
                <a:gridCol w="995626"/>
                <a:gridCol w="1272189"/>
              </a:tblGrid>
              <a:tr h="201523">
                <a:tc rowSpan="8">
                  <a:txBody>
                    <a:bodyPr/>
                    <a:lstStyle/>
                    <a:p>
                      <a:pPr algn="ctr"/>
                      <a:r>
                        <a:rPr lang="es-ES" sz="9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primary</a:t>
                      </a:r>
                    </a:p>
                    <a:p>
                      <a:pPr algn="ctr"/>
                      <a:r>
                        <a:rPr lang="es-ES" sz="900" b="1" dirty="0" smtClean="0"/>
                        <a:t>(3-6 year </a:t>
                      </a:r>
                      <a:r>
                        <a:rPr lang="es-ES" sz="900" b="1" dirty="0" err="1" smtClean="0"/>
                        <a:t>old</a:t>
                      </a:r>
                      <a:r>
                        <a:rPr lang="es-ES" sz="900" b="1" dirty="0" smtClean="0"/>
                        <a:t>)</a:t>
                      </a:r>
                      <a:endParaRPr lang="es-ES" sz="9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7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 smtClean="0">
                          <a:solidFill>
                            <a:srgbClr val="FF0000"/>
                          </a:solidFill>
                        </a:rPr>
                        <a:t>final evaluation</a:t>
                      </a:r>
                      <a:endParaRPr lang="es-ES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523">
                <a:tc vMerge="1">
                  <a:txBody>
                    <a:bodyPr/>
                    <a:lstStyle/>
                    <a:p>
                      <a:pPr algn="ctr"/>
                      <a:endParaRPr lang="es-E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/>
                        <a:t>6º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75"/>
                    </a:solidFill>
                  </a:tcPr>
                </a:tc>
              </a:tr>
              <a:tr h="20927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/>
                        <a:t>5º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75"/>
                    </a:solidFill>
                  </a:tcPr>
                </a:tc>
              </a:tr>
              <a:tr h="20152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 smtClean="0">
                          <a:solidFill>
                            <a:schemeClr val="tx1"/>
                          </a:solidFill>
                        </a:rPr>
                        <a:t>4º</a:t>
                      </a:r>
                      <a:endParaRPr lang="es-ES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75"/>
                    </a:solidFill>
                  </a:tcPr>
                </a:tc>
              </a:tr>
              <a:tr h="20921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 smtClean="0">
                          <a:solidFill>
                            <a:srgbClr val="FF0000"/>
                          </a:solidFill>
                        </a:rPr>
                        <a:t>evaluation</a:t>
                      </a:r>
                      <a:endParaRPr lang="es-ES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7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/>
                        <a:t>3º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75"/>
                    </a:solidFill>
                  </a:tcPr>
                </a:tc>
              </a:tr>
              <a:tr h="20927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/>
                        <a:t>2º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75"/>
                    </a:solidFill>
                  </a:tcPr>
                </a:tc>
              </a:tr>
              <a:tr h="20152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/>
                        <a:t>1º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7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2694725" y="3326109"/>
          <a:ext cx="2417891" cy="887668"/>
        </p:xfrm>
        <a:graphic>
          <a:graphicData uri="http://schemas.openxmlformats.org/drawingml/2006/table">
            <a:tbl>
              <a:tblPr/>
              <a:tblGrid>
                <a:gridCol w="783570"/>
                <a:gridCol w="307053"/>
                <a:gridCol w="1327268"/>
              </a:tblGrid>
              <a:tr h="329534">
                <a:tc rowSpan="3">
                  <a:txBody>
                    <a:bodyPr/>
                    <a:lstStyle/>
                    <a:p>
                      <a:r>
                        <a:rPr lang="es-ES" sz="900" b="1" dirty="0" smtClean="0"/>
                        <a:t>First</a:t>
                      </a:r>
                      <a:r>
                        <a:rPr lang="es-ES" sz="900" b="1" baseline="0" dirty="0" smtClean="0"/>
                        <a:t> cycle</a:t>
                      </a:r>
                    </a:p>
                    <a:p>
                      <a:r>
                        <a:rPr lang="es-ES" sz="900" b="1" baseline="0" dirty="0" smtClean="0"/>
                        <a:t>(13-15 years old)</a:t>
                      </a:r>
                      <a:endParaRPr lang="es-ES" sz="900" b="1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DE7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3º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7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kern="12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Improvement program</a:t>
                      </a:r>
                      <a:endParaRPr lang="en-US" sz="900" b="0" i="0" kern="1200" noProof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75"/>
                    </a:solidFill>
                  </a:tcPr>
                </a:tc>
              </a:tr>
              <a:tr h="32953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2º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7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Improvement program</a:t>
                      </a:r>
                      <a:endParaRPr lang="en-US" sz="900" b="0" i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75"/>
                    </a:solidFill>
                  </a:tcPr>
                </a:tc>
              </a:tr>
              <a:tr h="17152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900" dirty="0" smtClean="0"/>
                        <a:t>1º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7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18 Tabla"/>
          <p:cNvGraphicFramePr>
            <a:graphicFrameLocks noGrp="1"/>
          </p:cNvGraphicFramePr>
          <p:nvPr/>
        </p:nvGraphicFramePr>
        <p:xfrm>
          <a:off x="2694724" y="2821251"/>
          <a:ext cx="2417892" cy="504858"/>
        </p:xfrm>
        <a:graphic>
          <a:graphicData uri="http://schemas.openxmlformats.org/drawingml/2006/table">
            <a:tbl>
              <a:tblPr/>
              <a:tblGrid>
                <a:gridCol w="801851"/>
                <a:gridCol w="843659"/>
                <a:gridCol w="772382"/>
              </a:tblGrid>
              <a:tr h="276258">
                <a:tc rowSpan="2">
                  <a:txBody>
                    <a:bodyPr/>
                    <a:lstStyle/>
                    <a:p>
                      <a:r>
                        <a:rPr lang="es-ES" sz="900" b="1" dirty="0" smtClean="0"/>
                        <a:t>4º</a:t>
                      </a:r>
                      <a:r>
                        <a:rPr lang="es-ES" sz="900" b="1" baseline="0" dirty="0" smtClean="0"/>
                        <a:t> cycle(16 years old</a:t>
                      </a:r>
                      <a:endParaRPr lang="es-ES" sz="900" b="1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DE7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 b="1" dirty="0" err="1" smtClean="0">
                          <a:solidFill>
                            <a:srgbClr val="FF0000"/>
                          </a:solidFill>
                        </a:rPr>
                        <a:t>Evaluation</a:t>
                      </a:r>
                      <a:endParaRPr lang="es-ES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 b="1" dirty="0" err="1" smtClean="0">
                          <a:solidFill>
                            <a:srgbClr val="FF0000"/>
                          </a:solidFill>
                        </a:rPr>
                        <a:t>Evaluation</a:t>
                      </a:r>
                      <a:endParaRPr lang="es-ES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3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b="1" dirty="0" err="1" smtClean="0"/>
                        <a:t>Academic</a:t>
                      </a:r>
                      <a:endParaRPr lang="es-ES" sz="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7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 b="1" dirty="0" err="1" smtClean="0"/>
                        <a:t>Applied</a:t>
                      </a:r>
                      <a:endParaRPr lang="es-ES" sz="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75"/>
                    </a:solidFill>
                  </a:tcPr>
                </a:tc>
              </a:tr>
            </a:tbl>
          </a:graphicData>
        </a:graphic>
      </p:graphicFrame>
      <p:cxnSp>
        <p:nvCxnSpPr>
          <p:cNvPr id="36" name="35 Conector recto de flecha"/>
          <p:cNvCxnSpPr/>
          <p:nvPr/>
        </p:nvCxnSpPr>
        <p:spPr>
          <a:xfrm flipH="1" flipV="1">
            <a:off x="5135232" y="3193143"/>
            <a:ext cx="1664752" cy="28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9" name="38 Tabla"/>
          <p:cNvGraphicFramePr>
            <a:graphicFrameLocks noGrp="1"/>
          </p:cNvGraphicFramePr>
          <p:nvPr/>
        </p:nvGraphicFramePr>
        <p:xfrm>
          <a:off x="5606718" y="3478893"/>
          <a:ext cx="2100368" cy="457200"/>
        </p:xfrm>
        <a:graphic>
          <a:graphicData uri="http://schemas.openxmlformats.org/drawingml/2006/table">
            <a:tbl>
              <a:tblPr/>
              <a:tblGrid>
                <a:gridCol w="1372783"/>
                <a:gridCol w="727585"/>
              </a:tblGrid>
              <a:tr h="182880">
                <a:tc rowSpan="2">
                  <a:txBody>
                    <a:bodyPr/>
                    <a:lstStyle/>
                    <a:p>
                      <a:r>
                        <a:rPr lang="es-ES" sz="9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basic vocational training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35EB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/>
                        <a:t>2º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EB87"/>
                    </a:solidFill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/>
                        <a:t>1º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EB87"/>
                    </a:solidFill>
                  </a:tcPr>
                </a:tc>
              </a:tr>
            </a:tbl>
          </a:graphicData>
        </a:graphic>
      </p:graphicFrame>
      <p:cxnSp>
        <p:nvCxnSpPr>
          <p:cNvPr id="41" name="40 Conector recto de flecha"/>
          <p:cNvCxnSpPr/>
          <p:nvPr/>
        </p:nvCxnSpPr>
        <p:spPr>
          <a:xfrm>
            <a:off x="5292394" y="3478893"/>
            <a:ext cx="314324" cy="1246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/>
          <p:nvPr/>
        </p:nvCxnSpPr>
        <p:spPr>
          <a:xfrm flipV="1">
            <a:off x="8757375" y="3193143"/>
            <a:ext cx="1216025" cy="28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55" name="54 Tabla"/>
          <p:cNvGraphicFramePr>
            <a:graphicFrameLocks noGrp="1"/>
          </p:cNvGraphicFramePr>
          <p:nvPr/>
        </p:nvGraphicFramePr>
        <p:xfrm>
          <a:off x="2530477" y="1784584"/>
          <a:ext cx="1751982" cy="707978"/>
        </p:xfrm>
        <a:graphic>
          <a:graphicData uri="http://schemas.openxmlformats.org/drawingml/2006/table">
            <a:tbl>
              <a:tblPr/>
              <a:tblGrid>
                <a:gridCol w="803563"/>
                <a:gridCol w="948419"/>
              </a:tblGrid>
              <a:tr h="181736">
                <a:tc gridSpan="2">
                  <a:txBody>
                    <a:bodyPr/>
                    <a:lstStyle/>
                    <a:p>
                      <a:pPr algn="ctr"/>
                      <a:r>
                        <a:rPr lang="es-ES" sz="9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final test high school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0778">
                <a:tc rowSpan="2">
                  <a:txBody>
                    <a:bodyPr/>
                    <a:lstStyle/>
                    <a:p>
                      <a:r>
                        <a:rPr lang="es-ES" sz="900" b="1" dirty="0" smtClean="0">
                          <a:solidFill>
                            <a:srgbClr val="11363F"/>
                          </a:solidFill>
                        </a:rPr>
                        <a:t>High school</a:t>
                      </a:r>
                      <a:endParaRPr lang="es-ES" sz="900" b="1" dirty="0">
                        <a:solidFill>
                          <a:srgbClr val="11363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35EB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>
                          <a:solidFill>
                            <a:srgbClr val="11363F"/>
                          </a:solidFill>
                        </a:rPr>
                        <a:t>2º</a:t>
                      </a:r>
                      <a:endParaRPr lang="es-ES" sz="900" dirty="0">
                        <a:solidFill>
                          <a:srgbClr val="11363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EB87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>
                          <a:solidFill>
                            <a:srgbClr val="11363F"/>
                          </a:solidFill>
                        </a:rPr>
                        <a:t>1º</a:t>
                      </a:r>
                      <a:endParaRPr lang="es-ES" sz="900" dirty="0">
                        <a:solidFill>
                          <a:srgbClr val="11363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EB8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" name="55 Tabla"/>
          <p:cNvGraphicFramePr>
            <a:graphicFrameLocks noGrp="1"/>
          </p:cNvGraphicFramePr>
          <p:nvPr/>
        </p:nvGraphicFramePr>
        <p:xfrm>
          <a:off x="4790273" y="1976122"/>
          <a:ext cx="2066349" cy="540328"/>
        </p:xfrm>
        <a:graphic>
          <a:graphicData uri="http://schemas.openxmlformats.org/drawingml/2006/table">
            <a:tbl>
              <a:tblPr/>
              <a:tblGrid>
                <a:gridCol w="887329"/>
                <a:gridCol w="1179020"/>
              </a:tblGrid>
              <a:tr h="270164">
                <a:tc rowSpan="2">
                  <a:txBody>
                    <a:bodyPr/>
                    <a:lstStyle/>
                    <a:p>
                      <a:r>
                        <a:rPr lang="es-ES" sz="900" b="1" dirty="0" smtClean="0"/>
                        <a:t>Medium Vocational  training grade </a:t>
                      </a:r>
                      <a:endParaRPr lang="es-ES" sz="900" b="1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35EB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/>
                        <a:t>2º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EB87"/>
                    </a:solidFill>
                  </a:tcPr>
                </a:tc>
              </a:tr>
              <a:tr h="27016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/>
                        <a:t>1º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EB87"/>
                    </a:solidFill>
                  </a:tcPr>
                </a:tc>
              </a:tr>
            </a:tbl>
          </a:graphicData>
        </a:graphic>
      </p:graphicFrame>
      <p:cxnSp>
        <p:nvCxnSpPr>
          <p:cNvPr id="40" name="39 Conector recto de flecha"/>
          <p:cNvCxnSpPr/>
          <p:nvPr/>
        </p:nvCxnSpPr>
        <p:spPr>
          <a:xfrm>
            <a:off x="7171606" y="1146175"/>
            <a:ext cx="3937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>
            <a:off x="2530477" y="6300069"/>
            <a:ext cx="31432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/>
          <p:nvPr/>
        </p:nvCxnSpPr>
        <p:spPr>
          <a:xfrm>
            <a:off x="5135232" y="2795775"/>
            <a:ext cx="239697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/>
          <p:nvPr/>
        </p:nvCxnSpPr>
        <p:spPr>
          <a:xfrm>
            <a:off x="5292394" y="3802743"/>
            <a:ext cx="31432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 flipV="1">
            <a:off x="7282973" y="3248320"/>
            <a:ext cx="249238" cy="152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/>
          <p:nvPr/>
        </p:nvCxnSpPr>
        <p:spPr>
          <a:xfrm flipV="1">
            <a:off x="3904343" y="2516450"/>
            <a:ext cx="0" cy="3048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/>
          <p:nvPr/>
        </p:nvCxnSpPr>
        <p:spPr>
          <a:xfrm flipV="1">
            <a:off x="5112616" y="2492562"/>
            <a:ext cx="0" cy="3048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61 Conector recto de flecha"/>
          <p:cNvCxnSpPr/>
          <p:nvPr/>
        </p:nvCxnSpPr>
        <p:spPr>
          <a:xfrm flipH="1" flipV="1">
            <a:off x="6562682" y="2516450"/>
            <a:ext cx="237302" cy="8842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67 Conector recto de flecha"/>
          <p:cNvCxnSpPr/>
          <p:nvPr/>
        </p:nvCxnSpPr>
        <p:spPr>
          <a:xfrm>
            <a:off x="4348517" y="1976122"/>
            <a:ext cx="312920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69 Conector recto de flecha"/>
          <p:cNvCxnSpPr/>
          <p:nvPr/>
        </p:nvCxnSpPr>
        <p:spPr>
          <a:xfrm>
            <a:off x="6856622" y="2119086"/>
            <a:ext cx="62110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72 Conector recto de flecha"/>
          <p:cNvCxnSpPr/>
          <p:nvPr/>
        </p:nvCxnSpPr>
        <p:spPr>
          <a:xfrm flipV="1">
            <a:off x="4348517" y="1632184"/>
            <a:ext cx="3937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74 Conector recto de flecha"/>
          <p:cNvCxnSpPr/>
          <p:nvPr/>
        </p:nvCxnSpPr>
        <p:spPr>
          <a:xfrm flipV="1">
            <a:off x="6562682" y="1712253"/>
            <a:ext cx="0" cy="2638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75 Conector recto de flecha"/>
          <p:cNvCxnSpPr/>
          <p:nvPr/>
        </p:nvCxnSpPr>
        <p:spPr>
          <a:xfrm flipH="1" flipV="1">
            <a:off x="2530477" y="1252309"/>
            <a:ext cx="2" cy="4599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83 Conector recto de flecha"/>
          <p:cNvCxnSpPr/>
          <p:nvPr/>
        </p:nvCxnSpPr>
        <p:spPr>
          <a:xfrm flipH="1" flipV="1">
            <a:off x="3699164" y="1477040"/>
            <a:ext cx="2" cy="3075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86 Conector recto de flecha"/>
          <p:cNvCxnSpPr/>
          <p:nvPr/>
        </p:nvCxnSpPr>
        <p:spPr>
          <a:xfrm flipH="1">
            <a:off x="4371355" y="2391831"/>
            <a:ext cx="4016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87 Conector recto de flecha"/>
          <p:cNvCxnSpPr/>
          <p:nvPr/>
        </p:nvCxnSpPr>
        <p:spPr>
          <a:xfrm flipH="1">
            <a:off x="4271343" y="1160869"/>
            <a:ext cx="304800" cy="248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90 Conector recto de flecha"/>
          <p:cNvCxnSpPr/>
          <p:nvPr/>
        </p:nvCxnSpPr>
        <p:spPr>
          <a:xfrm flipV="1">
            <a:off x="6562682" y="1196980"/>
            <a:ext cx="0" cy="2638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91 Conector recto de flecha"/>
          <p:cNvCxnSpPr/>
          <p:nvPr/>
        </p:nvCxnSpPr>
        <p:spPr>
          <a:xfrm flipV="1">
            <a:off x="3214255" y="1065045"/>
            <a:ext cx="0" cy="2638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97 Conector recto de flecha"/>
          <p:cNvCxnSpPr/>
          <p:nvPr/>
        </p:nvCxnSpPr>
        <p:spPr>
          <a:xfrm>
            <a:off x="3433476" y="917575"/>
            <a:ext cx="404424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61925"/>
            <a:ext cx="7620000" cy="7842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100" dirty="0" smtClean="0"/>
              <a:t>IN OUR SCHOOL</a:t>
            </a:r>
            <a:endParaRPr lang="es-ES" sz="41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/>
              <a:t>OUR SCHOOL IS CALLED IESO BECAUSE WE OFFER ONLY COMPULSORY SECUNDARY EDUCATION (12-16 YEARS OLD)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/>
              <a:t>WE HAVE THEN: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1º ESO (12-13 YEARS OLD)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2º ESO (13-14 YEARS OLD)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3º ESO (14-15 YEARS OLD)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4º ESO (15-16 YEARS OLD)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/>
              <a:t>WHEN THE FINISH 4º ESO THEY HAVE TO GO TO ANOTHER HIGH SCHOOL TO DO THE REST OF SECONDARY SCHOOL, CALLED “BACHILLERATO”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5413"/>
            <a:ext cx="7620000" cy="6143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100" dirty="0" smtClean="0"/>
              <a:t>SUBJECTS OFFER</a:t>
            </a:r>
            <a:endParaRPr lang="es-ES" sz="4100" dirty="0"/>
          </a:p>
        </p:txBody>
      </p:sp>
      <p:graphicFrame>
        <p:nvGraphicFramePr>
          <p:cNvPr id="5" name="5 Marcador de contenido"/>
          <p:cNvGraphicFramePr>
            <a:graphicFrameLocks noGrp="1"/>
          </p:cNvGraphicFramePr>
          <p:nvPr>
            <p:ph idx="1"/>
          </p:nvPr>
        </p:nvGraphicFramePr>
        <p:xfrm>
          <a:off x="886690" y="739775"/>
          <a:ext cx="6825486" cy="5929745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044067"/>
                <a:gridCol w="761295"/>
                <a:gridCol w="804975"/>
                <a:gridCol w="892792"/>
                <a:gridCol w="3322357"/>
              </a:tblGrid>
              <a:tr h="297833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SUBJETS</a:t>
                      </a:r>
                      <a:endParaRPr lang="es-E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3A9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CYCLE 1º</a:t>
                      </a:r>
                      <a:endParaRPr lang="es-E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3A9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CYCLE 2º</a:t>
                      </a:r>
                      <a:endParaRPr lang="es-E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3A9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CYCLE</a:t>
                      </a:r>
                      <a:r>
                        <a:rPr lang="es-ES" sz="1200" baseline="0" dirty="0" smtClean="0"/>
                        <a:t> 3º</a:t>
                      </a:r>
                      <a:endParaRPr lang="es-E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3A9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CYCLE 4º</a:t>
                      </a:r>
                      <a:endParaRPr lang="es-E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3A9CB"/>
                    </a:solidFill>
                  </a:tcPr>
                </a:tc>
              </a:tr>
              <a:tr h="1143871">
                <a:tc rowSpan="2"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</a:rPr>
                        <a:t>Common</a:t>
                      </a:r>
                      <a:endParaRPr lang="es-E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3A9CB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Natural science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Geography and history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Physical</a:t>
                      </a:r>
                      <a:r>
                        <a:rPr lang="es-ES" sz="1100" baseline="0" dirty="0" smtClean="0"/>
                        <a:t> education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sz="1100" baseline="0" dirty="0" smtClean="0"/>
                        <a:t>Spanish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sz="1100" baseline="0" dirty="0" smtClean="0"/>
                        <a:t>English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sz="1100" baseline="0" dirty="0" smtClean="0"/>
                        <a:t>Maths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sz="1100" baseline="0" dirty="0" smtClean="0"/>
                        <a:t>Art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sz="1100" baseline="0" dirty="0" smtClean="0"/>
                        <a:t>Technology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es-ES" b="1" dirty="0" smtClean="0"/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s-ES" sz="1100" b="1" dirty="0" smtClean="0"/>
                        <a:t>In at least a cycle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Arts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Music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Technology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Ethics  education</a:t>
                      </a:r>
                      <a:endParaRPr lang="es-E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Geography and history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Ethics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Physical education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Spanish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English 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Maths </a:t>
                      </a:r>
                      <a:endParaRPr lang="es-E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62292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b="1" dirty="0" smtClean="0"/>
                        <a:t>Students have  to</a:t>
                      </a:r>
                      <a:r>
                        <a:rPr lang="es-ES" sz="1100" b="1" baseline="0" dirty="0" smtClean="0"/>
                        <a:t> choose three from this subjets: 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sz="1100" baseline="0" dirty="0" smtClean="0"/>
                        <a:t>Biology and geology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sz="1100" baseline="0" dirty="0" smtClean="0"/>
                        <a:t>Arts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sz="1100" baseline="0" dirty="0" smtClean="0"/>
                        <a:t>Chemistry and physics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sz="1100" baseline="0" dirty="0" smtClean="0"/>
                        <a:t>Computer science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sz="1100" baseline="0" dirty="0" smtClean="0"/>
                        <a:t>Latin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sz="1100" baseline="0" dirty="0" smtClean="0"/>
                        <a:t>Music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sz="1100" baseline="0" dirty="0" smtClean="0"/>
                        <a:t>English 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sz="1100" baseline="0" dirty="0" smtClean="0"/>
                        <a:t>Technology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668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</a:rPr>
                        <a:t>Free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</a:rPr>
                        <a:t>choice</a:t>
                      </a:r>
                      <a:endParaRPr lang="es-E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3A9C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 Teachings of religion: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s-ES" sz="1100" dirty="0" smtClean="0"/>
                        <a:t>    -  </a:t>
                      </a:r>
                      <a:r>
                        <a:rPr lang="es-ES" sz="1100" baseline="0" dirty="0" smtClean="0"/>
                        <a:t>  Religion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s-ES" sz="1100" baseline="0" dirty="0" smtClean="0"/>
                        <a:t>    -    </a:t>
                      </a:r>
                      <a:r>
                        <a:rPr lang="en-US" sz="1100" dirty="0" smtClean="0"/>
                        <a:t>History and Culture of Religions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  </a:t>
                      </a:r>
                      <a:r>
                        <a:rPr lang="es-ES" sz="1100" dirty="0" smtClean="0"/>
                        <a:t>Educational attention</a:t>
                      </a:r>
                      <a:endParaRPr lang="es-E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 Teachings of religion: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s-ES" sz="1100" dirty="0" smtClean="0"/>
                        <a:t>    -  </a:t>
                      </a:r>
                      <a:r>
                        <a:rPr lang="es-ES" sz="1100" baseline="0" dirty="0" smtClean="0"/>
                        <a:t>  Religion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s-ES" sz="1100" baseline="0" dirty="0" smtClean="0"/>
                        <a:t>    -    </a:t>
                      </a:r>
                      <a:r>
                        <a:rPr lang="en-US" sz="1100" dirty="0" smtClean="0"/>
                        <a:t>History and Culture of Religions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  </a:t>
                      </a:r>
                      <a:r>
                        <a:rPr lang="es-ES" sz="1100" dirty="0" smtClean="0"/>
                        <a:t>Educational attention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es-ES" sz="110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es-E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93387"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</a:rPr>
                        <a:t>Optionals</a:t>
                      </a:r>
                      <a:endParaRPr lang="es-E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3A9C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On the set of Three courses are elective Some may take Agreement with the framework established by education authorities. </a:t>
                      </a:r>
                    </a:p>
                    <a:p>
                      <a:pPr algn="l"/>
                      <a:r>
                        <a:rPr lang="en-US" sz="1100" dirty="0" smtClean="0"/>
                        <a:t>supply of materials in this general area of optional must include: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es-ES" sz="110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Second foreing language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es-ES" sz="110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" sz="1100" dirty="0" smtClean="0"/>
                        <a:t>Classical culture</a:t>
                      </a:r>
                      <a:endParaRPr lang="es-E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Will be able to take one or more optional subjects , according to the framework established by the education authorities</a:t>
                      </a:r>
                      <a:endParaRPr lang="es-E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yacencia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Adyacencia.thmx</Template>
  <TotalTime>292</TotalTime>
  <Words>339</Words>
  <Application>Microsoft Office PowerPoint</Application>
  <PresentationFormat>Presentación en pantalla (4:3)</PresentationFormat>
  <Paragraphs>116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Cambria</vt:lpstr>
      <vt:lpstr>Calibri</vt:lpstr>
      <vt:lpstr>Adyacencia</vt:lpstr>
      <vt:lpstr>SECUNDARY SCHOOL IN SPAIN</vt:lpstr>
      <vt:lpstr>ORGANIZATION TODAY</vt:lpstr>
      <vt:lpstr>Diapositiva 3</vt:lpstr>
      <vt:lpstr>IN OUR SCHOOL</vt:lpstr>
      <vt:lpstr>SUBJECTS OFFER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SECUNDARY SCHOOL IN SPAIN</dc:title>
  <dc:creator>David y Belen</dc:creator>
  <cp:lastModifiedBy>tecno</cp:lastModifiedBy>
  <cp:revision>30</cp:revision>
  <dcterms:created xsi:type="dcterms:W3CDTF">2014-10-15T05:20:15Z</dcterms:created>
  <dcterms:modified xsi:type="dcterms:W3CDTF">2015-01-23T11:14:22Z</dcterms:modified>
</cp:coreProperties>
</file>