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42"/>
  </p:notesMasterIdLst>
  <p:sldIdLst>
    <p:sldId id="296" r:id="rId2"/>
    <p:sldId id="299" r:id="rId3"/>
    <p:sldId id="359" r:id="rId4"/>
    <p:sldId id="327" r:id="rId5"/>
    <p:sldId id="347" r:id="rId6"/>
    <p:sldId id="328" r:id="rId7"/>
    <p:sldId id="346" r:id="rId8"/>
    <p:sldId id="329" r:id="rId9"/>
    <p:sldId id="335" r:id="rId10"/>
    <p:sldId id="336" r:id="rId11"/>
    <p:sldId id="348" r:id="rId12"/>
    <p:sldId id="349" r:id="rId13"/>
    <p:sldId id="350" r:id="rId14"/>
    <p:sldId id="351" r:id="rId15"/>
    <p:sldId id="352" r:id="rId16"/>
    <p:sldId id="353" r:id="rId17"/>
    <p:sldId id="330" r:id="rId18"/>
    <p:sldId id="354" r:id="rId19"/>
    <p:sldId id="355" r:id="rId20"/>
    <p:sldId id="356" r:id="rId21"/>
    <p:sldId id="337" r:id="rId22"/>
    <p:sldId id="331" r:id="rId23"/>
    <p:sldId id="357" r:id="rId24"/>
    <p:sldId id="358" r:id="rId25"/>
    <p:sldId id="334" r:id="rId26"/>
    <p:sldId id="338" r:id="rId27"/>
    <p:sldId id="362" r:id="rId28"/>
    <p:sldId id="360" r:id="rId29"/>
    <p:sldId id="361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71DA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5D8A6-3C99-43C9-86A0-180BA7E082AF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F1AF6-BC34-4AA5-8393-E72553728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3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4ED7-97E8-42D8-8FAF-16384D7A5972}" type="datetime1">
              <a:rPr lang="ro-RO" smtClean="0"/>
              <a:pPr/>
              <a:t>14.08.2018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B456-97EA-4829-A8AF-C058F11868F4}" type="datetime1">
              <a:rPr lang="ro-RO" smtClean="0"/>
              <a:pPr/>
              <a:t>14.08.2018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2349-A0CB-4286-ADB8-1B01D3B2546F}" type="datetime1">
              <a:rPr lang="ro-RO" smtClean="0"/>
              <a:pPr/>
              <a:t>14.08.2018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E510-5D7F-4929-A483-AD422EFD83BB}" type="datetime1">
              <a:rPr lang="ro-RO" smtClean="0"/>
              <a:pPr/>
              <a:t>14.08.2018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CDC6-E121-4E13-8E47-AA07C2B28779}" type="datetime1">
              <a:rPr lang="ro-RO" smtClean="0"/>
              <a:pPr/>
              <a:t>14.08.2018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CBF2-E37C-4001-88CE-347ABA2FA789}" type="datetime1">
              <a:rPr lang="ro-RO" smtClean="0"/>
              <a:pPr/>
              <a:t>14.08.2018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D05C-9339-45DB-9708-6B7C9C018CB3}" type="datetime1">
              <a:rPr lang="ro-RO" smtClean="0"/>
              <a:pPr/>
              <a:t>14.08.2018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224-E030-4728-A3DC-E636DFA49F39}" type="datetime1">
              <a:rPr lang="ro-RO" smtClean="0"/>
              <a:pPr/>
              <a:t>14.08.2018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FCD5-26D5-46E5-AEF4-E4437F8422BC}" type="datetime1">
              <a:rPr lang="ro-RO" smtClean="0"/>
              <a:pPr/>
              <a:t>14.08.2018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CF25-0EE2-4C7D-A87C-0F851C7A0A81}" type="datetime1">
              <a:rPr lang="ro-RO" smtClean="0"/>
              <a:pPr/>
              <a:t>14.08.2018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38A9-A235-4827-BE9D-A043B137CCF6}" type="datetime1">
              <a:rPr lang="ro-RO" smtClean="0"/>
              <a:pPr/>
              <a:t>14.08.2018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EDFED-8975-4B83-B36E-E419AE963ECB}" type="datetime1">
              <a:rPr lang="ro-RO" smtClean="0"/>
              <a:pPr/>
              <a:t>14.08.2018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openeuropeopenhearts.files.wordpress.com/2018/01/cropped-te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78969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819400"/>
            <a:ext cx="914400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KA2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Cooperation </a:t>
            </a:r>
            <a:r>
              <a:rPr lang="en-US" sz="40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for Innovation and the Exchange of Good Practices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KA219 - Strategic Partnerships for Schools </a:t>
            </a:r>
            <a:r>
              <a:rPr lang="en-US" sz="40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Only</a:t>
            </a:r>
            <a:endParaRPr lang="en-US" sz="40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4000" b="1" dirty="0" smtClean="0">
                <a:solidFill>
                  <a:srgbClr val="371DA3"/>
                </a:solidFill>
              </a:rPr>
              <a:t>0</a:t>
            </a:r>
            <a:r>
              <a:rPr lang="en-US" sz="4000" b="1" dirty="0" smtClean="0">
                <a:solidFill>
                  <a:srgbClr val="371DA3"/>
                </a:solidFill>
              </a:rPr>
              <a:t>1.09.2017 - 31.08.2019</a:t>
            </a:r>
            <a:endParaRPr lang="ro-RO" sz="4000" b="1" dirty="0" smtClean="0">
              <a:solidFill>
                <a:srgbClr val="371DA3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1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3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Or go to </a:t>
            </a:r>
            <a:r>
              <a:rPr lang="en-US" sz="4800" dirty="0" smtClean="0"/>
              <a:t>this link…</a:t>
            </a:r>
          </a:p>
          <a:p>
            <a:pPr marL="0" indent="0" algn="ctr">
              <a:buNone/>
            </a:pPr>
            <a:r>
              <a:rPr lang="en-US" sz="4800" u="sng" dirty="0" smtClean="0">
                <a:solidFill>
                  <a:srgbClr val="00B0F0"/>
                </a:solidFill>
              </a:rPr>
              <a:t>www.google.com/calendar</a:t>
            </a:r>
            <a:endParaRPr lang="vi-VN" sz="4500" u="sng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10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843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641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Prior creating an event, you are REQUIRED to create an </a:t>
            </a:r>
            <a:r>
              <a:rPr lang="en-US" sz="4000" dirty="0" smtClean="0"/>
              <a:t>account</a:t>
            </a:r>
            <a:endParaRPr lang="vi-VN" sz="4000" u="sng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11</a:t>
            </a:fld>
            <a:endParaRPr lang="ro-RO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599"/>
            <a:ext cx="3733800" cy="446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7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There are 2 ways of creating your Google Calendar account</a:t>
            </a:r>
            <a:r>
              <a:rPr lang="en-US" sz="4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4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Calibri" pitchFamily="34" charset="0"/>
                <a:cs typeface="Calibri" pitchFamily="34" charset="0"/>
              </a:rPr>
              <a:t>1.Create </a:t>
            </a:r>
            <a:r>
              <a:rPr lang="en-US" sz="4000" dirty="0">
                <a:latin typeface="Calibri" pitchFamily="34" charset="0"/>
                <a:cs typeface="Calibri" pitchFamily="34" charset="0"/>
              </a:rPr>
              <a:t>it by using your GMAIL account (just 2 easy steps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);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Calibri" pitchFamily="34" charset="0"/>
                <a:cs typeface="Calibri" pitchFamily="34" charset="0"/>
              </a:rPr>
              <a:t>2.Create it by using your other EMAIL account .</a:t>
            </a:r>
            <a:endParaRPr lang="vi-VN" sz="4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12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272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Enter your Gmail account</a:t>
            </a:r>
            <a:endParaRPr lang="en-US" sz="40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13</a:t>
            </a:fld>
            <a:endParaRPr lang="ro-R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73" y="1828800"/>
            <a:ext cx="36099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3733800" y="3352800"/>
            <a:ext cx="23526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6987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5671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719513"/>
            <a:ext cx="26987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 descr="C:\Users\Nineta\Desktop\desktop\SCOALA\ERASMUS\OPEN EUROPE\vizita romania\curs formare\Untitl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3265">
            <a:off x="4432866" y="3012251"/>
            <a:ext cx="3283901" cy="48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5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Enter your Password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14</a:t>
            </a:fld>
            <a:endParaRPr lang="ro-R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73" y="1828800"/>
            <a:ext cx="36099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3733800" y="3352800"/>
            <a:ext cx="23526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6987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5671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719513"/>
            <a:ext cx="26987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 descr="C:\Users\Nineta\Desktop\desktop\SCOALA\ERASMUS\OPEN EUROPE\vizita romania\curs formare\Untitl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3265">
            <a:off x="4325097" y="3367282"/>
            <a:ext cx="3283901" cy="48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9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Click Sign-in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15</a:t>
            </a:fld>
            <a:endParaRPr lang="ro-R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73" y="1828800"/>
            <a:ext cx="36099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3733800" y="3352800"/>
            <a:ext cx="23526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6987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5671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719513"/>
            <a:ext cx="26987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 descr="C:\Users\Nineta\Desktop\desktop\SCOALA\ERASMUS\OPEN EUROPE\vizita romania\curs formare\Untitl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3265">
            <a:off x="4325096" y="3754121"/>
            <a:ext cx="3283901" cy="48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16</a:t>
            </a:fld>
            <a:endParaRPr lang="ro-R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73" y="1828800"/>
            <a:ext cx="36099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3733800" y="3352800"/>
            <a:ext cx="23526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6987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5671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719513"/>
            <a:ext cx="26987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 descr="C:\Users\Nineta\Desktop\desktop\SCOALA\ERASMUS\OPEN EUROPE\vizita romania\curs formare\Untitl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3265">
            <a:off x="4325096" y="3754121"/>
            <a:ext cx="3283901" cy="48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8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> </a:t>
            </a:r>
            <a:r>
              <a:rPr lang="en-US" sz="3000" dirty="0" smtClean="0"/>
              <a:t>Click“    </a:t>
            </a:r>
            <a:r>
              <a:rPr lang="en-US" sz="3000" dirty="0"/>
              <a:t>” </a:t>
            </a:r>
            <a:r>
              <a:rPr lang="en-US" sz="3000" dirty="0" smtClean="0"/>
              <a:t>“icon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stituent număr diapozitiv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17</a:t>
            </a:fld>
            <a:endParaRPr lang="ro-RO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6" y="1981199"/>
            <a:ext cx="8435823" cy="383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752601"/>
            <a:ext cx="123407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44247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>
                <a:solidFill>
                  <a:srgbClr val="0070C0"/>
                </a:solidFill>
              </a:rPr>
              <a:t> Click “Calendar”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stituent număr diapozitiv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18</a:t>
            </a:fld>
            <a:endParaRPr lang="ro-RO"/>
          </a:p>
        </p:txBody>
      </p:sp>
      <p:sp>
        <p:nvSpPr>
          <p:cNvPr id="3" name="Rectangle 2"/>
          <p:cNvSpPr/>
          <p:nvPr/>
        </p:nvSpPr>
        <p:spPr>
          <a:xfrm>
            <a:off x="3771139" y="3244334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“Calendar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1139" y="3244334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“Calendar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524000"/>
            <a:ext cx="508465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3613666"/>
            <a:ext cx="2355850" cy="171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8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b="1" dirty="0" smtClean="0">
                <a:solidFill>
                  <a:srgbClr val="0070C0"/>
                </a:solidFill>
              </a:rPr>
              <a:t>A </a:t>
            </a:r>
            <a:r>
              <a:rPr lang="en-US" sz="3000" b="1" dirty="0">
                <a:solidFill>
                  <a:srgbClr val="0070C0"/>
                </a:solidFill>
              </a:rPr>
              <a:t>new page </a:t>
            </a:r>
            <a:r>
              <a:rPr lang="en-US" sz="3000" b="1" dirty="0" smtClean="0">
                <a:solidFill>
                  <a:srgbClr val="0070C0"/>
                </a:solidFill>
              </a:rPr>
              <a:t>appear and that’s </a:t>
            </a:r>
            <a:r>
              <a:rPr lang="en-US" sz="3000" b="1" dirty="0">
                <a:solidFill>
                  <a:srgbClr val="0070C0"/>
                </a:solidFill>
              </a:rPr>
              <a:t>your calendar </a:t>
            </a:r>
            <a:r>
              <a:rPr lang="en-US" sz="3000" b="1" dirty="0" smtClean="0">
                <a:solidFill>
                  <a:srgbClr val="0070C0"/>
                </a:solidFill>
              </a:rPr>
              <a:t>page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stituent număr diapozitiv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19</a:t>
            </a:fld>
            <a:endParaRPr lang="ro-RO"/>
          </a:p>
        </p:txBody>
      </p:sp>
      <p:sp>
        <p:nvSpPr>
          <p:cNvPr id="3" name="Rectangle 2"/>
          <p:cNvSpPr/>
          <p:nvPr/>
        </p:nvSpPr>
        <p:spPr>
          <a:xfrm>
            <a:off x="3771139" y="3244334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“Calendar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1139" y="3244334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“Calendar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3613666"/>
            <a:ext cx="2355850" cy="171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2" y="1295400"/>
            <a:ext cx="8162138" cy="499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5486400" cy="715962"/>
          </a:xfrm>
        </p:spPr>
        <p:txBody>
          <a:bodyPr>
            <a:normAutofit fontScale="90000"/>
          </a:bodyPr>
          <a:lstStyle/>
          <a:p>
            <a:r>
              <a:rPr lang="ro-RO" sz="3600" b="1" dirty="0">
                <a:solidFill>
                  <a:srgbClr val="C00000"/>
                </a:solidFill>
              </a:rPr>
              <a:t>Participating </a:t>
            </a:r>
            <a:r>
              <a:rPr lang="ro-RO" sz="3600" b="1" dirty="0" smtClean="0">
                <a:solidFill>
                  <a:srgbClr val="C00000"/>
                </a:solidFill>
              </a:rPr>
              <a:t>organisations</a:t>
            </a:r>
            <a:r>
              <a:rPr lang="ro-RO" sz="3600" b="1" dirty="0">
                <a:solidFill>
                  <a:srgbClr val="C00000"/>
                </a:solidFill>
              </a:rPr>
              <a:t/>
            </a:r>
            <a:br>
              <a:rPr lang="ro-RO" sz="3600" b="1" dirty="0">
                <a:solidFill>
                  <a:srgbClr val="C00000"/>
                </a:solidFill>
              </a:rPr>
            </a:b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800600" cy="5410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371DA3"/>
                </a:solidFill>
              </a:rPr>
              <a:t>CEIP Reyes </a:t>
            </a:r>
            <a:r>
              <a:rPr lang="en-US" sz="2800" b="1" dirty="0" err="1" smtClean="0">
                <a:solidFill>
                  <a:srgbClr val="371DA3"/>
                </a:solidFill>
              </a:rPr>
              <a:t>Católicos</a:t>
            </a:r>
            <a:r>
              <a:rPr lang="en-US" sz="2800" b="1" dirty="0" smtClean="0">
                <a:solidFill>
                  <a:srgbClr val="371DA3"/>
                </a:solidFill>
              </a:rPr>
              <a:t> , Melilla – </a:t>
            </a:r>
            <a:r>
              <a:rPr lang="en-US" sz="2800" b="1" u="sng" dirty="0" err="1" smtClean="0">
                <a:solidFill>
                  <a:srgbClr val="371DA3"/>
                </a:solidFill>
              </a:rPr>
              <a:t>Spania</a:t>
            </a:r>
            <a:r>
              <a:rPr lang="en-US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</a:rPr>
              <a:t>coordinator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err="1" smtClean="0">
                <a:solidFill>
                  <a:srgbClr val="371DA3"/>
                </a:solidFill>
              </a:rPr>
              <a:t>AkdenizIlkokulu</a:t>
            </a:r>
            <a:r>
              <a:rPr lang="en-US" sz="2800" b="1" dirty="0" smtClean="0">
                <a:solidFill>
                  <a:srgbClr val="371DA3"/>
                </a:solidFill>
              </a:rPr>
              <a:t>, </a:t>
            </a:r>
            <a:r>
              <a:rPr lang="en-US" sz="2800" b="1" dirty="0" err="1" smtClean="0">
                <a:solidFill>
                  <a:srgbClr val="371DA3"/>
                </a:solidFill>
              </a:rPr>
              <a:t>Anamur</a:t>
            </a:r>
            <a:r>
              <a:rPr lang="en-US" sz="2800" b="1" dirty="0" smtClean="0">
                <a:solidFill>
                  <a:srgbClr val="371DA3"/>
                </a:solidFill>
              </a:rPr>
              <a:t> -</a:t>
            </a:r>
            <a:r>
              <a:rPr lang="en-US" sz="2800" b="1" u="sng" dirty="0" err="1" smtClean="0">
                <a:solidFill>
                  <a:srgbClr val="371DA3"/>
                </a:solidFill>
              </a:rPr>
              <a:t>Turcia</a:t>
            </a:r>
            <a:endParaRPr lang="en-US" sz="2800" b="1" u="sng" dirty="0" smtClean="0">
              <a:solidFill>
                <a:srgbClr val="371DA3"/>
              </a:solidFill>
            </a:endParaRPr>
          </a:p>
          <a:p>
            <a:r>
              <a:rPr lang="en-US" sz="2800" b="1" dirty="0" err="1" smtClean="0">
                <a:solidFill>
                  <a:srgbClr val="371DA3"/>
                </a:solidFill>
              </a:rPr>
              <a:t>Radost</a:t>
            </a:r>
            <a:r>
              <a:rPr lang="en-US" sz="2800" b="1" dirty="0" smtClean="0">
                <a:solidFill>
                  <a:srgbClr val="371DA3"/>
                </a:solidFill>
              </a:rPr>
              <a:t> 20 Kindergarten, </a:t>
            </a:r>
            <a:r>
              <a:rPr lang="en-US" sz="2800" b="1" dirty="0" err="1" smtClean="0">
                <a:solidFill>
                  <a:srgbClr val="371DA3"/>
                </a:solidFill>
              </a:rPr>
              <a:t>Dobrich</a:t>
            </a:r>
            <a:r>
              <a:rPr lang="en-US" sz="2800" b="1" dirty="0" smtClean="0">
                <a:solidFill>
                  <a:srgbClr val="371DA3"/>
                </a:solidFill>
              </a:rPr>
              <a:t> – </a:t>
            </a:r>
            <a:r>
              <a:rPr lang="en-US" sz="2800" b="1" u="sng" dirty="0" smtClean="0">
                <a:solidFill>
                  <a:srgbClr val="371DA3"/>
                </a:solidFill>
              </a:rPr>
              <a:t>Bulgaria</a:t>
            </a:r>
          </a:p>
          <a:p>
            <a:r>
              <a:rPr lang="en-US" sz="2800" b="1" dirty="0" err="1" smtClean="0">
                <a:solidFill>
                  <a:srgbClr val="371DA3"/>
                </a:solidFill>
              </a:rPr>
              <a:t>Kohtla-JärveLasteaedTareke</a:t>
            </a:r>
            <a:r>
              <a:rPr lang="en-US" sz="2800" b="1" dirty="0" smtClean="0">
                <a:solidFill>
                  <a:srgbClr val="371DA3"/>
                </a:solidFill>
              </a:rPr>
              <a:t>, </a:t>
            </a:r>
            <a:r>
              <a:rPr lang="en-US" sz="2800" b="1" dirty="0" err="1" smtClean="0">
                <a:solidFill>
                  <a:srgbClr val="371DA3"/>
                </a:solidFill>
              </a:rPr>
              <a:t>Kohtla-Järve</a:t>
            </a:r>
            <a:r>
              <a:rPr lang="en-US" sz="2800" b="1" dirty="0" smtClean="0">
                <a:solidFill>
                  <a:srgbClr val="371DA3"/>
                </a:solidFill>
              </a:rPr>
              <a:t> – </a:t>
            </a:r>
            <a:r>
              <a:rPr lang="en-US" sz="2800" b="1" u="sng" dirty="0" smtClean="0">
                <a:solidFill>
                  <a:srgbClr val="371DA3"/>
                </a:solidFill>
              </a:rPr>
              <a:t>Estonia</a:t>
            </a:r>
          </a:p>
          <a:p>
            <a:r>
              <a:rPr lang="en-US" sz="2800" b="1" dirty="0" err="1" smtClean="0">
                <a:solidFill>
                  <a:srgbClr val="371DA3"/>
                </a:solidFill>
              </a:rPr>
              <a:t>Școala</a:t>
            </a:r>
            <a:r>
              <a:rPr lang="en-US" sz="2800" b="1" dirty="0" smtClean="0">
                <a:solidFill>
                  <a:srgbClr val="371DA3"/>
                </a:solidFill>
              </a:rPr>
              <a:t> </a:t>
            </a:r>
            <a:r>
              <a:rPr lang="en-US" sz="2800" b="1" dirty="0" err="1" smtClean="0">
                <a:solidFill>
                  <a:srgbClr val="371DA3"/>
                </a:solidFill>
              </a:rPr>
              <a:t>Gimnaziala</a:t>
            </a:r>
            <a:r>
              <a:rPr lang="en-US" sz="2800" b="1" dirty="0" smtClean="0">
                <a:solidFill>
                  <a:srgbClr val="371DA3"/>
                </a:solidFill>
              </a:rPr>
              <a:t> Nr. 28, </a:t>
            </a:r>
            <a:r>
              <a:rPr lang="en-US" sz="2800" b="1" dirty="0" err="1" smtClean="0">
                <a:solidFill>
                  <a:srgbClr val="371DA3"/>
                </a:solidFill>
              </a:rPr>
              <a:t>Galați</a:t>
            </a:r>
            <a:r>
              <a:rPr lang="en-US" sz="2800" b="1" dirty="0" smtClean="0">
                <a:solidFill>
                  <a:srgbClr val="371DA3"/>
                </a:solidFill>
              </a:rPr>
              <a:t> – </a:t>
            </a:r>
            <a:r>
              <a:rPr lang="en-US" sz="2800" b="1" u="sng" dirty="0" err="1" smtClean="0">
                <a:solidFill>
                  <a:srgbClr val="371DA3"/>
                </a:solidFill>
              </a:rPr>
              <a:t>România</a:t>
            </a:r>
            <a:r>
              <a:rPr lang="en-US" sz="2800" b="1" dirty="0" smtClean="0">
                <a:solidFill>
                  <a:srgbClr val="371DA3"/>
                </a:solidFill>
              </a:rPr>
              <a:t> </a:t>
            </a:r>
            <a:endParaRPr lang="en-US" dirty="0">
              <a:solidFill>
                <a:srgbClr val="371DA3"/>
              </a:solidFill>
            </a:endParaRPr>
          </a:p>
        </p:txBody>
      </p:sp>
      <p:pic>
        <p:nvPicPr>
          <p:cNvPr id="6" name="Imagin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Fotografia postată de OPEN Europe, OPEN Heart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1676400"/>
            <a:ext cx="4267199" cy="4572000"/>
          </a:xfrm>
          <a:prstGeom prst="rect">
            <a:avLst/>
          </a:prstGeom>
          <a:noFill/>
        </p:spPr>
      </p:pic>
      <p:sp>
        <p:nvSpPr>
          <p:cNvPr id="8" name="Substituent număr diapozitiv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2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>
                <a:solidFill>
                  <a:srgbClr val="0070C0"/>
                </a:solidFill>
              </a:rPr>
              <a:t>The Calendar Layout</a:t>
            </a:r>
            <a:r>
              <a:rPr lang="en-US" sz="3000" dirty="0" smtClean="0">
                <a:solidFill>
                  <a:srgbClr val="0070C0"/>
                </a:solidFill>
              </a:rPr>
              <a:t> 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stituent număr diapozitiv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20</a:t>
            </a:fld>
            <a:endParaRPr lang="ro-RO"/>
          </a:p>
        </p:txBody>
      </p:sp>
      <p:sp>
        <p:nvSpPr>
          <p:cNvPr id="3" name="Rectangle 2"/>
          <p:cNvSpPr/>
          <p:nvPr/>
        </p:nvSpPr>
        <p:spPr>
          <a:xfrm>
            <a:off x="3771139" y="3244334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“Calendar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1139" y="3244334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“Calendar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267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 of calendar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3212" y="2514600"/>
            <a:ext cx="1094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Month  Preview</a:t>
            </a:r>
            <a:endParaRPr lang="en-US" dirty="0"/>
          </a:p>
        </p:txBody>
      </p:sp>
      <p:pic>
        <p:nvPicPr>
          <p:cNvPr id="10244" name="Picture 4" descr="C:\Users\Nineta\Desktop\desktop\SCOALA\ERASMUS\OPEN EUROPE\vizita romania\curs formare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2" y="1219200"/>
            <a:ext cx="872421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9600" y="4590365"/>
            <a:ext cx="160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 of calendar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514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Month preview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72400" y="1676400"/>
            <a:ext cx="110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Calendar views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86601" y="324433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Notes/ All day events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2971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Events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6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Before you enter your event, you need to select your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Country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 and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Time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Zone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 first</a:t>
            </a:r>
            <a:endParaRPr lang="en-US" sz="2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21</a:t>
            </a:fld>
            <a:endParaRPr lang="ro-RO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65760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935036"/>
            <a:ext cx="2359025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201" y="160020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“Settings” menu </a:t>
            </a:r>
            <a:endParaRPr lang="en-US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215265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15201" y="3657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Then, select Settings</a:t>
            </a:r>
            <a:endParaRPr lang="en-US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94" y="1811335"/>
            <a:ext cx="1914112" cy="138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8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it-IT" sz="2900" dirty="0" smtClean="0">
              <a:latin typeface="Calibri" pitchFamily="34" charset="0"/>
              <a:cs typeface="Calibri" pitchFamily="34" charset="0"/>
            </a:endParaRPr>
          </a:p>
          <a:p>
            <a:endParaRPr lang="it-IT" sz="29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stituent număr diapozitiv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22</a:t>
            </a:fld>
            <a:endParaRPr lang="ro-R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6858000" cy="592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15200" y="34290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This will  appear. Calendar Settings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it-IT" sz="2900" dirty="0" smtClean="0">
              <a:latin typeface="Calibri" pitchFamily="34" charset="0"/>
              <a:cs typeface="Calibri" pitchFamily="34" charset="0"/>
            </a:endParaRPr>
          </a:p>
          <a:p>
            <a:endParaRPr lang="it-IT" sz="29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stituent număr diapozitiv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23</a:t>
            </a:fld>
            <a:endParaRPr lang="ro-R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6858000" cy="592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91400" y="3429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Select your language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191452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2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it-IT" sz="2900" dirty="0" smtClean="0">
              <a:latin typeface="Calibri" pitchFamily="34" charset="0"/>
              <a:cs typeface="Calibri" pitchFamily="34" charset="0"/>
            </a:endParaRPr>
          </a:p>
          <a:p>
            <a:endParaRPr lang="it-IT" sz="29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stituent număr diapozitiv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24</a:t>
            </a:fld>
            <a:endParaRPr lang="ro-R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6858000" cy="592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91400" y="3429000"/>
            <a:ext cx="16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Select your country.</a:t>
            </a:r>
          </a:p>
          <a:p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Selecting the country will automatically  configure  your time zone.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191452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905000"/>
            <a:ext cx="19145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2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B0F0"/>
                </a:solidFill>
              </a:rPr>
              <a:t>Add calendar </a:t>
            </a:r>
            <a:endParaRPr lang="en-US" sz="30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05201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3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25</a:t>
            </a:fld>
            <a:endParaRPr lang="ro-RO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1628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905000"/>
            <a:ext cx="19145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67600" y="3505201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calendar →New calendar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en-US" sz="3200" dirty="0" err="1" smtClean="0">
                <a:solidFill>
                  <a:srgbClr val="00B0F0"/>
                </a:solidFill>
              </a:rPr>
              <a:t>Fiil</a:t>
            </a:r>
            <a:r>
              <a:rPr lang="en-US" sz="3200" dirty="0" smtClean="0">
                <a:solidFill>
                  <a:srgbClr val="00B0F0"/>
                </a:solidFill>
              </a:rPr>
              <a:t> out name, description of the </a:t>
            </a:r>
            <a:r>
              <a:rPr lang="en-US" sz="3200" dirty="0" err="1" smtClean="0">
                <a:solidFill>
                  <a:srgbClr val="00B0F0"/>
                </a:solidFill>
              </a:rPr>
              <a:t>callendar</a:t>
            </a:r>
            <a:endParaRPr lang="en-US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	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26</a:t>
            </a:fld>
            <a:endParaRPr lang="ro-RO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01895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19145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66925"/>
            <a:ext cx="19145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0"/>
            <a:ext cx="19145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1" y="5334000"/>
            <a:ext cx="283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After, press the button” Create calendar”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en-US" sz="4000" dirty="0">
                <a:solidFill>
                  <a:srgbClr val="0070C0"/>
                </a:solidFill>
              </a:rPr>
              <a:t>Each calendar you create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appears under My Calendars list.</a:t>
            </a:r>
            <a:br>
              <a:rPr lang="en-US" sz="4000" dirty="0">
                <a:solidFill>
                  <a:srgbClr val="0070C0"/>
                </a:solidFill>
              </a:rPr>
            </a:b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	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525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27</a:t>
            </a:fld>
            <a:endParaRPr lang="ro-RO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706687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2743200"/>
            <a:ext cx="3252787" cy="236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0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Enter friend’s email if you want to invite 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	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28</a:t>
            </a:fld>
            <a:endParaRPr lang="ro-RO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371600"/>
            <a:ext cx="74104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19145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19145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9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Enter friend’s email if you want to </a:t>
            </a:r>
            <a:r>
              <a:rPr lang="en-US" sz="3600" dirty="0" smtClean="0">
                <a:solidFill>
                  <a:srgbClr val="0070C0"/>
                </a:solidFill>
              </a:rPr>
              <a:t>invite, chose the </a:t>
            </a:r>
            <a:r>
              <a:rPr lang="en-US" sz="3600" dirty="0" err="1" smtClean="0">
                <a:solidFill>
                  <a:srgbClr val="0070C0"/>
                </a:solidFill>
              </a:rPr>
              <a:t>permision</a:t>
            </a:r>
            <a:r>
              <a:rPr lang="en-US" sz="3600" dirty="0" smtClean="0">
                <a:solidFill>
                  <a:srgbClr val="0070C0"/>
                </a:solidFill>
              </a:rPr>
              <a:t> you gave and press “Send” 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	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29</a:t>
            </a:fld>
            <a:endParaRPr lang="ro-RO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881188"/>
            <a:ext cx="53625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71663"/>
            <a:ext cx="19145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19145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2971800"/>
            <a:ext cx="19145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4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162800" cy="3733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500" dirty="0" smtClean="0">
                <a:solidFill>
                  <a:srgbClr val="FF0000"/>
                </a:solidFill>
              </a:rPr>
              <a:t>"</a:t>
            </a:r>
            <a:r>
              <a:rPr lang="en-US" sz="6500" dirty="0">
                <a:solidFill>
                  <a:srgbClr val="FF0000"/>
                </a:solidFill>
              </a:rPr>
              <a:t>DESIGNING ONLINE CALENDAR” </a:t>
            </a:r>
            <a:endParaRPr lang="en-US" sz="65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C4-Short-term </a:t>
            </a:r>
            <a:r>
              <a:rPr lang="en-US" dirty="0">
                <a:solidFill>
                  <a:srgbClr val="FF0000"/>
                </a:solidFill>
              </a:rPr>
              <a:t>joint staff training events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371DA3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371DA3"/>
                </a:solidFill>
              </a:rPr>
              <a:t>15th </a:t>
            </a:r>
            <a:r>
              <a:rPr lang="en-US" dirty="0">
                <a:solidFill>
                  <a:srgbClr val="371DA3"/>
                </a:solidFill>
              </a:rPr>
              <a:t>to 19th October, 2018</a:t>
            </a:r>
          </a:p>
        </p:txBody>
      </p:sp>
      <p:pic>
        <p:nvPicPr>
          <p:cNvPr id="6" name="Imagin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stituent număr diapozitiv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743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Create “Events”- click “create events”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	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30</a:t>
            </a:fld>
            <a:endParaRPr lang="ro-R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76375"/>
            <a:ext cx="830210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62384">
            <a:off x="7559585" y="3993019"/>
            <a:ext cx="19145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1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This will appear…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	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31</a:t>
            </a:fld>
            <a:endParaRPr lang="ro-R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662744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9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Fill out all the details regarding your </a:t>
            </a:r>
            <a:r>
              <a:rPr lang="en-US" sz="3600" dirty="0" smtClean="0">
                <a:solidFill>
                  <a:srgbClr val="0070C0"/>
                </a:solidFill>
              </a:rPr>
              <a:t>event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	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32</a:t>
            </a:fld>
            <a:endParaRPr lang="ro-R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599"/>
            <a:ext cx="8077200" cy="48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5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Once done, click “Save”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	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33</a:t>
            </a:fld>
            <a:endParaRPr lang="ro-R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599"/>
            <a:ext cx="8077200" cy="48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584">
            <a:off x="6434824" y="559932"/>
            <a:ext cx="19145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23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Now, you can see </a:t>
            </a:r>
            <a:r>
              <a:rPr lang="en-US" sz="3600" dirty="0">
                <a:solidFill>
                  <a:srgbClr val="0070C0"/>
                </a:solidFill>
              </a:rPr>
              <a:t>your </a:t>
            </a:r>
            <a:r>
              <a:rPr lang="en-US" sz="3600" dirty="0" smtClean="0">
                <a:solidFill>
                  <a:srgbClr val="0070C0"/>
                </a:solidFill>
              </a:rPr>
              <a:t>event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	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34</a:t>
            </a:fld>
            <a:endParaRPr lang="ro-R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0" y="1524000"/>
            <a:ext cx="8206230" cy="490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2038"/>
            <a:ext cx="20669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6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You can view your events in “Day”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	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35</a:t>
            </a:fld>
            <a:endParaRPr lang="ro-R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7" y="1371600"/>
            <a:ext cx="873197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14399"/>
            <a:ext cx="9572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13657">
            <a:off x="3454714" y="2831103"/>
            <a:ext cx="20669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You can </a:t>
            </a:r>
            <a:r>
              <a:rPr lang="en-US" sz="3600" dirty="0" smtClean="0">
                <a:solidFill>
                  <a:srgbClr val="0070C0"/>
                </a:solidFill>
              </a:rPr>
              <a:t>have it per “week”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	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36</a:t>
            </a:fld>
            <a:endParaRPr lang="ro-R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46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90600"/>
            <a:ext cx="9572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03812">
            <a:off x="2868641" y="2725931"/>
            <a:ext cx="9572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6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Or “Month”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	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37</a:t>
            </a:fld>
            <a:endParaRPr lang="ro-R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14400"/>
            <a:ext cx="9572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73930">
            <a:off x="4495800" y="2438400"/>
            <a:ext cx="9572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2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Printing your calendar- a single events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38</a:t>
            </a:fld>
            <a:endParaRPr lang="ro-R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3999"/>
            <a:ext cx="8001000" cy="484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6549">
            <a:off x="5014164" y="2628091"/>
            <a:ext cx="9572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3429000"/>
            <a:ext cx="2198024" cy="137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8242">
            <a:off x="5822426" y="2639925"/>
            <a:ext cx="973545" cy="75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Printing your calendar- in a week, month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39</a:t>
            </a:fld>
            <a:endParaRPr lang="ro-RO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63136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6549">
            <a:off x="7604963" y="1866091"/>
            <a:ext cx="9572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objectives: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Learn what is Google calendar;</a:t>
            </a: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Learn about how to create an account;</a:t>
            </a: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Understand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Google Calendar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interface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and  layout;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>
                <a:latin typeface="Calibri" pitchFamily="34" charset="0"/>
                <a:cs typeface="Calibri" pitchFamily="34" charset="0"/>
              </a:rPr>
              <a:t>Learn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about how to create your Google Calendar Events;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15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Printing your calendar- in a week, month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40</a:t>
            </a:fld>
            <a:endParaRPr lang="ro-RO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6549">
            <a:off x="2194764" y="4456892"/>
            <a:ext cx="9572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52575"/>
            <a:ext cx="6108656" cy="460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7599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6549">
            <a:off x="2194764" y="4304492"/>
            <a:ext cx="9572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9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Google Calendar ?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Google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Calendar is one of the Google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Applications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available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online. </a:t>
            </a: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5</a:t>
            </a:fld>
            <a:endParaRPr lang="ro-RO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380755" y="2286000"/>
            <a:ext cx="4876800" cy="4267200"/>
            <a:chOff x="2448" y="1056"/>
            <a:chExt cx="3072" cy="2784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2448" y="1056"/>
              <a:ext cx="3072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056"/>
              <a:ext cx="3085" cy="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75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6</a:t>
            </a:fld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685800"/>
            <a:ext cx="8229600" cy="5440363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latin typeface="Calibri" pitchFamily="34" charset="0"/>
                <a:cs typeface="Calibri" pitchFamily="34" charset="0"/>
              </a:rPr>
              <a:t>It is a free Internet calendar that lets you keep track of your own events and share your calendars with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others</a:t>
            </a:r>
          </a:p>
          <a:p>
            <a:pPr algn="just"/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" y="16079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7724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1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AC82-54BE-4137-A6C1-02689A4C0068}" type="datetime1">
              <a:rPr lang="ro-RO" smtClean="0"/>
              <a:pPr/>
              <a:t>14.08.2018</a:t>
            </a:fld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7</a:t>
            </a:fld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14400"/>
            <a:ext cx="8229600" cy="5211763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Calibri" pitchFamily="34" charset="0"/>
                <a:cs typeface="Calibri" pitchFamily="34" charset="0"/>
              </a:rPr>
              <a:t>It became available on April 13, 2006, and exited the beta stage in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July 2009.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" y="16079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Nineta\Desktop\desktop\SCOALA\ERASMUS\OPEN EUROPE\vizita romania\2012_12_04_df_googlecalen.d2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504093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371DA3"/>
                </a:solidFill>
              </a:rPr>
              <a:t>7 reasons to use Google Calendar: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Share your schedule</a:t>
            </a:r>
          </a:p>
          <a:p>
            <a:pPr algn="just"/>
            <a:r>
              <a:rPr lang="en-US" dirty="0" smtClean="0"/>
              <a:t>Get </a:t>
            </a:r>
            <a:r>
              <a:rPr lang="en-US" dirty="0"/>
              <a:t>your calendar on the go</a:t>
            </a:r>
          </a:p>
          <a:p>
            <a:pPr algn="just"/>
            <a:r>
              <a:rPr lang="en-US" dirty="0" smtClean="0"/>
              <a:t>Never </a:t>
            </a:r>
            <a:r>
              <a:rPr lang="en-US" dirty="0"/>
              <a:t>forget another event again</a:t>
            </a:r>
          </a:p>
          <a:p>
            <a:pPr algn="just"/>
            <a:r>
              <a:rPr lang="en-US" dirty="0" smtClean="0"/>
              <a:t>Send </a:t>
            </a:r>
            <a:r>
              <a:rPr lang="en-US" dirty="0"/>
              <a:t>invitations and track RSVPs</a:t>
            </a:r>
          </a:p>
          <a:p>
            <a:pPr algn="just"/>
            <a:r>
              <a:rPr lang="en-US" dirty="0" smtClean="0"/>
              <a:t>Sync </a:t>
            </a:r>
            <a:r>
              <a:rPr lang="en-US" dirty="0"/>
              <a:t>with your desktop applications</a:t>
            </a:r>
          </a:p>
          <a:p>
            <a:pPr algn="just"/>
            <a:r>
              <a:rPr lang="en-US" dirty="0" smtClean="0"/>
              <a:t>Work </a:t>
            </a:r>
            <a:r>
              <a:rPr lang="en-US" dirty="0"/>
              <a:t>offline</a:t>
            </a:r>
          </a:p>
          <a:p>
            <a:pPr algn="just"/>
            <a:r>
              <a:rPr lang="en-US" dirty="0" smtClean="0"/>
              <a:t>It’s </a:t>
            </a:r>
            <a:r>
              <a:rPr lang="en-US" dirty="0"/>
              <a:t>free.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2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607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100" dirty="0" smtClean="0">
                <a:latin typeface="Calibri" pitchFamily="34" charset="0"/>
                <a:cs typeface="Calibri" pitchFamily="34" charset="0"/>
              </a:rPr>
              <a:t>               </a:t>
            </a:r>
            <a:r>
              <a:rPr lang="en-US" sz="3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Google “Google Calendar”    </a:t>
            </a:r>
            <a:endParaRPr lang="en-US" sz="31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68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9</a:t>
            </a:fld>
            <a:endParaRPr lang="ro-R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332663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7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</TotalTime>
  <Words>521</Words>
  <Application>Microsoft Office PowerPoint</Application>
  <PresentationFormat>On-screen Show (4:3)</PresentationFormat>
  <Paragraphs>156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Participating organisations </vt:lpstr>
      <vt:lpstr>PowerPoint Presentation</vt:lpstr>
      <vt:lpstr> Learning objectives:  </vt:lpstr>
      <vt:lpstr> What is Google Calendar ?</vt:lpstr>
      <vt:lpstr>PowerPoint Presentation</vt:lpstr>
      <vt:lpstr>PowerPoint Presentation</vt:lpstr>
      <vt:lpstr>7 reasons to use Google Calendar:</vt:lpstr>
      <vt:lpstr>                Google “Google Calendar”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Click“    ” “icon </vt:lpstr>
      <vt:lpstr>  Click “Calendar”</vt:lpstr>
      <vt:lpstr> A new page appear and that’s your calendar page  </vt:lpstr>
      <vt:lpstr> The Calendar Layout </vt:lpstr>
      <vt:lpstr>Before you enter your event, you need to select your Country and Time Zone first</vt:lpstr>
      <vt:lpstr>PowerPoint Presentation</vt:lpstr>
      <vt:lpstr>PowerPoint Presentation</vt:lpstr>
      <vt:lpstr>PowerPoint Presentation</vt:lpstr>
      <vt:lpstr>Add calendar </vt:lpstr>
      <vt:lpstr>  Fiil out name, description of the callendar</vt:lpstr>
      <vt:lpstr>  Each calendar you create appears under My Calendars list. </vt:lpstr>
      <vt:lpstr>Enter friend’s email if you want to invite  </vt:lpstr>
      <vt:lpstr>Enter friend’s email if you want to invite, chose the permision you gave and press “Send”  </vt:lpstr>
      <vt:lpstr>Create “Events”- click “create events”</vt:lpstr>
      <vt:lpstr>This will appear…</vt:lpstr>
      <vt:lpstr>Fill out all the details regarding your event</vt:lpstr>
      <vt:lpstr>Once done, click “Save”</vt:lpstr>
      <vt:lpstr>Now, you can see your event</vt:lpstr>
      <vt:lpstr>You can view your events in “Day”</vt:lpstr>
      <vt:lpstr>You can have it per “week”</vt:lpstr>
      <vt:lpstr>Or “Month”</vt:lpstr>
      <vt:lpstr>Printing your calendar- a single events</vt:lpstr>
      <vt:lpstr>Printing your calendar- in a week, month</vt:lpstr>
      <vt:lpstr>Printing your calendar- in a week, month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Elena</dc:creator>
  <cp:lastModifiedBy>Windows User</cp:lastModifiedBy>
  <cp:revision>124</cp:revision>
  <dcterms:created xsi:type="dcterms:W3CDTF">2017-10-18T22:03:17Z</dcterms:created>
  <dcterms:modified xsi:type="dcterms:W3CDTF">2018-08-14T17:02:23Z</dcterms:modified>
</cp:coreProperties>
</file>