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B3C2B58-6041-4B87-8CEC-6027E6874D81}" type="datetimeFigureOut">
              <a:rPr lang="sk-SK" smtClean="0"/>
              <a:t>20.5.2017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5DC46D-423C-4CA7-8D9D-CB3246FFEE79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3C2B58-6041-4B87-8CEC-6027E6874D81}" type="datetimeFigureOut">
              <a:rPr lang="sk-SK" smtClean="0"/>
              <a:t>20.5.2017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DC46D-423C-4CA7-8D9D-CB3246FFEE7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B3C2B58-6041-4B87-8CEC-6027E6874D81}" type="datetimeFigureOut">
              <a:rPr lang="sk-SK" smtClean="0"/>
              <a:t>20.5.2017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5DC46D-423C-4CA7-8D9D-CB3246FFEE7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3C2B58-6041-4B87-8CEC-6027E6874D81}" type="datetimeFigureOut">
              <a:rPr lang="sk-SK" smtClean="0"/>
              <a:t>20.5.2017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DC46D-423C-4CA7-8D9D-CB3246FFEE7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B3C2B58-6041-4B87-8CEC-6027E6874D81}" type="datetimeFigureOut">
              <a:rPr lang="sk-SK" smtClean="0"/>
              <a:t>20.5.2017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35DC46D-423C-4CA7-8D9D-CB3246FFEE79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3C2B58-6041-4B87-8CEC-6027E6874D81}" type="datetimeFigureOut">
              <a:rPr lang="sk-SK" smtClean="0"/>
              <a:t>20.5.2017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DC46D-423C-4CA7-8D9D-CB3246FFEE7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3C2B58-6041-4B87-8CEC-6027E6874D81}" type="datetimeFigureOut">
              <a:rPr lang="sk-SK" smtClean="0"/>
              <a:t>20.5.2017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DC46D-423C-4CA7-8D9D-CB3246FFEE7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3C2B58-6041-4B87-8CEC-6027E6874D81}" type="datetimeFigureOut">
              <a:rPr lang="sk-SK" smtClean="0"/>
              <a:t>20.5.2017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DC46D-423C-4CA7-8D9D-CB3246FFEE7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B3C2B58-6041-4B87-8CEC-6027E6874D81}" type="datetimeFigureOut">
              <a:rPr lang="sk-SK" smtClean="0"/>
              <a:t>20.5.2017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DC46D-423C-4CA7-8D9D-CB3246FFEE7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3C2B58-6041-4B87-8CEC-6027E6874D81}" type="datetimeFigureOut">
              <a:rPr lang="sk-SK" smtClean="0"/>
              <a:t>20.5.2017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DC46D-423C-4CA7-8D9D-CB3246FFEE7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3C2B58-6041-4B87-8CEC-6027E6874D81}" type="datetimeFigureOut">
              <a:rPr lang="sk-SK" smtClean="0"/>
              <a:t>20.5.2017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DC46D-423C-4CA7-8D9D-CB3246FFEE79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B3C2B58-6041-4B87-8CEC-6027E6874D81}" type="datetimeFigureOut">
              <a:rPr lang="sk-SK" smtClean="0"/>
              <a:t>20.5.2017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35DC46D-423C-4CA7-8D9D-CB3246FFEE79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3312368" cy="3168352"/>
          </a:xfrm>
        </p:spPr>
        <p:txBody>
          <a:bodyPr/>
          <a:lstStyle/>
          <a:p>
            <a:pPr algn="ctr"/>
            <a:r>
              <a:rPr lang="sk-SK" sz="1400" dirty="0" err="1" smtClean="0">
                <a:solidFill>
                  <a:schemeClr val="accent2">
                    <a:lumMod val="75000"/>
                  </a:schemeClr>
                </a:solidFill>
                <a:latin typeface="Cooper Black" pitchFamily="18" charset="0"/>
              </a:rPr>
              <a:t>DeŇ</a:t>
            </a:r>
            <a:r>
              <a:rPr lang="sk-SK" sz="1400" dirty="0" smtClean="0">
                <a:solidFill>
                  <a:schemeClr val="accent2">
                    <a:lumMod val="75000"/>
                  </a:schemeClr>
                </a:solidFill>
                <a:latin typeface="Cooper Black" pitchFamily="18" charset="0"/>
              </a:rPr>
              <a:t> </a:t>
            </a:r>
            <a:r>
              <a:rPr lang="sk-SK" sz="1400" dirty="0" smtClean="0">
                <a:solidFill>
                  <a:srgbClr val="00B050"/>
                </a:solidFill>
                <a:latin typeface="Cooper Black" pitchFamily="18" charset="0"/>
              </a:rPr>
              <a:t>Matiek</a:t>
            </a:r>
            <a:r>
              <a:rPr lang="sk-SK" sz="1400" dirty="0" smtClean="0">
                <a:latin typeface="Cooper Black" pitchFamily="18" charset="0"/>
              </a:rPr>
              <a:t> </a:t>
            </a:r>
            <a:r>
              <a:rPr lang="sk-SK" sz="1400" dirty="0" smtClean="0">
                <a:solidFill>
                  <a:srgbClr val="0070C0"/>
                </a:solidFill>
                <a:latin typeface="Cooper Black" pitchFamily="18" charset="0"/>
              </a:rPr>
              <a:t>druhá</a:t>
            </a:r>
            <a:r>
              <a:rPr lang="sk-SK" sz="1400" dirty="0" smtClean="0">
                <a:latin typeface="Cooper Black" pitchFamily="18" charset="0"/>
              </a:rPr>
              <a:t>    </a:t>
            </a:r>
            <a:br>
              <a:rPr lang="sk-SK" sz="1400" dirty="0" smtClean="0">
                <a:latin typeface="Cooper Black" pitchFamily="18" charset="0"/>
              </a:rPr>
            </a:br>
            <a:r>
              <a:rPr lang="sk-SK" sz="1400" dirty="0" smtClean="0">
                <a:latin typeface="Cooper Black" pitchFamily="18" charset="0"/>
              </a:rPr>
              <a:t> </a:t>
            </a:r>
            <a:r>
              <a:rPr lang="sk-SK" sz="1400" dirty="0" smtClean="0">
                <a:solidFill>
                  <a:srgbClr val="FFFF00"/>
                </a:solidFill>
                <a:latin typeface="Cooper Black" pitchFamily="18" charset="0"/>
              </a:rPr>
              <a:t>májová</a:t>
            </a:r>
            <a:r>
              <a:rPr lang="sk-SK" sz="1400" dirty="0" smtClean="0">
                <a:latin typeface="Cooper Black" pitchFamily="18" charset="0"/>
              </a:rPr>
              <a:t> </a:t>
            </a:r>
            <a:r>
              <a:rPr lang="sk-SK" sz="1400" dirty="0">
                <a:solidFill>
                  <a:srgbClr val="FF0000"/>
                </a:solidFill>
                <a:latin typeface="Cooper Black" pitchFamily="18" charset="0"/>
              </a:rPr>
              <a:t>nedeľa</a:t>
            </a:r>
            <a:br>
              <a:rPr lang="sk-SK" sz="1400" dirty="0">
                <a:solidFill>
                  <a:srgbClr val="FF0000"/>
                </a:solidFill>
                <a:latin typeface="Cooper Black" pitchFamily="18" charset="0"/>
              </a:rPr>
            </a:br>
            <a:r>
              <a:rPr lang="sk-SK" sz="1400" dirty="0">
                <a:solidFill>
                  <a:srgbClr val="FF0000"/>
                </a:solidFill>
                <a:latin typeface="Cooper Black" pitchFamily="18" charset="0"/>
              </a:rPr>
              <a:t/>
            </a:r>
            <a:br>
              <a:rPr lang="sk-SK" sz="1400" dirty="0">
                <a:solidFill>
                  <a:srgbClr val="FF0000"/>
                </a:solidFill>
                <a:latin typeface="Cooper Black" pitchFamily="18" charset="0"/>
              </a:rPr>
            </a:br>
            <a:r>
              <a:rPr lang="sk-SK" sz="1400" dirty="0">
                <a:solidFill>
                  <a:srgbClr val="FFC000"/>
                </a:solidFill>
                <a:latin typeface="Cooper Black" pitchFamily="18" charset="0"/>
              </a:rPr>
              <a:t>Všetky kvety do rúk mamy, </a:t>
            </a:r>
            <a:br>
              <a:rPr lang="sk-SK" sz="1400" dirty="0">
                <a:solidFill>
                  <a:srgbClr val="FFC000"/>
                </a:solidFill>
                <a:latin typeface="Cooper Black" pitchFamily="18" charset="0"/>
              </a:rPr>
            </a:br>
            <a:r>
              <a:rPr lang="sk-SK" sz="1400" dirty="0">
                <a:solidFill>
                  <a:srgbClr val="FFC000"/>
                </a:solidFill>
                <a:latin typeface="Cooper Black" pitchFamily="18" charset="0"/>
              </a:rPr>
              <a:t>skladám ako drahokamy. </a:t>
            </a:r>
            <a:br>
              <a:rPr lang="sk-SK" sz="1400" dirty="0">
                <a:solidFill>
                  <a:srgbClr val="FFC000"/>
                </a:solidFill>
                <a:latin typeface="Cooper Black" pitchFamily="18" charset="0"/>
              </a:rPr>
            </a:br>
            <a:r>
              <a:rPr lang="sk-SK" sz="1400" dirty="0">
                <a:solidFill>
                  <a:srgbClr val="FFC000"/>
                </a:solidFill>
                <a:latin typeface="Cooper Black" pitchFamily="18" charset="0"/>
              </a:rPr>
              <a:t>Za jej lásku vo veľkom srdci,</a:t>
            </a:r>
            <a:br>
              <a:rPr lang="sk-SK" sz="1400" dirty="0">
                <a:solidFill>
                  <a:srgbClr val="FFC000"/>
                </a:solidFill>
                <a:latin typeface="Cooper Black" pitchFamily="18" charset="0"/>
              </a:rPr>
            </a:br>
            <a:r>
              <a:rPr lang="sk-SK" sz="1400" dirty="0">
                <a:solidFill>
                  <a:srgbClr val="FFC000"/>
                </a:solidFill>
                <a:latin typeface="Cooper Black" pitchFamily="18" charset="0"/>
              </a:rPr>
              <a:t>za pohladenie plné slasti</a:t>
            </a:r>
            <a:br>
              <a:rPr lang="sk-SK" sz="1400" dirty="0">
                <a:solidFill>
                  <a:srgbClr val="FFC000"/>
                </a:solidFill>
                <a:latin typeface="Cooper Black" pitchFamily="18" charset="0"/>
              </a:rPr>
            </a:br>
            <a:r>
              <a:rPr lang="sk-SK" sz="1400" dirty="0">
                <a:solidFill>
                  <a:srgbClr val="FFC000"/>
                </a:solidFill>
                <a:latin typeface="Cooper Black" pitchFamily="18" charset="0"/>
              </a:rPr>
              <a:t> a za krásny úsmev na tvári, </a:t>
            </a:r>
            <a:br>
              <a:rPr lang="sk-SK" sz="1400" dirty="0">
                <a:solidFill>
                  <a:srgbClr val="FFC000"/>
                </a:solidFill>
                <a:latin typeface="Cooper Black" pitchFamily="18" charset="0"/>
              </a:rPr>
            </a:br>
            <a:r>
              <a:rPr lang="sk-SK" sz="1400" dirty="0">
                <a:solidFill>
                  <a:srgbClr val="FFC000"/>
                </a:solidFill>
                <a:latin typeface="Cooper Black" pitchFamily="18" charset="0"/>
              </a:rPr>
              <a:t>čo ma krásne vždy rozžiari. </a:t>
            </a:r>
            <a:br>
              <a:rPr lang="sk-SK" sz="1400" dirty="0">
                <a:solidFill>
                  <a:srgbClr val="FFC000"/>
                </a:solidFill>
                <a:latin typeface="Cooper Black" pitchFamily="18" charset="0"/>
              </a:rPr>
            </a:br>
            <a:r>
              <a:rPr lang="sk-SK" sz="1400" dirty="0">
                <a:solidFill>
                  <a:srgbClr val="FFC000"/>
                </a:solidFill>
                <a:latin typeface="Cooper Black" pitchFamily="18" charset="0"/>
              </a:rPr>
              <a:t>Dnes máš sviatok milá mama, </a:t>
            </a:r>
            <a:br>
              <a:rPr lang="sk-SK" sz="1400" dirty="0">
                <a:solidFill>
                  <a:srgbClr val="FFC000"/>
                </a:solidFill>
                <a:latin typeface="Cooper Black" pitchFamily="18" charset="0"/>
              </a:rPr>
            </a:br>
            <a:r>
              <a:rPr lang="sk-SK" sz="1400" dirty="0">
                <a:solidFill>
                  <a:srgbClr val="FFC000"/>
                </a:solidFill>
                <a:latin typeface="Cooper Black" pitchFamily="18" charset="0"/>
              </a:rPr>
              <a:t>ako ťa </a:t>
            </a:r>
            <a:r>
              <a:rPr lang="sk-SK" sz="1400" dirty="0" smtClean="0">
                <a:solidFill>
                  <a:srgbClr val="FFC000"/>
                </a:solidFill>
                <a:latin typeface="Cooper Black" pitchFamily="18" charset="0"/>
              </a:rPr>
              <a:t>ľúbim, </a:t>
            </a:r>
            <a:r>
              <a:rPr lang="sk-SK" sz="1400" dirty="0">
                <a:solidFill>
                  <a:srgbClr val="FFC000"/>
                </a:solidFill>
                <a:latin typeface="Cooper Black" pitchFamily="18" charset="0"/>
              </a:rPr>
              <a:t>vieš len ty sama.</a:t>
            </a:r>
            <a:r>
              <a:rPr lang="sk-SK" sz="1500" dirty="0">
                <a:solidFill>
                  <a:srgbClr val="FF0000"/>
                </a:solidFill>
                <a:latin typeface="Cooper Black" pitchFamily="18" charset="0"/>
              </a:rPr>
              <a:t/>
            </a:r>
            <a:br>
              <a:rPr lang="sk-SK" sz="1500" dirty="0">
                <a:solidFill>
                  <a:srgbClr val="FF0000"/>
                </a:solidFill>
                <a:latin typeface="Cooper Black" pitchFamily="18" charset="0"/>
              </a:rPr>
            </a:br>
            <a:endParaRPr lang="sk-SK" sz="1500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220072" y="3539864"/>
            <a:ext cx="3816424" cy="3201504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sk-SK" sz="4000" dirty="0"/>
              <a:t>Už v starovekom Grécku, 250 rokov pred narodením Krista oslavovali ženu ako darkyňu života. Na počesť matky všetkých bohov - </a:t>
            </a:r>
            <a:r>
              <a:rPr lang="sk-SK" sz="4000" dirty="0" err="1"/>
              <a:t>Rhey</a:t>
            </a:r>
            <a:r>
              <a:rPr lang="sk-SK" sz="4000" dirty="0"/>
              <a:t> </a:t>
            </a:r>
            <a:r>
              <a:rPr lang="sk-SK" sz="4000" dirty="0" err="1"/>
              <a:t>poriadali</a:t>
            </a:r>
            <a:r>
              <a:rPr lang="sk-SK" sz="4000" dirty="0"/>
              <a:t> slávnosti. Trvali celé tri dni, od 15. do 18. marca. </a:t>
            </a:r>
          </a:p>
          <a:p>
            <a:pPr algn="l"/>
            <a:r>
              <a:rPr lang="sk-SK" sz="4000" dirty="0"/>
              <a:t>O Deň matiek v podobe akú poznáme dnes sa zaslúžila </a:t>
            </a:r>
            <a:r>
              <a:rPr lang="sk-SK" sz="4000" dirty="0" err="1"/>
              <a:t>američanka</a:t>
            </a:r>
            <a:r>
              <a:rPr lang="sk-SK" sz="4000" dirty="0"/>
              <a:t> Anna Maria </a:t>
            </a:r>
            <a:r>
              <a:rPr lang="sk-SK" sz="4000" dirty="0" err="1"/>
              <a:t>Jarvisová</a:t>
            </a:r>
            <a:r>
              <a:rPr lang="sk-SK" sz="4000" dirty="0"/>
              <a:t>. Jej matka Anna </a:t>
            </a:r>
            <a:r>
              <a:rPr lang="sk-SK" sz="4000" dirty="0" err="1"/>
              <a:t>Reevers</a:t>
            </a:r>
            <a:r>
              <a:rPr lang="sk-SK" sz="4000" dirty="0"/>
              <a:t> </a:t>
            </a:r>
            <a:r>
              <a:rPr lang="sk-SK" sz="4000" dirty="0" err="1"/>
              <a:t>Jarvisová</a:t>
            </a:r>
            <a:r>
              <a:rPr lang="sk-SK" sz="4000" dirty="0"/>
              <a:t> z </a:t>
            </a:r>
            <a:r>
              <a:rPr lang="sk-SK" sz="4000" dirty="0" err="1"/>
              <a:t>Philadelphie</a:t>
            </a:r>
            <a:r>
              <a:rPr lang="sk-SK" sz="4000" dirty="0"/>
              <a:t> (mama 11 detí) sa na sklonku 19. storočia angažovala za práva matiek. Keď táto pani v roku 1907 umrela, v úsilí pokračovala jej dcéra. Na počesť pani </a:t>
            </a:r>
            <a:r>
              <a:rPr lang="sk-SK" sz="4000" dirty="0" err="1"/>
              <a:t>Jarvisovej</a:t>
            </a:r>
            <a:r>
              <a:rPr lang="sk-SK" sz="4000" dirty="0"/>
              <a:t> a všetkých matiek sveta. Viedla tiež kampaň za vyhlásenie dňa venovaného matkám. Bola úspešná. Už o dva roky neskôr Deň matiek oslavovali v 45 štátoch USA.</a:t>
            </a:r>
          </a:p>
          <a:p>
            <a:pPr algn="l"/>
            <a:r>
              <a:rPr lang="sk-SK" sz="4000" dirty="0"/>
              <a:t>8.mája 1914 prezident </a:t>
            </a:r>
            <a:r>
              <a:rPr lang="sk-SK" sz="4000" dirty="0" err="1"/>
              <a:t>Woodrow</a:t>
            </a:r>
            <a:r>
              <a:rPr lang="sk-SK" sz="4000" dirty="0"/>
              <a:t> </a:t>
            </a:r>
            <a:r>
              <a:rPr lang="sk-SK" sz="4000" dirty="0" err="1"/>
              <a:t>Wilson</a:t>
            </a:r>
            <a:r>
              <a:rPr lang="sk-SK" sz="4000" dirty="0"/>
              <a:t> podpísal  dokument. Týmto bol Deň matiek vyhlásený za celoamerický národný sviatok. Oslavoval  sa druhú májovú nedeľu. V tento deň v USA matky nepracovali, nevarili, neupratovali. Všetko zariadili deti. </a:t>
            </a:r>
          </a:p>
          <a:p>
            <a:pPr algn="l"/>
            <a:r>
              <a:rPr lang="sk-SK" sz="4000" dirty="0"/>
              <a:t> Vďaka Alici Masarykovej sa Deň matiek začal oslavovať aj v Československu od roku 1923. V 50.-tych rokoch bol Deň matiek komunistami zakázaný. Nahradil ho oficiálne preferovaný Medzinárodný deň žien. </a:t>
            </a:r>
            <a:endParaRPr lang="sk-SK" sz="4000" dirty="0" smtClean="0"/>
          </a:p>
          <a:p>
            <a:pPr algn="l"/>
            <a:r>
              <a:rPr lang="sk-SK" sz="4000" dirty="0" smtClean="0"/>
              <a:t>Až </a:t>
            </a:r>
            <a:r>
              <a:rPr lang="sk-SK" sz="4000" dirty="0"/>
              <a:t>po roku 1989 sme sa na Slovensku vrátili ku Dňu matiek. Druhú májovú nedeľu oslavujeme už aj na Slovensku sviatok určený mamám - Deň matiek. U nás má tento sviatok krátku tradíciu. </a:t>
            </a: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16632"/>
            <a:ext cx="5256584" cy="3312368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5" y="3545632"/>
            <a:ext cx="5150167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3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</TotalTime>
  <Words>239</Words>
  <Application>Microsoft Office PowerPoint</Application>
  <PresentationFormat>Prezentácia na obrazovke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Luxusný</vt:lpstr>
      <vt:lpstr>DeŇ Matiek druhá      májová nedeľa  Všetky kvety do rúk mamy,  skladám ako drahokamy.  Za jej lásku vo veľkom srdci, za pohladenie plné slasti  a za krásny úsmev na tvári,  čo ma krásne vždy rozžiari.  Dnes máš sviatok milá mama,  ako ťa ľúbim, vieš len ty sama.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DeŇ Matiek druhá      májová nedeľa</dc:title>
  <dc:creator>pera</dc:creator>
  <cp:lastModifiedBy>pera</cp:lastModifiedBy>
  <cp:revision>3</cp:revision>
  <dcterms:created xsi:type="dcterms:W3CDTF">2017-05-20T11:48:18Z</dcterms:created>
  <dcterms:modified xsi:type="dcterms:W3CDTF">2017-05-20T12:08:23Z</dcterms:modified>
</cp:coreProperties>
</file>