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28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0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0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1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3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98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4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38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4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6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0CC7-5466-46CA-B526-50E5E99C3220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65F4-B00A-4F00-9772-561888468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59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ohybliv%C3%BD_sv%C3%A1te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ml%C3%A1zka#cite_note-jazykovykoutek-2" TargetMode="External"/><Relationship Id="rId2" Type="http://schemas.openxmlformats.org/officeDocument/2006/relationships/hyperlink" Target="https://cs.wikipedia.org/wiki/Poml%C3%A1zka#cite_note-hobbyzahrada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2448272"/>
          </a:xfrm>
        </p:spPr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Velikonoce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>
                <a:latin typeface="Comic Sans MS" pitchFamily="66" charset="0"/>
              </a:rPr>
              <a:t>Zdroj: Wikipedie a </a:t>
            </a:r>
            <a:r>
              <a:rPr lang="cs-CZ" dirty="0" smtClean="0">
                <a:latin typeface="Comic Sans MS" pitchFamily="66" charset="0"/>
              </a:rPr>
              <a:t>já</a:t>
            </a:r>
          </a:p>
          <a:p>
            <a:r>
              <a:rPr lang="cs-CZ" dirty="0" smtClean="0">
                <a:latin typeface="Comic Sans MS" pitchFamily="66" charset="0"/>
              </a:rPr>
              <a:t>Autor: Kateřina </a:t>
            </a:r>
            <a:r>
              <a:rPr lang="cs-CZ" dirty="0" err="1" smtClean="0">
                <a:latin typeface="Comic Sans MS" pitchFamily="66" charset="0"/>
              </a:rPr>
              <a:t>Trojtlová</a:t>
            </a:r>
            <a:endParaRPr lang="cs-CZ" dirty="0">
              <a:latin typeface="Comic Sans MS" pitchFamily="66" charset="0"/>
            </a:endParaRPr>
          </a:p>
          <a:p>
            <a:endParaRPr lang="cs-CZ" dirty="0"/>
          </a:p>
          <a:p>
            <a:endParaRPr lang="cs-CZ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64" y="1893848"/>
            <a:ext cx="4680346" cy="31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5"/>
    </mc:Choice>
    <mc:Fallback>
      <p:transition spd="slow" advTm="37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Výpočet data Velikonoc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Velikonoce nemají </a:t>
            </a:r>
            <a:r>
              <a:rPr lang="cs-CZ" dirty="0">
                <a:latin typeface="Comic Sans MS" pitchFamily="66" charset="0"/>
              </a:rPr>
              <a:t>pevně dané datum, ale jsou to tzv. </a:t>
            </a:r>
            <a:r>
              <a:rPr lang="cs-CZ" dirty="0" smtClean="0">
                <a:latin typeface="Comic Sans MS" pitchFamily="66" charset="0"/>
              </a:rPr>
              <a:t>pohyblivé</a:t>
            </a:r>
            <a:r>
              <a:rPr lang="cs-CZ" dirty="0" smtClean="0">
                <a:latin typeface="Comic Sans MS" pitchFamily="66" charset="0"/>
                <a:hlinkClick r:id="rId2" tooltip="Pohyblivý svátek"/>
              </a:rPr>
              <a:t> </a:t>
            </a:r>
            <a:r>
              <a:rPr lang="cs-CZ" dirty="0" smtClean="0">
                <a:latin typeface="Comic Sans MS" pitchFamily="66" charset="0"/>
              </a:rPr>
              <a:t>svátky</a:t>
            </a:r>
            <a:r>
              <a:rPr lang="cs-CZ" dirty="0">
                <a:latin typeface="Comic Sans MS" pitchFamily="66" charset="0"/>
              </a:rPr>
              <a:t> – datum se mění v závislosti na datu prvního </a:t>
            </a:r>
            <a:r>
              <a:rPr lang="cs-CZ" dirty="0" smtClean="0">
                <a:latin typeface="Comic Sans MS" pitchFamily="66" charset="0"/>
              </a:rPr>
              <a:t>úplňku po</a:t>
            </a:r>
            <a:r>
              <a:rPr lang="cs-CZ" dirty="0">
                <a:latin typeface="Comic Sans MS" pitchFamily="66" charset="0"/>
              </a:rPr>
              <a:t> jarní rovnodennosti.</a:t>
            </a:r>
            <a:r>
              <a:rPr lang="cs-CZ" b="1" dirty="0">
                <a:latin typeface="Comic Sans MS" pitchFamily="66" charset="0"/>
              </a:rPr>
              <a:t> </a:t>
            </a:r>
            <a:r>
              <a:rPr lang="cs-CZ" dirty="0">
                <a:latin typeface="Comic Sans MS" pitchFamily="66" charset="0"/>
              </a:rPr>
              <a:t>Výpočet data Velikonoc</a:t>
            </a:r>
            <a:r>
              <a:rPr lang="cs-CZ" b="1" dirty="0">
                <a:latin typeface="Comic Sans MS" pitchFamily="66" charset="0"/>
              </a:rPr>
              <a:t> </a:t>
            </a:r>
            <a:r>
              <a:rPr lang="cs-CZ" dirty="0">
                <a:latin typeface="Comic Sans MS" pitchFamily="66" charset="0"/>
              </a:rPr>
              <a:t>je postup, kterým lze datum velikonoční </a:t>
            </a:r>
            <a:r>
              <a:rPr lang="cs-CZ" dirty="0" smtClean="0">
                <a:latin typeface="Comic Sans MS" pitchFamily="66" charset="0"/>
              </a:rPr>
              <a:t>neděle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a </a:t>
            </a:r>
            <a:r>
              <a:rPr lang="cs-CZ" dirty="0">
                <a:latin typeface="Comic Sans MS" pitchFamily="66" charset="0"/>
              </a:rPr>
              <a:t>tím i dalších souvisejících svátků určit vypočtením fází </a:t>
            </a:r>
            <a:r>
              <a:rPr lang="cs-CZ" dirty="0" smtClean="0">
                <a:latin typeface="Comic Sans MS" pitchFamily="66" charset="0"/>
              </a:rPr>
              <a:t>Měsíce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pro </a:t>
            </a:r>
            <a:r>
              <a:rPr lang="cs-CZ" dirty="0">
                <a:latin typeface="Comic Sans MS" pitchFamily="66" charset="0"/>
              </a:rPr>
              <a:t>daný rok. V různých církvích se metodika a výsledné datum může lišit.</a:t>
            </a:r>
          </a:p>
        </p:txBody>
      </p:sp>
    </p:spTree>
    <p:extLst>
      <p:ext uri="{BB962C8B-B14F-4D97-AF65-F5344CB8AC3E}">
        <p14:creationId xmlns:p14="http://schemas.microsoft.com/office/powerpoint/2010/main" val="225664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Zvyky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latin typeface="Comic Sans MS" pitchFamily="66" charset="0"/>
              </a:rPr>
              <a:t>Už od svátků jara, které jsou starší než Velikonoce, jsou časem oslav a veselí. Dnes jsou i komerčně důležité, protože se na ně váže mnoho zvyků, k jejichž uskutečnění je třeba vynaložit nějaké úsilí nebo jen tak zajít na nákup. Prodávají se například velikonoční pohledy, ozdoby nebo cukroví v podobě velikonočních vajíček, beránků nebo zajíčků</a:t>
            </a:r>
            <a:r>
              <a:rPr lang="cs-CZ" dirty="0" smtClean="0">
                <a:latin typeface="Comic Sans MS" pitchFamily="66" charset="0"/>
              </a:rPr>
              <a:t>. V Česku je prastarou tradicí hodování a pomlázka. Na Velikonoční pondělí ráno muži a chlapci chodí po domácnostech svých známých 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omic Sans MS" pitchFamily="66" charset="0"/>
              </a:rPr>
              <a:t>Na </a:t>
            </a:r>
            <a:r>
              <a:rPr lang="cs-CZ" dirty="0">
                <a:latin typeface="Comic Sans MS" pitchFamily="66" charset="0"/>
              </a:rPr>
              <a:t>Velikonoční pondělí ráno muži a chlapci chodí po domácnostech svých známých a šlehají ženy a dívky ručně vyrobenou pomlázkou z vrbového proutí. Pomlázka je spletena až z dvaceti čtyř proutků a je </a:t>
            </a:r>
            <a:r>
              <a:rPr lang="cs-CZ" dirty="0" smtClean="0">
                <a:latin typeface="Comic Sans MS" pitchFamily="66" charset="0"/>
              </a:rPr>
              <a:t>ozdobená </a:t>
            </a:r>
            <a:r>
              <a:rPr lang="cs-CZ" dirty="0">
                <a:latin typeface="Comic Sans MS" pitchFamily="66" charset="0"/>
              </a:rPr>
              <a:t>pletenou rukojetí a barevnými stužkami.</a:t>
            </a:r>
          </a:p>
        </p:txBody>
      </p:sp>
      <p:pic>
        <p:nvPicPr>
          <p:cNvPr id="1026" name="Picture 2" descr="C:\Users\Guest\Downloads\Velikonoční_berán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376264" cy="15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4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9"/>
    </mc:Choice>
    <mc:Fallback>
      <p:transition spd="slow" advTm="58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Holčičí koleda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Holky dřív koledu neměly, teď mají. Holky mají koledu týden před Velikonoční nedělí. Kluci nosí pomlázku, holky líto. Některé však nosí pomlázku též. Chodí sešvihat kluky.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89" y="4151077"/>
            <a:ext cx="2736304" cy="21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2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"/>
    </mc:Choice>
    <mc:Fallback>
      <p:transition spd="slow" advTm="585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Pomlázka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Comic Sans MS" pitchFamily="66" charset="0"/>
              </a:rPr>
              <a:t>Pomlázka</a:t>
            </a:r>
            <a:r>
              <a:rPr lang="cs-CZ" sz="2400" dirty="0">
                <a:latin typeface="Comic Sans MS" pitchFamily="66" charset="0"/>
              </a:rPr>
              <a:t> je jedním ze symbolů svátků jara, dnes Velikonoc. Jde o spletený svazek proutků, který bývá na tenčím konci ozdoben barevnými pentlemi. Je to nástroj, se kterým chlapci na Velikonoční pondělí, též na "mrskaný pondělek"</a:t>
            </a:r>
            <a:r>
              <a:rPr lang="cs-CZ" sz="2400" baseline="30000" dirty="0">
                <a:latin typeface="Comic Sans MS" pitchFamily="66" charset="0"/>
                <a:hlinkClick r:id="rId2"/>
              </a:rPr>
              <a:t>[1]</a:t>
            </a:r>
            <a:r>
              <a:rPr lang="cs-CZ" sz="2400" dirty="0">
                <a:latin typeface="Comic Sans MS" pitchFamily="66" charset="0"/>
              </a:rPr>
              <a:t> nebo </a:t>
            </a:r>
            <a:r>
              <a:rPr lang="cs-CZ" sz="2400" i="1" dirty="0" err="1">
                <a:latin typeface="Comic Sans MS" pitchFamily="66" charset="0"/>
              </a:rPr>
              <a:t>dyngus</a:t>
            </a:r>
            <a:r>
              <a:rPr lang="cs-CZ" sz="2400" baseline="30000" dirty="0">
                <a:latin typeface="Comic Sans MS" pitchFamily="66" charset="0"/>
                <a:hlinkClick r:id="rId3"/>
              </a:rPr>
              <a:t>[2]</a:t>
            </a:r>
            <a:r>
              <a:rPr lang="cs-CZ" sz="2400" dirty="0">
                <a:latin typeface="Comic Sans MS" pitchFamily="66" charset="0"/>
              </a:rPr>
              <a:t>, "chodí na koledu" a osobně symbolicky šlehají pozadí zvolených děvčat z okolí a i vůbec všech žen na potkání. Ke šlehání se používá pomlázka z proutí nebo čerstvých rašících výhonků listnatých dřevin, typicky měkkých </a:t>
            </a:r>
            <a:r>
              <a:rPr lang="cs-CZ" sz="2400" dirty="0" err="1" smtClean="0">
                <a:latin typeface="Comic Sans MS" pitchFamily="66" charset="0"/>
              </a:rPr>
              <a:t>vrbo</a:t>
            </a:r>
            <a:r>
              <a:rPr lang="cs-CZ" sz="2400" dirty="0" err="1">
                <a:latin typeface="Comic Sans MS" pitchFamily="66" charset="0"/>
              </a:rPr>
              <a:t>Dochovanou</a:t>
            </a:r>
            <a:r>
              <a:rPr lang="cs-CZ" sz="2400" dirty="0">
                <a:latin typeface="Comic Sans MS" pitchFamily="66" charset="0"/>
              </a:rPr>
              <a:t> tradicí také zůstává uvázání barevné pentle na pomlázku. Jen málokdo ví, jaká barva má jaký význam, protože každá barva má nějakou symboliku:</a:t>
            </a:r>
          </a:p>
          <a:p>
            <a:r>
              <a:rPr lang="cs-CZ" sz="2400" b="1" dirty="0">
                <a:latin typeface="Comic Sans MS" pitchFamily="66" charset="0"/>
              </a:rPr>
              <a:t>Rudá stuha = náklonnost a láska </a:t>
            </a:r>
            <a:br>
              <a:rPr lang="cs-CZ" sz="2400" b="1" dirty="0">
                <a:latin typeface="Comic Sans MS" pitchFamily="66" charset="0"/>
              </a:rPr>
            </a:br>
            <a:r>
              <a:rPr lang="cs-CZ" sz="2400" b="1" dirty="0">
                <a:latin typeface="Comic Sans MS" pitchFamily="66" charset="0"/>
              </a:rPr>
              <a:t>Modrá = naděje </a:t>
            </a:r>
            <a:br>
              <a:rPr lang="cs-CZ" sz="2400" b="1" dirty="0">
                <a:latin typeface="Comic Sans MS" pitchFamily="66" charset="0"/>
              </a:rPr>
            </a:br>
            <a:r>
              <a:rPr lang="cs-CZ" sz="2400" b="1" dirty="0">
                <a:latin typeface="Comic Sans MS" pitchFamily="66" charset="0"/>
              </a:rPr>
              <a:t>Žlutá = odmítnutí </a:t>
            </a:r>
            <a:br>
              <a:rPr lang="cs-CZ" sz="2400" b="1" dirty="0">
                <a:latin typeface="Comic Sans MS" pitchFamily="66" charset="0"/>
              </a:rPr>
            </a:br>
            <a:r>
              <a:rPr lang="cs-CZ" sz="2400" b="1" dirty="0">
                <a:latin typeface="Comic Sans MS" pitchFamily="66" charset="0"/>
              </a:rPr>
              <a:t>Zelená = chlapec je dívce oblíbený</a:t>
            </a:r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Při </a:t>
            </a:r>
            <a:r>
              <a:rPr lang="cs-CZ" sz="2400" dirty="0">
                <a:latin typeface="Comic Sans MS" pitchFamily="66" charset="0"/>
              </a:rPr>
              <a:t>šlehání se recitují nebo zpívají koledy.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4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0"/>
    </mc:Choice>
    <mc:Fallback>
      <p:transition spd="slow" advTm="61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Naše škola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Kuchtík </a:t>
            </a:r>
            <a:endParaRPr lang="cs-CZ" dirty="0" smtClean="0">
              <a:latin typeface="Comic Sans MS" pitchFamily="66" charset="0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Comic Sans MS" pitchFamily="66" charset="0"/>
              </a:rPr>
              <a:t>Pečení dobrůtek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Malovaná </a:t>
            </a:r>
            <a:r>
              <a:rPr lang="cs-CZ" dirty="0" smtClean="0">
                <a:latin typeface="Comic Sans MS" pitchFamily="66" charset="0"/>
              </a:rPr>
              <a:t>vajíčka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latin typeface="Comic Sans MS" pitchFamily="66" charset="0"/>
              </a:rPr>
              <a:t>Malování vajec</a:t>
            </a:r>
            <a:endParaRPr lang="cs-CZ" dirty="0">
              <a:latin typeface="Comic Sans MS" pitchFamily="66" charset="0"/>
            </a:endParaRP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9363"/>
            <a:ext cx="2882024" cy="216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6" y="2284778"/>
            <a:ext cx="1737866" cy="23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5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1"/>
    </mc:Choice>
    <mc:Fallback>
      <p:transition spd="slow" advTm="59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Tradice v jiných zemích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600" dirty="0">
                <a:latin typeface="Comic Sans MS" pitchFamily="66" charset="0"/>
              </a:rPr>
              <a:t>Jednou z největších velikonočních tradic je v Anglii, stejně jako </a:t>
            </a:r>
            <a:r>
              <a:rPr lang="cs-CZ" sz="1600" b="1" dirty="0">
                <a:latin typeface="Comic Sans MS" pitchFamily="66" charset="0"/>
              </a:rPr>
              <a:t>v Americe i Austrálii</a:t>
            </a:r>
            <a:r>
              <a:rPr lang="cs-CZ" sz="1600" dirty="0">
                <a:latin typeface="Comic Sans MS" pitchFamily="66" charset="0"/>
              </a:rPr>
              <a:t>, tzv. </a:t>
            </a:r>
            <a:r>
              <a:rPr lang="cs-CZ" sz="1600" b="1" dirty="0" err="1">
                <a:latin typeface="Comic Sans MS" pitchFamily="66" charset="0"/>
              </a:rPr>
              <a:t>Egg</a:t>
            </a:r>
            <a:r>
              <a:rPr lang="cs-CZ" sz="1600" b="1" dirty="0">
                <a:latin typeface="Comic Sans MS" pitchFamily="66" charset="0"/>
              </a:rPr>
              <a:t> </a:t>
            </a:r>
            <a:r>
              <a:rPr lang="cs-CZ" sz="1600" b="1" dirty="0" err="1">
                <a:latin typeface="Comic Sans MS" pitchFamily="66" charset="0"/>
              </a:rPr>
              <a:t>hunt,</a:t>
            </a:r>
            <a:r>
              <a:rPr lang="cs-CZ" sz="1600" dirty="0" err="1">
                <a:latin typeface="Comic Sans MS" pitchFamily="66" charset="0"/>
              </a:rPr>
              <a:t>neboli</a:t>
            </a:r>
            <a:r>
              <a:rPr lang="cs-CZ" sz="1600" dirty="0">
                <a:latin typeface="Comic Sans MS" pitchFamily="66" charset="0"/>
              </a:rPr>
              <a:t> „hon na vajíčka“. Velikonoční zajíc, který je zde symbolem velikonoc, v neděli naděluje čokoládová vajíčka, která poschovává různě po domě a hlavně po zahradě. Děti, jakmile se ráno vzbudí, na ně pořádají hon a své úlovky ihned </a:t>
            </a:r>
            <a:r>
              <a:rPr lang="cs-CZ" sz="1600" dirty="0" smtClean="0">
                <a:latin typeface="Comic Sans MS" pitchFamily="66" charset="0"/>
              </a:rPr>
              <a:t>smlsají. </a:t>
            </a:r>
            <a:r>
              <a:rPr lang="cs-CZ" sz="1600" dirty="0">
                <a:latin typeface="Comic Sans MS" pitchFamily="66" charset="0"/>
              </a:rPr>
              <a:t>Při hledání vajíček se pořádají </a:t>
            </a:r>
            <a:r>
              <a:rPr lang="cs-CZ" sz="1600" dirty="0" smtClean="0">
                <a:latin typeface="Comic Sans MS" pitchFamily="66" charset="0"/>
              </a:rPr>
              <a:t>také </a:t>
            </a:r>
            <a:r>
              <a:rPr lang="cs-CZ" sz="1600" dirty="0">
                <a:latin typeface="Comic Sans MS" pitchFamily="66" charset="0"/>
              </a:rPr>
              <a:t>různá společenská setkání. </a:t>
            </a:r>
            <a:r>
              <a:rPr lang="cs-CZ" sz="1600" b="1" dirty="0" smtClean="0">
                <a:latin typeface="Comic Sans MS" pitchFamily="66" charset="0"/>
              </a:rPr>
              <a:t>Kanaďané </a:t>
            </a:r>
            <a:r>
              <a:rPr lang="cs-CZ" sz="1600" dirty="0" smtClean="0">
                <a:latin typeface="Comic Sans MS" pitchFamily="66" charset="0"/>
              </a:rPr>
              <a:t>oslavují tyto svátky podobně jako Američané –  pořádá se </a:t>
            </a:r>
            <a:r>
              <a:rPr lang="cs-CZ" sz="1600" dirty="0" err="1" smtClean="0">
                <a:latin typeface="Comic Sans MS" pitchFamily="66" charset="0"/>
              </a:rPr>
              <a:t>Egg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hunt</a:t>
            </a:r>
            <a:r>
              <a:rPr lang="cs-CZ" sz="1600" dirty="0" smtClean="0">
                <a:latin typeface="Comic Sans MS" pitchFamily="66" charset="0"/>
              </a:rPr>
              <a:t> a ve školách nebo doma si děti barví velikonoční </a:t>
            </a:r>
            <a:r>
              <a:rPr lang="cs-CZ" sz="1600" dirty="0">
                <a:latin typeface="Comic Sans MS" pitchFamily="66" charset="0"/>
              </a:rPr>
              <a:t>vajíčka Na velikonoční pondělí má většina lidí volno a jí velikonoční vajíčka smíchaná s javorovým sirupem. 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dirty="0" smtClean="0">
                <a:latin typeface="Comic Sans MS" pitchFamily="66" charset="0"/>
              </a:rPr>
              <a:t> </a:t>
            </a:r>
            <a:r>
              <a:rPr lang="cs-CZ" sz="6400" dirty="0" smtClean="0">
                <a:latin typeface="Comic Sans MS" pitchFamily="66" charset="0"/>
              </a:rPr>
              <a:t>Jednou z největších součástí oslav Velikonoc je zde zimní festival pořádaný v </a:t>
            </a:r>
            <a:r>
              <a:rPr lang="cs-CZ" sz="6400" dirty="0" err="1" smtClean="0">
                <a:latin typeface="Comic Sans MS" pitchFamily="66" charset="0"/>
              </a:rPr>
              <a:t>Quebecu</a:t>
            </a:r>
            <a:r>
              <a:rPr lang="cs-CZ" sz="6400" dirty="0" smtClean="0">
                <a:latin typeface="Comic Sans MS" pitchFamily="66" charset="0"/>
              </a:rPr>
              <a:t>.</a:t>
            </a:r>
          </a:p>
          <a:p>
            <a:r>
              <a:rPr lang="cs-CZ" sz="6400" b="1" dirty="0">
                <a:latin typeface="Comic Sans MS" pitchFamily="66" charset="0"/>
              </a:rPr>
              <a:t>V Irsku</a:t>
            </a:r>
            <a:r>
              <a:rPr lang="cs-CZ" sz="6400" dirty="0">
                <a:latin typeface="Comic Sans MS" pitchFamily="66" charset="0"/>
              </a:rPr>
              <a:t> je Velký pátek posvátným dnem. Nesmějí se zabíjet žádná zvířata, nesmí se ani rybařit, pálit nebo opracovávat dřevo. Nikdo se v tento den nesmí stěhovat nebo začínat jakoukoliv práci. Vejce, která jsou v tento den nakladena, jsou označena křížem a každý by měl alespoň jedno takové vejce o Velikonocích sníst. O Velikonoční neděli lidé tančí v ulicích a tak soutěží o Velikonoční koláč. Oblíbenou zábavou je také kutálení vajíček z kopce.</a:t>
            </a:r>
          </a:p>
          <a:p>
            <a:pPr marL="0" indent="0">
              <a:buNone/>
            </a:pPr>
            <a:endParaRPr lang="cs-CZ" sz="72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5" y="5013176"/>
            <a:ext cx="1832992" cy="12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39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1"/>
    </mc:Choice>
    <mc:Fallback>
      <p:transition spd="slow" advTm="62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Rounded MT Bold" pitchFamily="34" charset="0"/>
              </a:rPr>
              <a:t>Proč se slaví 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latin typeface="Comic Sans MS" pitchFamily="66" charset="0"/>
              </a:rPr>
              <a:t>Všechny starozákonní předobrazy a proroctví o spáse došly svého naplnění v Ježíši Kristu, jehož jméno v hebrejštině znamená: "Bůh zachraňuje, Bůh je spása". Ježíš sám zaujímá místo velikonoční oběti a stává se obětovaným beránkem bez vady. On, nevinný, bere na sebe hřích i jeho důsledky: utrpení, nemoci, bolest a smrt. Dává svou krev na ochranu (pasch) pro všechny.</a:t>
            </a:r>
          </a:p>
          <a:p>
            <a:r>
              <a:rPr lang="cs-CZ" dirty="0">
                <a:latin typeface="Comic Sans MS" pitchFamily="66" charset="0"/>
              </a:rPr>
              <a:t>Ve smrti ale nezůstal. Byl vzkříšen. Otevřel tak cestu novou a věčnou, cestu skrze smrt a vzkříšení k definitivnímu "exodu" - vyjití, "pesachu" - přejití z tohoto světa zotročení a smrti do světa Božího. Tato cesta je otevřena pro každého z nás...</a:t>
            </a:r>
          </a:p>
          <a:p>
            <a:r>
              <a:rPr lang="cs-CZ" dirty="0">
                <a:latin typeface="Comic Sans MS" pitchFamily="66" charset="0"/>
              </a:rPr>
              <a:t>Svátek Velikonoc je oslavou a zpřítomněním naší spásy.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Svátek Velikonoc je oslavou vzkříšeného Krista.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9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2"/>
    </mc:Choice>
    <mc:Fallback>
      <p:transition spd="slow" advTm="55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336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Velikonoce </vt:lpstr>
      <vt:lpstr>Výpočet data Velikonoc</vt:lpstr>
      <vt:lpstr>Zvyky  </vt:lpstr>
      <vt:lpstr>Holčičí koleda</vt:lpstr>
      <vt:lpstr>Pomlázka </vt:lpstr>
      <vt:lpstr>Naše škola</vt:lpstr>
      <vt:lpstr>Tradice v jiných zemích</vt:lpstr>
      <vt:lpstr>Proč se slaví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Velikonoce</dc:title>
  <dc:creator>Guest</dc:creator>
  <cp:lastModifiedBy>Guest</cp:lastModifiedBy>
  <cp:revision>12</cp:revision>
  <dcterms:created xsi:type="dcterms:W3CDTF">2017-03-15T11:31:38Z</dcterms:created>
  <dcterms:modified xsi:type="dcterms:W3CDTF">2017-03-22T12:13:21Z</dcterms:modified>
</cp:coreProperties>
</file>