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64" r:id="rId8"/>
    <p:sldId id="265" r:id="rId9"/>
    <p:sldId id="263" r:id="rId10"/>
  </p:sldIdLst>
  <p:sldSz cx="9144000" cy="6858000" type="screen4x3"/>
  <p:notesSz cx="9144000" cy="6858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18" autoAdjust="0"/>
    <p:restoredTop sz="94673" autoAdjust="0"/>
  </p:normalViewPr>
  <p:slideViewPr>
    <p:cSldViewPr>
      <p:cViewPr varScale="1">
        <p:scale>
          <a:sx n="83" d="100"/>
          <a:sy n="83" d="100"/>
        </p:scale>
        <p:origin x="-1267"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E85F275A-CC6B-4C37-93D0-1F82AD15BAC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5F275A-CC6B-4C37-93D0-1F82AD15BAC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2"/>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2"/>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5F275A-CC6B-4C37-93D0-1F82AD15BAC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5F275A-CC6B-4C37-93D0-1F82AD15BAC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85F275A-CC6B-4C37-93D0-1F82AD15BAC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5F275A-CC6B-4C37-93D0-1F82AD15BAC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85F275A-CC6B-4C37-93D0-1F82AD15BAC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85F275A-CC6B-4C37-93D0-1F82AD15BAC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85F275A-CC6B-4C37-93D0-1F82AD15BAC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85F275A-CC6B-4C37-93D0-1F82AD15BAC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2CFCA60F-919C-43A7-808C-28705803CC54}" type="datetimeFigureOut">
              <a:rPr lang="cs-CZ" smtClean="0"/>
              <a:pPr/>
              <a:t>22.03.2017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1"/>
            <a:ext cx="609600" cy="365125"/>
          </a:xfrm>
        </p:spPr>
        <p:txBody>
          <a:bodyPr/>
          <a:lstStyle/>
          <a:p>
            <a:fld id="{E85F275A-CC6B-4C37-93D0-1F82AD15BAC2}" type="slidenum">
              <a:rPr lang="cs-CZ" smtClean="0"/>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FCA60F-919C-43A7-808C-28705803CC54}" type="datetimeFigureOut">
              <a:rPr lang="cs-CZ" smtClean="0"/>
              <a:pPr/>
              <a:t>22.03.2017</a:t>
            </a:fld>
            <a:endParaRPr lang="cs-CZ"/>
          </a:p>
        </p:txBody>
      </p:sp>
      <p:sp>
        <p:nvSpPr>
          <p:cNvPr id="22" name="Zástupný symbol pro zápatí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5F275A-CC6B-4C37-93D0-1F82AD15BAC2}" type="slidenum">
              <a:rPr lang="cs-CZ" smtClean="0"/>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9600" dirty="0" smtClean="0"/>
              <a:t>Velikonoce</a:t>
            </a:r>
            <a:endParaRPr lang="cs-CZ" sz="9600" dirty="0"/>
          </a:p>
        </p:txBody>
      </p:sp>
      <p:sp>
        <p:nvSpPr>
          <p:cNvPr id="3" name="Podnadpis 2"/>
          <p:cNvSpPr>
            <a:spLocks noGrp="1"/>
          </p:cNvSpPr>
          <p:nvPr>
            <p:ph type="subTitle" idx="1"/>
          </p:nvPr>
        </p:nvSpPr>
        <p:spPr/>
        <p:txBody>
          <a:bodyPr/>
          <a:lstStyle/>
          <a:p>
            <a:r>
              <a:rPr lang="cs-CZ" dirty="0" smtClean="0"/>
              <a:t>Autor:Honza  </a:t>
            </a:r>
            <a:r>
              <a:rPr lang="cs-CZ" dirty="0" err="1" smtClean="0"/>
              <a:t>Ther</a:t>
            </a:r>
            <a:endParaRPr lang="cs-CZ"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Velikonoční  </a:t>
            </a:r>
            <a:r>
              <a:rPr lang="cs-CZ" dirty="0" smtClean="0"/>
              <a:t>vejce</a:t>
            </a:r>
            <a:endParaRPr lang="cs-CZ" dirty="0"/>
          </a:p>
        </p:txBody>
      </p:sp>
      <p:pic>
        <p:nvPicPr>
          <p:cNvPr id="1026" name="Picture 2" descr="Výsledek obrázku pro velikonoce"/>
          <p:cNvPicPr>
            <a:picLocks noGrp="1" noChangeAspect="1" noChangeArrowheads="1"/>
          </p:cNvPicPr>
          <p:nvPr>
            <p:ph idx="1"/>
          </p:nvPr>
        </p:nvPicPr>
        <p:blipFill>
          <a:blip r:embed="rId2" cstate="print"/>
          <a:stretch>
            <a:fillRect/>
          </a:stretch>
        </p:blipFill>
        <p:spPr bwMode="auto">
          <a:xfrm>
            <a:off x="1717082" y="1935164"/>
            <a:ext cx="5709837" cy="438943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endParaRPr lang="cs-CZ"/>
          </a:p>
        </p:txBody>
      </p:sp>
      <p:sp>
        <p:nvSpPr>
          <p:cNvPr id="2" name="Zástupný symbol pro obsah 1"/>
          <p:cNvSpPr>
            <a:spLocks noGrp="1"/>
          </p:cNvSpPr>
          <p:nvPr>
            <p:ph idx="1"/>
          </p:nvPr>
        </p:nvSpPr>
        <p:spPr/>
        <p:txBody>
          <a:bodyPr>
            <a:normAutofit fontScale="92500" lnSpcReduction="20000"/>
          </a:bodyPr>
          <a:lstStyle/>
          <a:p>
            <a:r>
              <a:rPr lang="cs-CZ" b="1" dirty="0" smtClean="0"/>
              <a:t>Velikonoce</a:t>
            </a:r>
            <a:r>
              <a:rPr lang="cs-CZ" dirty="0" smtClean="0"/>
              <a:t> (latinsky pascha, řecky </a:t>
            </a:r>
            <a:r>
              <a:rPr lang="el-GR" dirty="0" smtClean="0"/>
              <a:t>πάσχα – </a:t>
            </a:r>
            <a:r>
              <a:rPr lang="cs-CZ" i="1" dirty="0" smtClean="0"/>
              <a:t>pascha</a:t>
            </a:r>
            <a:r>
              <a:rPr lang="cs-CZ" dirty="0" smtClean="0"/>
              <a:t>, hebrejsky </a:t>
            </a:r>
            <a:r>
              <a:rPr lang="he-IL" dirty="0" smtClean="0"/>
              <a:t>פֶּסַח‎‎ </a:t>
            </a:r>
            <a:r>
              <a:rPr lang="cs-CZ" i="1" dirty="0" smtClean="0"/>
              <a:t>pesach</a:t>
            </a:r>
            <a:r>
              <a:rPr lang="cs-CZ" dirty="0" smtClean="0"/>
              <a:t> – přechod, přejití) jsou nyní nejvýznamnějším křesťanským svátkem, oslavou zmrtvýchvstání Ježíše Krista. K tomu podle křesťanské víry došlo třetího dne po jeho ukřižování. Kristovo ukřižování se událo kolem roku 30 či 33 v blízkosti významného židovského svátku pesach, který je památkou vysvobození Izraelitů Mojžíšem z egyptského otroctví. Tak jako Letnice jsou tedy původně (i podle latinského názvu) svátkem židovským</a:t>
            </a:r>
            <a:r>
              <a:rPr lang="cs-CZ" baseline="30000" dirty="0" smtClean="0"/>
              <a:t>[1]</a:t>
            </a:r>
            <a:r>
              <a:rPr lang="cs-CZ" dirty="0" smtClean="0"/>
              <a:t> a do roku 325 se slavily ve stejný den jako svátek židovský.</a:t>
            </a:r>
            <a:r>
              <a:rPr lang="cs-CZ" baseline="30000" dirty="0" smtClean="0"/>
              <a:t>[2]</a:t>
            </a:r>
            <a:r>
              <a:rPr lang="cs-CZ" dirty="0" smtClean="0"/>
              <a:t> U Slovanů a Germánů splynuly lidové oslavy Velikonoc s pohanskými slavnostmi jara (pohanský název </a:t>
            </a:r>
            <a:r>
              <a:rPr lang="cs-CZ" dirty="0" err="1" smtClean="0"/>
              <a:t>Easter</a:t>
            </a:r>
            <a:r>
              <a:rPr lang="cs-CZ" baseline="30000" dirty="0" smtClean="0"/>
              <a:t>[zdroj?]</a:t>
            </a:r>
            <a:r>
              <a:rPr lang="cs-CZ" dirty="0" smtClean="0"/>
              <a:t>), které oslavovaly procitnutí přírody ze zimního spánku.</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sp>
        <p:nvSpPr>
          <p:cNvPr id="2" name="Zástupný symbol pro obsah 1"/>
          <p:cNvSpPr>
            <a:spLocks noGrp="1"/>
          </p:cNvSpPr>
          <p:nvPr>
            <p:ph idx="1"/>
          </p:nvPr>
        </p:nvSpPr>
        <p:spPr/>
        <p:txBody>
          <a:bodyPr>
            <a:normAutofit/>
          </a:bodyPr>
          <a:lstStyle/>
          <a:p>
            <a:r>
              <a:rPr lang="cs-CZ" dirty="0" smtClean="0"/>
              <a:t>V užším pojetí se Velikonocemi míní pouze slavnost Zmrtvýchvstání Páně neboli Vzkříšení Krista (Boží hod velikonoční), resp. její vigilie na Bílou sobotu („velká noc“), v širším pojetí se jimi myslí Velikonoční triduum (přičemž období od Zeleného čtvrtka až do sobotní vigilie je vlastně součástí postní doby, tedy ne doby velikonoční, toto pojetí je tedy terminologicky ne zcela správné), v nejširším smyslu pak celá doba velikonoční, tedy padesátidenní období od neděle Zmrtvýchvstání do letnic.</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sp>
        <p:nvSpPr>
          <p:cNvPr id="2" name="Zástupný symbol pro obsah 1"/>
          <p:cNvSpPr>
            <a:spLocks noGrp="1"/>
          </p:cNvSpPr>
          <p:nvPr>
            <p:ph idx="1"/>
          </p:nvPr>
        </p:nvSpPr>
        <p:spPr/>
        <p:txBody>
          <a:bodyPr/>
          <a:lstStyle/>
          <a:p>
            <a:r>
              <a:rPr lang="cs-CZ" dirty="0" smtClean="0"/>
              <a:t>Historicky lze symboly Velikonoc vystopovat jako univerzální symboly jara a plodnosti například až do starověkého Egypta, kde zelený </a:t>
            </a:r>
            <a:r>
              <a:rPr lang="cs-CZ" dirty="0" err="1" smtClean="0"/>
              <a:t>Chonsu</a:t>
            </a:r>
            <a:r>
              <a:rPr lang="cs-CZ" dirty="0" smtClean="0"/>
              <a:t>, syn beraního </a:t>
            </a:r>
            <a:r>
              <a:rPr lang="cs-CZ" dirty="0" err="1" smtClean="0"/>
              <a:t>Amona</a:t>
            </a:r>
            <a:r>
              <a:rPr lang="cs-CZ" dirty="0" smtClean="0"/>
              <a:t>, stvořitelsky oplodní Kosmické vejce.</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sp>
        <p:nvSpPr>
          <p:cNvPr id="2" name="Zástupný symbol pro obsah 1"/>
          <p:cNvSpPr>
            <a:spLocks noGrp="1"/>
          </p:cNvSpPr>
          <p:nvPr>
            <p:ph idx="1"/>
          </p:nvPr>
        </p:nvSpPr>
        <p:spPr/>
        <p:txBody>
          <a:bodyPr/>
          <a:lstStyle/>
          <a:p>
            <a:r>
              <a:rPr lang="cs-CZ" b="1" dirty="0" smtClean="0"/>
              <a:t>Beránek</a:t>
            </a:r>
            <a:r>
              <a:rPr lang="cs-CZ" dirty="0" smtClean="0"/>
              <a:t> představoval v židovské tradici Izrael jako Boží stádo, které vede Hospodin</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Čas na malování vajec</a:t>
            </a:r>
            <a:endParaRPr lang="cs-CZ" dirty="0"/>
          </a:p>
        </p:txBody>
      </p:sp>
      <p:sp>
        <p:nvSpPr>
          <p:cNvPr id="3" name="Zástupný symbol pro obsah 2"/>
          <p:cNvSpPr>
            <a:spLocks noGrp="1"/>
          </p:cNvSpPr>
          <p:nvPr>
            <p:ph idx="1"/>
          </p:nvPr>
        </p:nvSpPr>
        <p:spPr>
          <a:xfrm>
            <a:off x="2987824" y="4869160"/>
            <a:ext cx="5698976" cy="1455440"/>
          </a:xfrm>
        </p:spPr>
        <p:txBody>
          <a:bodyPr/>
          <a:lstStyle/>
          <a:p>
            <a:endParaRPr lang="cs-CZ" dirty="0"/>
          </a:p>
        </p:txBody>
      </p:sp>
      <p:pic>
        <p:nvPicPr>
          <p:cNvPr id="1026" name="Picture 2" descr="http://www.zsbukovice.cz/images/3595.jpg"/>
          <p:cNvPicPr>
            <a:picLocks noChangeAspect="1" noChangeArrowheads="1"/>
          </p:cNvPicPr>
          <p:nvPr/>
        </p:nvPicPr>
        <p:blipFill>
          <a:blip r:embed="rId2" cstate="print"/>
          <a:srcRect/>
          <a:stretch>
            <a:fillRect/>
          </a:stretch>
        </p:blipFill>
        <p:spPr bwMode="auto">
          <a:xfrm>
            <a:off x="1043608" y="1916832"/>
            <a:ext cx="6264696" cy="469852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Vejce po našem</a:t>
            </a:r>
            <a:endParaRPr lang="cs-CZ" dirty="0"/>
          </a:p>
        </p:txBody>
      </p:sp>
      <p:sp>
        <p:nvSpPr>
          <p:cNvPr id="3" name="Zástupný symbol pro obsah 2"/>
          <p:cNvSpPr>
            <a:spLocks noGrp="1"/>
          </p:cNvSpPr>
          <p:nvPr>
            <p:ph idx="1"/>
          </p:nvPr>
        </p:nvSpPr>
        <p:spPr>
          <a:xfrm flipH="1" flipV="1">
            <a:off x="8686800" y="6324600"/>
            <a:ext cx="61664" cy="56728"/>
          </a:xfrm>
        </p:spPr>
        <p:txBody>
          <a:bodyPr>
            <a:normAutofit fontScale="25000" lnSpcReduction="20000"/>
          </a:bodyPr>
          <a:lstStyle/>
          <a:p>
            <a:endParaRPr lang="cs-CZ" dirty="0"/>
          </a:p>
        </p:txBody>
      </p:sp>
      <p:pic>
        <p:nvPicPr>
          <p:cNvPr id="58370" name="Picture 2" descr="http://www.zsbukovice.cz/images/3594.jpg"/>
          <p:cNvPicPr>
            <a:picLocks noChangeAspect="1" noChangeArrowheads="1"/>
          </p:cNvPicPr>
          <p:nvPr/>
        </p:nvPicPr>
        <p:blipFill>
          <a:blip r:embed="rId2" cstate="print"/>
          <a:srcRect/>
          <a:stretch>
            <a:fillRect/>
          </a:stretch>
        </p:blipFill>
        <p:spPr bwMode="auto">
          <a:xfrm>
            <a:off x="1259632" y="1916832"/>
            <a:ext cx="6408712" cy="480653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t>Tímto končím moji prezentaci a ČAU</a:t>
            </a:r>
            <a:endParaRPr lang="cs-CZ" dirty="0"/>
          </a:p>
        </p:txBody>
      </p:sp>
      <p:sp>
        <p:nvSpPr>
          <p:cNvPr id="2" name="Zástupný symbol pro obsah 1"/>
          <p:cNvSpPr>
            <a:spLocks noGrp="1"/>
          </p:cNvSpPr>
          <p:nvPr>
            <p:ph idx="1"/>
          </p:nvPr>
        </p:nvSpPr>
        <p:spPr>
          <a:xfrm>
            <a:off x="251520" y="1844824"/>
            <a:ext cx="8229600" cy="4572000"/>
          </a:xfrm>
        </p:spPr>
        <p:txBody>
          <a:bodyPr>
            <a:normAutofit/>
          </a:bodyPr>
          <a:lstStyle/>
          <a:p>
            <a:pPr>
              <a:buNone/>
            </a:pPr>
            <a:r>
              <a:rPr lang="cs-CZ" sz="9600" baseline="40000" dirty="0" smtClean="0"/>
              <a:t>Použitý zdroj je </a:t>
            </a:r>
            <a:r>
              <a:rPr lang="cs-CZ" sz="9600" baseline="40000" dirty="0" err="1" smtClean="0"/>
              <a:t>Wikipedie</a:t>
            </a:r>
            <a:r>
              <a:rPr lang="cs-CZ" sz="9600" baseline="40000" dirty="0" smtClean="0"/>
              <a:t> a </a:t>
            </a:r>
            <a:r>
              <a:rPr lang="cs-CZ" sz="9600" baseline="40000" dirty="0" err="1" smtClean="0"/>
              <a:t>Google</a:t>
            </a:r>
            <a:r>
              <a:rPr lang="cs-CZ" sz="9600" baseline="40000" dirty="0" smtClean="0"/>
              <a:t> Chrome.</a:t>
            </a:r>
            <a:endParaRPr lang="cs-CZ" sz="9600" baseline="40000"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TotalTime>
  <Words>276</Words>
  <Application>Microsoft Office PowerPoint</Application>
  <PresentationFormat>Předvádění na obrazovce (4:3)</PresentationFormat>
  <Paragraphs>11</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Tok</vt:lpstr>
      <vt:lpstr>Velikonoce</vt:lpstr>
      <vt:lpstr>Velikonoční  vejce</vt:lpstr>
      <vt:lpstr>Snímek 3</vt:lpstr>
      <vt:lpstr>Snímek 4</vt:lpstr>
      <vt:lpstr>Snímek 5</vt:lpstr>
      <vt:lpstr>Snímek 6</vt:lpstr>
      <vt:lpstr>Čas na malování vajec</vt:lpstr>
      <vt:lpstr>Vejce po našem</vt:lpstr>
      <vt:lpstr>Tímto končím moji prezentaci a ČAU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Velikonoce</dc:title>
  <dc:creator>uživatel</dc:creator>
  <cp:lastModifiedBy>uživatel</cp:lastModifiedBy>
  <cp:revision>13</cp:revision>
  <dcterms:created xsi:type="dcterms:W3CDTF">2017-03-15T11:30:33Z</dcterms:created>
  <dcterms:modified xsi:type="dcterms:W3CDTF">2017-03-22T12:10:16Z</dcterms:modified>
</cp:coreProperties>
</file>