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5" autoAdjust="0"/>
    <p:restoredTop sz="94673" autoAdjust="0"/>
  </p:normalViewPr>
  <p:slideViewPr>
    <p:cSldViewPr>
      <p:cViewPr varScale="1">
        <p:scale>
          <a:sx n="83" d="100"/>
          <a:sy n="83" d="100"/>
        </p:scale>
        <p:origin x="-137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smtClean="0"/>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smtClean="0"/>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CEAFA2-AE9E-4677-B752-13085C7EEDD6}"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CEAFA2-AE9E-4677-B752-13085C7EEDD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D7CEAFA2-AE9E-4677-B752-13085C7EEDD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CEAFA2-AE9E-4677-B752-13085C7EEDD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CEAFA2-AE9E-4677-B752-13085C7EEDD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CEAFA2-AE9E-4677-B752-13085C7EEDD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7CEAFA2-AE9E-4677-B752-13085C7EEDD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7CEAFA2-AE9E-4677-B752-13085C7EEDD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7CEAFA2-AE9E-4677-B752-13085C7EEDD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49743F9-9056-4DFC-AF01-1F4567D47F75}" type="datetimeFigureOut">
              <a:rPr lang="cs-CZ" smtClean="0"/>
              <a:pPr/>
              <a:t>22.03.2017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CEAFA2-AE9E-4677-B752-13085C7EEDD6}"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949743F9-9056-4DFC-AF01-1F4567D47F75}" type="datetimeFigureOut">
              <a:rPr lang="cs-CZ" smtClean="0"/>
              <a:pPr/>
              <a:t>22.03.2017</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D7CEAFA2-AE9E-4677-B752-13085C7EEDD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49743F9-9056-4DFC-AF01-1F4567D47F75}" type="datetimeFigureOut">
              <a:rPr lang="cs-CZ" smtClean="0"/>
              <a:pPr/>
              <a:t>22.03.2017</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7CEAFA2-AE9E-4677-B752-13085C7EEDD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VELIKONOCE</a:t>
            </a:r>
            <a:endParaRPr lang="cs-CZ" dirty="0"/>
          </a:p>
        </p:txBody>
      </p:sp>
      <p:sp>
        <p:nvSpPr>
          <p:cNvPr id="3" name="Podnadpis 2"/>
          <p:cNvSpPr>
            <a:spLocks noGrp="1"/>
          </p:cNvSpPr>
          <p:nvPr>
            <p:ph type="subTitle" idx="1"/>
          </p:nvPr>
        </p:nvSpPr>
        <p:spPr/>
        <p:txBody>
          <a:bodyPr/>
          <a:lstStyle/>
          <a:p>
            <a:r>
              <a:rPr lang="cs-CZ" dirty="0" smtClean="0"/>
              <a:t>Autor:Jirka </a:t>
            </a:r>
            <a:r>
              <a:rPr lang="cs-CZ" dirty="0" err="1" smtClean="0"/>
              <a:t>Kutík</a:t>
            </a:r>
            <a:endParaRPr lang="cs-CZ" dirty="0"/>
          </a:p>
        </p:txBody>
      </p:sp>
    </p:spTree>
  </p:cSld>
  <p:clrMapOvr>
    <a:masterClrMapping/>
  </p:clrMapOvr>
  <p:transition advTm="6891">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nej</a:t>
            </a:r>
            <a:r>
              <a:rPr lang="cs-CZ" dirty="0" smtClean="0"/>
              <a:t> Velikonoce</a:t>
            </a:r>
            <a:endParaRPr lang="cs-CZ" dirty="0"/>
          </a:p>
        </p:txBody>
      </p:sp>
      <p:pic>
        <p:nvPicPr>
          <p:cNvPr id="4" name="Zástupný symbol pro obsah 3" descr="images.jpg"/>
          <p:cNvPicPr>
            <a:picLocks noGrp="1" noChangeAspect="1"/>
          </p:cNvPicPr>
          <p:nvPr>
            <p:ph idx="1"/>
          </p:nvPr>
        </p:nvPicPr>
        <p:blipFill>
          <a:blip r:embed="rId2" cstate="print"/>
          <a:stretch>
            <a:fillRect/>
          </a:stretch>
        </p:blipFill>
        <p:spPr>
          <a:xfrm>
            <a:off x="3135630" y="3577272"/>
            <a:ext cx="2872740" cy="102108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ransition advTm="5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Popisek o Velikonocích</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Velikonoce</a:t>
            </a:r>
            <a:r>
              <a:rPr lang="cs-CZ" dirty="0" smtClean="0"/>
              <a:t> (latinsky pascha, řecky </a:t>
            </a:r>
            <a:r>
              <a:rPr lang="el-GR" dirty="0" smtClean="0"/>
              <a:t>πάσχα – </a:t>
            </a:r>
            <a:r>
              <a:rPr lang="cs-CZ" i="1" dirty="0" smtClean="0"/>
              <a:t>pascha</a:t>
            </a:r>
            <a:r>
              <a:rPr lang="cs-CZ" dirty="0" smtClean="0"/>
              <a:t>, hebrejsky </a:t>
            </a:r>
            <a:r>
              <a:rPr lang="he-IL" dirty="0" smtClean="0"/>
              <a:t>פֶּסַח‎‎ </a:t>
            </a:r>
            <a:r>
              <a:rPr lang="cs-CZ" i="1" dirty="0" smtClean="0"/>
              <a:t>pesach</a:t>
            </a:r>
            <a:r>
              <a:rPr lang="cs-CZ" dirty="0" smtClean="0"/>
              <a:t> – přechod, přejití) jsou nyní nejvýznamnějším křesťanským svátkem, oslavou. K tomu podle křesťanské víry došlo třetího dne po jeho . Kristovo ukřižování se událo kolem roku 30 či 33 v blízkosti významného židovského svátku pesach který je památkou vysvobození Izraelitů Mojžíšem z egyptského otroctví. Tak jako </a:t>
            </a:r>
            <a:r>
              <a:rPr lang="cs-CZ" dirty="0" err="1" smtClean="0"/>
              <a:t>Letnicep</a:t>
            </a:r>
            <a:r>
              <a:rPr lang="cs-CZ" dirty="0" smtClean="0"/>
              <a:t> jsou tedy původně (i podle latinského názvu) svátkem židovským</a:t>
            </a:r>
            <a:r>
              <a:rPr lang="cs-CZ" baseline="30000" dirty="0" smtClean="0"/>
              <a:t>[1]</a:t>
            </a:r>
            <a:r>
              <a:rPr lang="cs-CZ" dirty="0" smtClean="0"/>
              <a:t>a do roku 325 se slavily ve stejný den jako svátek židovský.</a:t>
            </a:r>
            <a:r>
              <a:rPr lang="cs-CZ" baseline="30000" dirty="0" smtClean="0"/>
              <a:t>[2]</a:t>
            </a:r>
            <a:r>
              <a:rPr lang="cs-CZ" dirty="0" smtClean="0"/>
              <a:t> U Slovanů a Germánů splynuly lidové oslavy Velikonoc s pohanskými slavnostmi jara (pohanský název </a:t>
            </a:r>
            <a:r>
              <a:rPr lang="cs-CZ" dirty="0" err="1" smtClean="0"/>
              <a:t>Easter</a:t>
            </a:r>
            <a:r>
              <a:rPr lang="cs-CZ" baseline="30000" dirty="0" smtClean="0"/>
              <a:t>[zdroj?</a:t>
            </a:r>
            <a:r>
              <a:rPr lang="cs-CZ" dirty="0" smtClean="0"/>
              <a:t>), které oslavovaly procitnutí přírody ze zimního spánku. Díky tomu do lidových oslav Velikonoc přešly v germánském a slovanském prostoru mnohé původem pohanské zvyky.</a:t>
            </a:r>
            <a:r>
              <a:rPr lang="cs-CZ" dirty="0" smtClean="0">
                <a:sym typeface="Wingdings" pitchFamily="2" charset="2"/>
              </a:rPr>
              <a:t></a:t>
            </a:r>
            <a:endParaRPr lang="cs-CZ" dirty="0"/>
          </a:p>
        </p:txBody>
      </p:sp>
    </p:spTree>
  </p:cSld>
  <p:clrMapOvr>
    <a:masterClrMapping/>
  </p:clrMapOvr>
  <p:transition advTm="35328">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popisek o Velikonocích</a:t>
            </a:r>
            <a:endParaRPr lang="cs-CZ" dirty="0"/>
          </a:p>
        </p:txBody>
      </p:sp>
      <p:sp>
        <p:nvSpPr>
          <p:cNvPr id="3" name="Zástupný symbol pro obsah 2"/>
          <p:cNvSpPr>
            <a:spLocks noGrp="1"/>
          </p:cNvSpPr>
          <p:nvPr>
            <p:ph idx="1"/>
          </p:nvPr>
        </p:nvSpPr>
        <p:spPr>
          <a:xfrm>
            <a:off x="539552" y="2132856"/>
            <a:ext cx="8229600" cy="4525963"/>
          </a:xfrm>
        </p:spPr>
        <p:txBody>
          <a:bodyPr>
            <a:normAutofit fontScale="77500" lnSpcReduction="20000"/>
          </a:bodyPr>
          <a:lstStyle/>
          <a:p>
            <a:r>
              <a:rPr lang="cs-CZ" dirty="0" smtClean="0"/>
              <a:t>V užším pojetí se Velikonocemi míní pouze </a:t>
            </a:r>
            <a:r>
              <a:rPr lang="cs-CZ" dirty="0" err="1" smtClean="0"/>
              <a:t>slavnostZmrtvýchvstání</a:t>
            </a:r>
            <a:r>
              <a:rPr lang="cs-CZ" dirty="0" smtClean="0"/>
              <a:t> Páně neboli Vzkříšení Krista (Boží hod velikonoční), resp. její vigilie na Bílou sobotu („velká noc“), v širším pojetí se jimi myslí Velikonoční triduum (přičemž období od Zeleného čtvrtka až do sobotní vigilie je vlastně součástí postní doby, tedy ne doby velikonoční, toto pojetí je tedy terminologicky ne zcela správné), v nejširším smyslu pak celá doba velikonoční, tedy padesátidenní období od neděle Zmrtvýchvstání do letnic.</a:t>
            </a:r>
          </a:p>
          <a:p>
            <a:r>
              <a:rPr lang="cs-CZ" dirty="0" smtClean="0"/>
              <a:t>V západní křesťanské tradici neděle Zmrtvýchvstání připadá na první neděli po prvním jarním úplňku po rovnodennosti, tedy na měsíc březen či duben (viz Výpočet data Velikonoc).</a:t>
            </a:r>
            <a:r>
              <a:rPr lang="cs-CZ" dirty="0" smtClean="0">
                <a:sym typeface="Wingdings" pitchFamily="2" charset="2"/>
              </a:rPr>
              <a:t></a:t>
            </a:r>
            <a:endParaRPr lang="cs-CZ" dirty="0" smtClean="0"/>
          </a:p>
          <a:p>
            <a:endParaRPr lang="cs-CZ" dirty="0"/>
          </a:p>
        </p:txBody>
      </p:sp>
    </p:spTree>
  </p:cSld>
  <p:clrMapOvr>
    <a:masterClrMapping/>
  </p:clrMapOvr>
  <p:transition advTm="12187">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 toto je poslední popisek o Velikonocích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Nejstarším svědectvím o slavení křesťanských Velikonoc (tehdy ovšem to byla </a:t>
            </a:r>
            <a:r>
              <a:rPr lang="cs-CZ" i="1" dirty="0" smtClean="0"/>
              <a:t>pascha</a:t>
            </a:r>
            <a:r>
              <a:rPr lang="cs-CZ" dirty="0" smtClean="0"/>
              <a:t>, v originále </a:t>
            </a:r>
            <a:r>
              <a:rPr lang="el-GR" dirty="0" smtClean="0"/>
              <a:t>πάσχα,</a:t>
            </a:r>
            <a:r>
              <a:rPr lang="el-GR" baseline="30000" dirty="0" smtClean="0"/>
              <a:t>[4]</a:t>
            </a:r>
            <a:r>
              <a:rPr lang="el-GR" dirty="0" smtClean="0"/>
              <a:t> </a:t>
            </a:r>
            <a:r>
              <a:rPr lang="cs-CZ" dirty="0" smtClean="0"/>
              <a:t>anglicky </a:t>
            </a:r>
            <a:r>
              <a:rPr lang="cs-CZ" dirty="0" err="1" smtClean="0"/>
              <a:t>Passover</a:t>
            </a:r>
            <a:r>
              <a:rPr lang="cs-CZ" baseline="30000" dirty="0" smtClean="0"/>
              <a:t>[5]</a:t>
            </a:r>
            <a:r>
              <a:rPr lang="cs-CZ" dirty="0" smtClean="0"/>
              <a:t>) může být zmínka v listech apoštola</a:t>
            </a:r>
            <a:r>
              <a:rPr lang="cs-CZ" dirty="0"/>
              <a:t> </a:t>
            </a:r>
            <a:r>
              <a:rPr lang="cs-CZ" dirty="0" smtClean="0"/>
              <a:t>Pavla (kolem roku 50).</a:t>
            </a:r>
            <a:r>
              <a:rPr lang="cs-CZ" baseline="30000" dirty="0" smtClean="0"/>
              <a:t>[6]</a:t>
            </a:r>
            <a:r>
              <a:rPr lang="cs-CZ" dirty="0" smtClean="0"/>
              <a:t> Nejstaršími </a:t>
            </a:r>
            <a:r>
              <a:rPr lang="cs-CZ" dirty="0" err="1" smtClean="0"/>
              <a:t>mimobiblickými</a:t>
            </a:r>
            <a:r>
              <a:rPr lang="cs-CZ" dirty="0" smtClean="0"/>
              <a:t> doklady jsou pak spory 2. století o datum slavení „Velikonoc“ a spis </a:t>
            </a:r>
            <a:r>
              <a:rPr lang="cs-CZ" i="1" dirty="0" smtClean="0"/>
              <a:t>Peri Pascha</a:t>
            </a:r>
            <a:r>
              <a:rPr lang="cs-CZ" dirty="0" smtClean="0"/>
              <a:t> </a:t>
            </a:r>
            <a:r>
              <a:rPr lang="cs-CZ" dirty="0" err="1" smtClean="0"/>
              <a:t>Melitona</a:t>
            </a:r>
            <a:r>
              <a:rPr lang="cs-CZ" dirty="0" smtClean="0"/>
              <a:t> ze Sard z 2. století.</a:t>
            </a:r>
            <a:r>
              <a:rPr lang="cs-CZ" baseline="30000" dirty="0" smtClean="0"/>
              <a:t>[7]</a:t>
            </a:r>
            <a:r>
              <a:rPr lang="cs-CZ" dirty="0" smtClean="0"/>
              <a:t> Slavení Velikonoc se tedy v církvi objevilo velmi brzy a již od počátku je významově provázáno s židovskou oslavou Pesachu, jejíž prvky dodnes v sobě nese. Ježíšovo projití smrtí a vzkříšení křesťané chápou jako naplnění starozákonního obrazu přejití Izraelitů Rudým mořem při odchodu z Egypta. Oslava Velikonoc tradičně trvá celých padesát dní (tzv. velikonoční doba), které vrcholí svátkem Seslání Ducha svatého – letnicemi. První týden Velikonoc se nazývá velikonoční oktáv.</a:t>
            </a:r>
          </a:p>
          <a:p>
            <a:r>
              <a:rPr lang="cs-CZ" dirty="0" smtClean="0"/>
              <a:t>Lidové zvyklosti spojené s Velikonocemi se pochopitelně místně liší. Vzhledem k časové blízkosti křesťanských Velikonoc a jarní rovnodennosti mají tyto tradice původ v pohanských oslavách příchodu jara. Podle etnologie tedy navazují na tradici původně pohanskou</a:t>
            </a:r>
            <a:r>
              <a:rPr lang="cs-CZ" baseline="30000" dirty="0" smtClean="0"/>
              <a:t>[8]9][10][11]</a:t>
            </a:r>
            <a:r>
              <a:rPr lang="cs-CZ" dirty="0" smtClean="0"/>
              <a:t> (jako např. </a:t>
            </a:r>
            <a:r>
              <a:rPr lang="cs-CZ" dirty="0" err="1" smtClean="0"/>
              <a:t>Beltain</a:t>
            </a:r>
            <a:r>
              <a:rPr lang="cs-CZ" dirty="0" smtClean="0"/>
              <a:t>, Morana).</a:t>
            </a:r>
            <a:r>
              <a:rPr lang="cs-CZ" dirty="0" smtClean="0">
                <a:sym typeface="Wingdings" pitchFamily="2" charset="2"/>
              </a:rPr>
              <a:t></a:t>
            </a:r>
            <a:endParaRPr lang="cs-CZ" dirty="0" smtClean="0"/>
          </a:p>
          <a:p>
            <a:endParaRPr lang="cs-CZ" dirty="0"/>
          </a:p>
        </p:txBody>
      </p:sp>
    </p:spTree>
  </p:cSld>
  <p:clrMapOvr>
    <a:masterClrMapping/>
  </p:clrMapOvr>
  <p:transition advTm="70078">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Velikonoční obrázky</a:t>
            </a:r>
            <a:endParaRPr lang="cs-CZ" dirty="0"/>
          </a:p>
        </p:txBody>
      </p:sp>
      <p:pic>
        <p:nvPicPr>
          <p:cNvPr id="5" name="Zástupný symbol pro obsah 4" descr="images.jpg"/>
          <p:cNvPicPr>
            <a:picLocks noGrp="1" noChangeAspect="1"/>
          </p:cNvPicPr>
          <p:nvPr>
            <p:ph sz="half" idx="1"/>
          </p:nvPr>
        </p:nvPicPr>
        <p:blipFill>
          <a:blip r:embed="rId2" cstate="print"/>
          <a:stretch>
            <a:fillRect/>
          </a:stretch>
        </p:blipFill>
        <p:spPr>
          <a:xfrm>
            <a:off x="1115616" y="2780928"/>
            <a:ext cx="2380818" cy="2696756"/>
          </a:xfrm>
        </p:spPr>
      </p:pic>
      <p:pic>
        <p:nvPicPr>
          <p:cNvPr id="6" name="Zástupný symbol pro obsah 5" descr="ja.jpg"/>
          <p:cNvPicPr>
            <a:picLocks noGrp="1" noChangeAspect="1"/>
          </p:cNvPicPr>
          <p:nvPr>
            <p:ph sz="half" idx="2"/>
          </p:nvPr>
        </p:nvPicPr>
        <p:blipFill>
          <a:blip r:embed="rId3" cstate="print"/>
          <a:stretch>
            <a:fillRect/>
          </a:stretch>
        </p:blipFill>
        <p:spPr>
          <a:xfrm>
            <a:off x="4644008" y="2852936"/>
            <a:ext cx="3456384" cy="2664296"/>
          </a:xfrm>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 toto  je všechno o velikonocích </a:t>
            </a:r>
            <a:r>
              <a:rPr lang="cs-CZ" dirty="0" smtClean="0">
                <a:sym typeface="Wingdings" pitchFamily="2" charset="2"/>
              </a:rPr>
              <a:t></a:t>
            </a:r>
            <a:endParaRPr lang="cs-CZ"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114</TotalTime>
  <Words>469</Words>
  <Application>Microsoft Office PowerPoint</Application>
  <PresentationFormat>Předvádění na obrazovce (4:3)</PresentationFormat>
  <Paragraphs>13</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Modul</vt:lpstr>
      <vt:lpstr>VELIKONOCE</vt:lpstr>
      <vt:lpstr>nej Velikonoce</vt:lpstr>
      <vt:lpstr>Popisek o Velikonocích</vt:lpstr>
      <vt:lpstr>Další popisek o Velikonocích</vt:lpstr>
      <vt:lpstr>A toto je poslední popisek o Velikonocích</vt:lpstr>
      <vt:lpstr>Velikonoční obrázky</vt:lpstr>
      <vt:lpstr>A toto  je všechno o velikonocích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VELIKONOCE</dc:title>
  <dc:creator>uživatel</dc:creator>
  <cp:lastModifiedBy>uživatel</cp:lastModifiedBy>
  <cp:revision>14</cp:revision>
  <dcterms:created xsi:type="dcterms:W3CDTF">2017-03-15T11:29:13Z</dcterms:created>
  <dcterms:modified xsi:type="dcterms:W3CDTF">2017-03-22T12:04:13Z</dcterms:modified>
</cp:coreProperties>
</file>