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  <p:sldId id="261" r:id="rId9"/>
    <p:sldId id="266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7A"/>
    <a:srgbClr val="93DEF5"/>
    <a:srgbClr val="00FF00"/>
    <a:srgbClr val="FFFF6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88503F-CBE7-4353-83BF-0C1629992B80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B0E9E4-D605-443F-9B4F-C4D69E0AB9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035A-547D-45D6-926B-D0EB71AE84CB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C8D7-AE07-4DF4-86F8-05DAAA5454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ADD2-D536-4E68-A099-16B6BF58EAE2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7F37-5E8F-4BBB-9761-84B52399A4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7536-94B8-43F5-962B-641F4AE5F620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4746-69A0-4235-A7B8-4162F40B85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DB720-1670-46A2-9C49-36E28C85AF89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6BC0-603A-4FD6-8E29-833F0396EE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C7D0-2E97-4CC4-BFE5-9053358CE71D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757E-C390-4FED-910C-516ECB691D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3EC3-11CD-44D4-860C-08CCDADA6BA0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6B7F-9BD1-41E7-9610-ED67B767D6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2E68-08B9-4D68-BC02-B1AFF5F9FC64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3658-19F5-45D0-98F4-208210DFC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C22F-B395-414F-9659-C634666ED528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12CF-D5F8-447C-86DB-8483796888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F4DB-CD6D-44F9-BA6F-0C462608616D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C460C-7803-4D62-878C-E5E910117F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D24B-CCFE-4CFF-9422-06382043F4AB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BF85-1EFA-4510-9F67-FDB6E08D12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FAA8-0C8E-4B0D-A43A-6326108B3A89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1DA0-344A-4758-8D3D-691830BBD4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C79454-26B2-49B0-B270-F80934C87048}" type="datetimeFigureOut">
              <a:rPr lang="it-IT"/>
              <a:pPr>
                <a:defRPr/>
              </a:pPr>
              <a:t>27/03/2017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5D9314-81E1-4E82-8ECF-959F56709F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UhXKZ_SHc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476672"/>
            <a:ext cx="7968913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FRIENDS AND CLASSMATES</a:t>
            </a:r>
            <a:endParaRPr lang="it-IT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92080" y="5373216"/>
            <a:ext cx="446449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ALESSIA, ELENA, BENEDETTA</a:t>
            </a:r>
            <a:endParaRPr lang="it-IT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611188" y="1916113"/>
            <a:ext cx="80645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>
                <a:latin typeface="Calibri" pitchFamily="34" charset="0"/>
              </a:rPr>
              <a:t>A friend is one that knows you as you are,</a:t>
            </a:r>
          </a:p>
          <a:p>
            <a:pPr algn="ctr"/>
            <a:r>
              <a:rPr lang="it-IT" sz="2400" b="1" i="1">
                <a:latin typeface="Calibri" pitchFamily="34" charset="0"/>
              </a:rPr>
              <a:t>understands where you have been,</a:t>
            </a:r>
          </a:p>
          <a:p>
            <a:pPr algn="ctr"/>
            <a:r>
              <a:rPr lang="it-IT" sz="2400" b="1" i="1">
                <a:latin typeface="Calibri" pitchFamily="34" charset="0"/>
              </a:rPr>
              <a:t>accepts what you have become,</a:t>
            </a:r>
          </a:p>
          <a:p>
            <a:pPr algn="ctr"/>
            <a:r>
              <a:rPr lang="it-IT" sz="2400" b="1" i="1">
                <a:latin typeface="Calibri" pitchFamily="34" charset="0"/>
              </a:rPr>
              <a:t>and still,</a:t>
            </a:r>
          </a:p>
          <a:p>
            <a:pPr algn="ctr"/>
            <a:r>
              <a:rPr lang="it-IT" sz="2400" b="1" i="1">
                <a:latin typeface="Calibri" pitchFamily="34" charset="0"/>
              </a:rPr>
              <a:t>gently allows you to grow.</a:t>
            </a:r>
          </a:p>
          <a:p>
            <a:pPr algn="r"/>
            <a:r>
              <a:rPr lang="it-IT" sz="2400" i="1">
                <a:latin typeface="Calibri" pitchFamily="34" charset="0"/>
              </a:rPr>
              <a:t>William Shakespeare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1"/>
          <p:cNvSpPr txBox="1">
            <a:spLocks noChangeArrowheads="1"/>
          </p:cNvSpPr>
          <p:nvPr/>
        </p:nvSpPr>
        <p:spPr bwMode="auto">
          <a:xfrm>
            <a:off x="571500" y="357188"/>
            <a:ext cx="8032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Maiandra GD" pitchFamily="34" charset="0"/>
              </a:rPr>
              <a:t>Friends and classmates are very important because we have to share with them good and bad moments and we have to stay with them every day of our life.</a:t>
            </a:r>
          </a:p>
        </p:txBody>
      </p:sp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4786313" y="3857625"/>
            <a:ext cx="42148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ndalus"/>
                <a:ea typeface="Andalus"/>
                <a:cs typeface="Andalus"/>
              </a:rPr>
              <a:t>“And when I can’t be with you dream me near</a:t>
            </a:r>
          </a:p>
          <a:p>
            <a:r>
              <a:rPr lang="it-IT" sz="2000">
                <a:latin typeface="Andalus"/>
                <a:ea typeface="Andalus"/>
                <a:cs typeface="Andalus"/>
              </a:rPr>
              <a:t>keep me in your heart and I’ll appear</a:t>
            </a:r>
          </a:p>
          <a:p>
            <a:r>
              <a:rPr lang="it-IT" sz="2000">
                <a:latin typeface="Andalus"/>
                <a:ea typeface="Andalus"/>
                <a:cs typeface="Andalus"/>
              </a:rPr>
              <a:t>all you gotta do is turn around</a:t>
            </a:r>
          </a:p>
          <a:p>
            <a:r>
              <a:rPr lang="it-IT" sz="2000">
                <a:latin typeface="Andalus"/>
                <a:ea typeface="Andalus"/>
                <a:cs typeface="Andalus"/>
              </a:rPr>
              <a:t>close your eyes</a:t>
            </a:r>
          </a:p>
          <a:p>
            <a:r>
              <a:rPr lang="it-IT" sz="2000">
                <a:latin typeface="Andalus"/>
                <a:ea typeface="Andalus"/>
                <a:cs typeface="Andalus"/>
              </a:rPr>
              <a:t>look inside</a:t>
            </a:r>
          </a:p>
          <a:p>
            <a:r>
              <a:rPr lang="it-IT" sz="2000">
                <a:latin typeface="Andalus"/>
                <a:ea typeface="Andalus"/>
                <a:cs typeface="Andalus"/>
              </a:rPr>
              <a:t>I’m right here.”</a:t>
            </a:r>
          </a:p>
          <a:p>
            <a:pPr algn="r"/>
            <a:r>
              <a:rPr lang="it-IT" sz="1400" i="1">
                <a:latin typeface="Calibri" pitchFamily="34" charset="0"/>
              </a:rPr>
              <a:t>I’m right here – Miley Cyrus</a:t>
            </a:r>
          </a:p>
        </p:txBody>
      </p:sp>
      <p:pic>
        <p:nvPicPr>
          <p:cNvPr id="15363" name="Immagine 4" descr="boho-friendship-grunge-hipster-Favim.com-232757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857375"/>
            <a:ext cx="400050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sellaDiTesto 4"/>
          <p:cNvSpPr txBox="1">
            <a:spLocks noChangeArrowheads="1"/>
          </p:cNvSpPr>
          <p:nvPr/>
        </p:nvSpPr>
        <p:spPr bwMode="auto">
          <a:xfrm>
            <a:off x="285750" y="1214438"/>
            <a:ext cx="86756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sto MT" pitchFamily="18" charset="0"/>
              </a:rPr>
              <a:t>Classmates will be friends also after school is ended. After so much time spent together the friendship remain. </a:t>
            </a:r>
          </a:p>
        </p:txBody>
      </p:sp>
      <p:pic>
        <p:nvPicPr>
          <p:cNvPr id="16386" name="Immagine 3" descr="lol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286125"/>
            <a:ext cx="8890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sellaDiTesto 2"/>
          <p:cNvSpPr txBox="1">
            <a:spLocks noChangeArrowheads="1"/>
          </p:cNvSpPr>
          <p:nvPr/>
        </p:nvSpPr>
        <p:spPr bwMode="auto">
          <a:xfrm>
            <a:off x="1187450" y="188913"/>
            <a:ext cx="65532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Bell MT"/>
              </a:rPr>
              <a:t>There are two types of friendship:  true friends and false friends.</a:t>
            </a:r>
          </a:p>
          <a:p>
            <a:r>
              <a:rPr lang="it-IT" sz="2400">
                <a:latin typeface="Bell MT"/>
              </a:rPr>
              <a:t>True friends help you in bad moments and they love you like you are. They know the good and the bad part of you and they accept both.</a:t>
            </a:r>
          </a:p>
        </p:txBody>
      </p:sp>
      <p:sp>
        <p:nvSpPr>
          <p:cNvPr id="17410" name="CasellaDiTesto 4"/>
          <p:cNvSpPr txBox="1">
            <a:spLocks noChangeArrowheads="1"/>
          </p:cNvSpPr>
          <p:nvPr/>
        </p:nvSpPr>
        <p:spPr bwMode="auto">
          <a:xfrm>
            <a:off x="4643438" y="5000625"/>
            <a:ext cx="3024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Bell MT"/>
              </a:rPr>
              <a:t>True friendship never finish, on the contrary, </a:t>
            </a:r>
            <a:r>
              <a:rPr lang="it-IT" sz="2400">
                <a:latin typeface="Bell MT"/>
                <a:hlinkClick r:id="rId2" action="ppaction://hlinksldjump"/>
              </a:rPr>
              <a:t>false friendship sooner or later finish.</a:t>
            </a:r>
            <a:endParaRPr lang="it-IT" sz="2400">
              <a:latin typeface="Bell MT"/>
            </a:endParaRPr>
          </a:p>
        </p:txBody>
      </p:sp>
      <p:sp>
        <p:nvSpPr>
          <p:cNvPr id="17411" name="CasellaDiTesto 3"/>
          <p:cNvSpPr txBox="1">
            <a:spLocks noChangeArrowheads="1"/>
          </p:cNvSpPr>
          <p:nvPr/>
        </p:nvSpPr>
        <p:spPr bwMode="auto">
          <a:xfrm>
            <a:off x="468313" y="2781300"/>
            <a:ext cx="4214812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latin typeface="Century Schoolbook" pitchFamily="18" charset="0"/>
                <a:ea typeface="Estrangelo Edessa"/>
                <a:cs typeface="Estrangelo Edessa"/>
              </a:rPr>
              <a:t>“Count on me through thick and thin</a:t>
            </a:r>
          </a:p>
          <a:p>
            <a:r>
              <a:rPr lang="it-IT" sz="2000" i="1">
                <a:latin typeface="Century Schoolbook" pitchFamily="18" charset="0"/>
                <a:ea typeface="Estrangelo Edessa"/>
                <a:cs typeface="Estrangelo Edessa"/>
              </a:rPr>
              <a:t>a friendship that will never end</a:t>
            </a:r>
          </a:p>
          <a:p>
            <a:r>
              <a:rPr lang="it-IT" sz="2000" i="1">
                <a:latin typeface="Century Schoolbook" pitchFamily="18" charset="0"/>
                <a:ea typeface="Estrangelo Edessa"/>
                <a:cs typeface="Estrangelo Edessa"/>
              </a:rPr>
              <a:t>when you are weak, I will be strong</a:t>
            </a:r>
          </a:p>
          <a:p>
            <a:r>
              <a:rPr lang="it-IT" sz="2000" i="1">
                <a:latin typeface="Century Schoolbook" pitchFamily="18" charset="0"/>
                <a:ea typeface="Estrangelo Edessa"/>
                <a:cs typeface="Estrangelo Edessa"/>
              </a:rPr>
              <a:t>hellping you to carry on.”</a:t>
            </a:r>
          </a:p>
          <a:p>
            <a:pPr algn="r"/>
            <a:r>
              <a:rPr lang="it-IT" sz="1400" i="1">
                <a:latin typeface="Century Schoolbook" pitchFamily="18" charset="0"/>
                <a:ea typeface="Estrangelo Edessa"/>
                <a:cs typeface="Estrangelo Edessa"/>
              </a:rPr>
              <a:t>Count On Me – Whitney Houston</a:t>
            </a:r>
            <a:r>
              <a:rPr lang="it-IT" sz="1400" i="1">
                <a:latin typeface="Estrangelo Edessa"/>
                <a:ea typeface="Estrangelo Edessa"/>
                <a:cs typeface="Estrangelo Edessa"/>
              </a:rPr>
              <a:t>.</a:t>
            </a:r>
          </a:p>
        </p:txBody>
      </p:sp>
      <p:pic>
        <p:nvPicPr>
          <p:cNvPr id="17412" name="Picture 2" descr="C:\Users\roberto\Downloads\wordle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3213" y="6067425"/>
            <a:ext cx="12207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4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magine 1" descr="wordle positiv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765175"/>
            <a:ext cx="822483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  <p:pic>
        <p:nvPicPr>
          <p:cNvPr id="19458" name="Immagine 3" descr="wordl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018213"/>
            <a:ext cx="1295400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sellaDiTesto 4"/>
          <p:cNvSpPr txBox="1">
            <a:spLocks noChangeArrowheads="1"/>
          </p:cNvSpPr>
          <p:nvPr/>
        </p:nvSpPr>
        <p:spPr bwMode="auto">
          <a:xfrm>
            <a:off x="285750" y="2492375"/>
            <a:ext cx="4573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Berlin Sans FB"/>
                <a:ea typeface="Estrangelo Edessa"/>
                <a:cs typeface="Estrangelo Edessa"/>
              </a:rPr>
              <a:t>A friendship that can end has never been sincere.</a:t>
            </a:r>
          </a:p>
        </p:txBody>
      </p:sp>
      <p:sp>
        <p:nvSpPr>
          <p:cNvPr id="19460" name="CasellaDiTesto 5"/>
          <p:cNvSpPr txBox="1">
            <a:spLocks noChangeArrowheads="1"/>
          </p:cNvSpPr>
          <p:nvPr/>
        </p:nvSpPr>
        <p:spPr bwMode="auto">
          <a:xfrm>
            <a:off x="1785938" y="5072063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High Tower Text"/>
                <a:ea typeface="Estrangelo Edessa"/>
                <a:cs typeface="Estrangelo Edessa"/>
              </a:rPr>
              <a:t>I wonder if a false friend has ever been a real fiend. The falsehood of friends is sharp and hurt like a knife.</a:t>
            </a:r>
          </a:p>
        </p:txBody>
      </p:sp>
      <p:sp>
        <p:nvSpPr>
          <p:cNvPr id="19461" name="CasellaDiTesto 6"/>
          <p:cNvSpPr txBox="1">
            <a:spLocks noChangeArrowheads="1"/>
          </p:cNvSpPr>
          <p:nvPr/>
        </p:nvSpPr>
        <p:spPr bwMode="auto">
          <a:xfrm>
            <a:off x="2357438" y="285750"/>
            <a:ext cx="47863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200" b="1">
                <a:latin typeface="Calibri" pitchFamily="34" charset="0"/>
              </a:rPr>
              <a:t>False friendships sooner or later finish.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magine 1" descr="wordl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857250"/>
            <a:ext cx="8167687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magine 1" descr="gruppo-amic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36838"/>
            <a:ext cx="837882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CasellaDiTesto 2"/>
          <p:cNvSpPr txBox="1">
            <a:spLocks noChangeArrowheads="1"/>
          </p:cNvSpPr>
          <p:nvPr/>
        </p:nvSpPr>
        <p:spPr bwMode="auto">
          <a:xfrm>
            <a:off x="539750" y="404813"/>
            <a:ext cx="7848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/>
              <a:t>But remember true friends are hard to find, even harder to leave and IMPOSSIBLE TO FORGET!!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ctrTitle"/>
          </p:nvPr>
        </p:nvSpPr>
        <p:spPr>
          <a:xfrm>
            <a:off x="-357188" y="214313"/>
            <a:ext cx="9858376" cy="1470025"/>
          </a:xfrm>
        </p:spPr>
        <p:txBody>
          <a:bodyPr/>
          <a:lstStyle/>
          <a:p>
            <a:r>
              <a:rPr lang="it-IT" smtClean="0"/>
              <a:t>Now let’s listen to this beautiful song about friendship:</a:t>
            </a:r>
          </a:p>
        </p:txBody>
      </p:sp>
      <p:sp>
        <p:nvSpPr>
          <p:cNvPr id="22530" name="Rettangolo 4"/>
          <p:cNvSpPr>
            <a:spLocks noChangeArrowheads="1"/>
          </p:cNvSpPr>
          <p:nvPr/>
        </p:nvSpPr>
        <p:spPr bwMode="auto">
          <a:xfrm>
            <a:off x="2411413" y="3141663"/>
            <a:ext cx="4529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500">
                <a:latin typeface="Calibri" pitchFamily="34" charset="0"/>
                <a:hlinkClick r:id="rId2"/>
              </a:rPr>
              <a:t>Count on me song by Bruno Mars</a:t>
            </a:r>
            <a:endParaRPr lang="it-IT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267</Words>
  <Application>Microsoft Office PowerPoint</Application>
  <PresentationFormat>Presentazione su schermo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20" baseType="lpstr">
      <vt:lpstr>Calibri</vt:lpstr>
      <vt:lpstr>Arial</vt:lpstr>
      <vt:lpstr>Maiandra GD</vt:lpstr>
      <vt:lpstr>Andalus</vt:lpstr>
      <vt:lpstr>Calisto MT</vt:lpstr>
      <vt:lpstr>Bell MT</vt:lpstr>
      <vt:lpstr>Century Schoolbook</vt:lpstr>
      <vt:lpstr>Estrangelo Edessa</vt:lpstr>
      <vt:lpstr>Berlin Sans FB</vt:lpstr>
      <vt:lpstr>High Tower Text</vt:lpstr>
      <vt:lpstr>Tema di Office</vt:lpstr>
      <vt:lpstr>Diapositiva 1</vt:lpstr>
      <vt:lpstr>Diapositiva 2</vt:lpstr>
      <vt:lpstr>Diapositiva 3</vt:lpstr>
      <vt:lpstr>Diapositiva 4</vt:lpstr>
      <vt:lpstr>Diapositiva 5</vt:lpstr>
      <vt:lpstr> </vt:lpstr>
      <vt:lpstr>Diapositiva 7</vt:lpstr>
      <vt:lpstr>Diapositiva 8</vt:lpstr>
      <vt:lpstr>Now let’s listen to this beautiful song about friendship: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LORENA</cp:lastModifiedBy>
  <cp:revision>25</cp:revision>
  <dcterms:modified xsi:type="dcterms:W3CDTF">2017-03-27T07:51:19Z</dcterms:modified>
</cp:coreProperties>
</file>