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sldIdLst>
    <p:sldId id="256" r:id="rId2"/>
    <p:sldId id="257" r:id="rId3"/>
    <p:sldId id="259" r:id="rId4"/>
    <p:sldId id="260" r:id="rId5"/>
    <p:sldId id="261" r:id="rId6"/>
    <p:sldId id="262" r:id="rId7"/>
    <p:sldId id="263" r:id="rId8"/>
    <p:sldId id="264" r:id="rId9"/>
    <p:sldId id="265" r:id="rId10"/>
    <p:sldId id="269" r:id="rId11"/>
    <p:sldId id="267" r:id="rId1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295C3F-2FEA-454C-87D1-7344D0890A0B}" v="76" dt="2022-01-08T17:22:07.774"/>
    <p1510:client id="{3CD0FDA3-36E7-4A50-BBE9-9A67A5783221}" v="2594" dt="2022-01-08T21:36:59.785"/>
    <p1510:client id="{3F0CB38A-CC5B-45A6-9054-64CBD2B474D0}" v="2" dt="2022-01-15T09:02:27.387"/>
    <p1510:client id="{A29DAE22-BAEF-44AA-BAA7-D376E203B63A}" v="1421" dt="2022-01-10T18:52:26.536"/>
    <p1510:client id="{B0BEA9C4-FB1B-4C3D-818E-FD4DB142E1BB}" v="5" dt="2022-01-11T12:00:02.422"/>
    <p1510:client id="{CA3B03F7-9E09-4EFE-98B7-4C299E4863EE}" v="14" dt="2022-01-10T16:59:22.402"/>
    <p1510:client id="{DA712CB1-7C5A-4855-B2F3-F1C7F55A0F99}" v="19" dt="2022-01-08T18:18:21.7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5" autoAdjust="0"/>
    <p:restoredTop sz="94660"/>
  </p:normalViewPr>
  <p:slideViewPr>
    <p:cSldViewPr snapToGrid="0">
      <p:cViewPr varScale="1">
        <p:scale>
          <a:sx n="86" d="100"/>
          <a:sy n="86" d="100"/>
        </p:scale>
        <p:origin x="66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1/15/2022</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75608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27541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1/15/2022</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49697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dirty="0"/>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3049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1/15/2022</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81194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dirty="0"/>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1/15/2022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74679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dirty="0"/>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1/15/2022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45836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1/15/2022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08553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31064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dirty="0"/>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1/15/2022</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45380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dirty="0"/>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89162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a:t>
            </a:r>
          </a:p>
          <a:p>
            <a:pPr lvl="7"/>
            <a:r>
              <a:rPr lang="en-US" dirty="0"/>
              <a:t>Eight</a:t>
            </a:r>
          </a:p>
          <a:p>
            <a:pPr lvl="8"/>
            <a:r>
              <a:rPr lang="en-US" dirty="0"/>
              <a:t>nine</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1/15/2022</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47620558"/>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35776" y="1513276"/>
            <a:ext cx="6044514" cy="1419655"/>
          </a:xfrm>
        </p:spPr>
        <p:txBody>
          <a:bodyPr>
            <a:normAutofit fontScale="90000"/>
          </a:bodyPr>
          <a:lstStyle/>
          <a:p>
            <a:r>
              <a:rPr lang="tr-TR" dirty="0" err="1">
                <a:cs typeface="Calibri Light"/>
              </a:rPr>
              <a:t>Scratch</a:t>
            </a:r>
            <a:r>
              <a:rPr lang="tr-TR" dirty="0">
                <a:cs typeface="Calibri Light"/>
              </a:rPr>
              <a:t> </a:t>
            </a:r>
            <a:r>
              <a:rPr lang="tr-TR" dirty="0" err="1">
                <a:cs typeface="Calibri Light"/>
              </a:rPr>
              <a:t>mechanIcs</a:t>
            </a:r>
            <a:r>
              <a:rPr lang="tr-TR" dirty="0">
                <a:cs typeface="Calibri Light"/>
              </a:rPr>
              <a:t> </a:t>
            </a:r>
            <a:r>
              <a:rPr lang="tr-TR" dirty="0" err="1">
                <a:cs typeface="Calibri Light"/>
              </a:rPr>
              <a:t>and</a:t>
            </a:r>
            <a:br>
              <a:rPr lang="en-US" dirty="0"/>
            </a:br>
            <a:r>
              <a:rPr lang="tr-TR" dirty="0">
                <a:cs typeface="Calibri Light"/>
              </a:rPr>
              <a:t>how </a:t>
            </a:r>
            <a:r>
              <a:rPr lang="tr-TR" dirty="0" err="1">
                <a:cs typeface="Calibri Light"/>
              </a:rPr>
              <a:t>to</a:t>
            </a:r>
            <a:r>
              <a:rPr lang="tr-TR" dirty="0">
                <a:cs typeface="Calibri Light"/>
              </a:rPr>
              <a:t> </a:t>
            </a:r>
            <a:r>
              <a:rPr lang="tr-TR" dirty="0" err="1">
                <a:cs typeface="Calibri Light"/>
              </a:rPr>
              <a:t>use</a:t>
            </a:r>
            <a:r>
              <a:rPr lang="tr-TR" dirty="0">
                <a:cs typeface="Calibri Light"/>
              </a:rPr>
              <a:t> </a:t>
            </a:r>
            <a:r>
              <a:rPr lang="tr-TR" dirty="0" err="1">
                <a:cs typeface="Calibri Light"/>
              </a:rPr>
              <a:t>them</a:t>
            </a:r>
            <a:r>
              <a:rPr lang="tr-TR" dirty="0">
                <a:cs typeface="Calibri Light"/>
              </a:rPr>
              <a:t> </a:t>
            </a:r>
            <a:r>
              <a:rPr lang="tr-TR" dirty="0" err="1">
                <a:cs typeface="Calibri Light"/>
              </a:rPr>
              <a:t>and</a:t>
            </a:r>
            <a:r>
              <a:rPr lang="tr-TR" dirty="0">
                <a:cs typeface="Calibri Light"/>
              </a:rPr>
              <a:t> </a:t>
            </a:r>
            <a:r>
              <a:rPr lang="tr-TR" dirty="0" err="1">
                <a:cs typeface="Calibri Light"/>
              </a:rPr>
              <a:t>other</a:t>
            </a:r>
            <a:br>
              <a:rPr lang="en-US" dirty="0"/>
            </a:br>
            <a:r>
              <a:rPr lang="tr-TR" dirty="0" err="1">
                <a:cs typeface="Calibri Light"/>
              </a:rPr>
              <a:t>borIng</a:t>
            </a:r>
            <a:r>
              <a:rPr lang="tr-TR" dirty="0">
                <a:cs typeface="Calibri Light"/>
              </a:rPr>
              <a:t> </a:t>
            </a:r>
            <a:r>
              <a:rPr lang="tr-TR" dirty="0" err="1">
                <a:cs typeface="Calibri Light"/>
              </a:rPr>
              <a:t>stuff</a:t>
            </a:r>
            <a:endParaRPr lang="tr-TR" dirty="0" err="1"/>
          </a:p>
        </p:txBody>
      </p:sp>
      <p:sp>
        <p:nvSpPr>
          <p:cNvPr id="5" name="Metin kutusu 4">
            <a:extLst>
              <a:ext uri="{FF2B5EF4-FFF2-40B4-BE49-F238E27FC236}">
                <a16:creationId xmlns:a16="http://schemas.microsoft.com/office/drawing/2014/main" id="{6EFCBAD9-71D8-4584-B22E-56C4CBD741C6}"/>
              </a:ext>
            </a:extLst>
          </p:cNvPr>
          <p:cNvSpPr txBox="1"/>
          <p:nvPr/>
        </p:nvSpPr>
        <p:spPr>
          <a:xfrm>
            <a:off x="4867275" y="334327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tr-TR" dirty="0"/>
          </a:p>
        </p:txBody>
      </p:sp>
    </p:spTree>
    <p:extLst>
      <p:ext uri="{BB962C8B-B14F-4D97-AF65-F5344CB8AC3E}">
        <p14:creationId xmlns:p14="http://schemas.microsoft.com/office/powerpoint/2010/main" val="1674425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EB1DAC3-4F35-4F6C-B6D3-A3C9D47A547A}"/>
              </a:ext>
            </a:extLst>
          </p:cNvPr>
          <p:cNvSpPr>
            <a:spLocks noGrp="1"/>
          </p:cNvSpPr>
          <p:nvPr>
            <p:ph type="title"/>
          </p:nvPr>
        </p:nvSpPr>
        <p:spPr/>
        <p:txBody>
          <a:bodyPr/>
          <a:lstStyle/>
          <a:p>
            <a:r>
              <a:rPr lang="tr-TR" dirty="0" err="1"/>
              <a:t>Descrıptıon</a:t>
            </a:r>
            <a:r>
              <a:rPr lang="tr-TR" dirty="0"/>
              <a:t> of </a:t>
            </a:r>
            <a:r>
              <a:rPr lang="tr-TR" dirty="0" err="1"/>
              <a:t>scratch</a:t>
            </a:r>
          </a:p>
        </p:txBody>
      </p:sp>
      <p:sp>
        <p:nvSpPr>
          <p:cNvPr id="3" name="İçerik Yer Tutucusu 2">
            <a:extLst>
              <a:ext uri="{FF2B5EF4-FFF2-40B4-BE49-F238E27FC236}">
                <a16:creationId xmlns:a16="http://schemas.microsoft.com/office/drawing/2014/main" id="{A8AF63EF-EBA8-4C31-97E0-85D7AB882290}"/>
              </a:ext>
            </a:extLst>
          </p:cNvPr>
          <p:cNvSpPr>
            <a:spLocks noGrp="1"/>
          </p:cNvSpPr>
          <p:nvPr>
            <p:ph idx="1"/>
          </p:nvPr>
        </p:nvSpPr>
        <p:spPr/>
        <p:txBody>
          <a:bodyPr/>
          <a:lstStyle/>
          <a:p>
            <a:pPr marL="305435" indent="-305435"/>
            <a:r>
              <a:rPr lang="tr-TR" dirty="0" err="1">
                <a:latin typeface="Tahoma"/>
                <a:ea typeface="+mn-lt"/>
                <a:cs typeface="+mn-lt"/>
              </a:rPr>
              <a:t>Scratch</a:t>
            </a:r>
            <a:r>
              <a:rPr lang="tr-TR" dirty="0">
                <a:latin typeface="Tahoma"/>
                <a:ea typeface="+mn-lt"/>
                <a:cs typeface="+mn-lt"/>
              </a:rPr>
              <a:t> is a </a:t>
            </a:r>
            <a:r>
              <a:rPr lang="tr-TR" dirty="0" err="1">
                <a:latin typeface="Tahoma"/>
                <a:ea typeface="+mn-lt"/>
                <a:cs typeface="+mn-lt"/>
              </a:rPr>
              <a:t>free</a:t>
            </a:r>
            <a:r>
              <a:rPr lang="tr-TR" dirty="0">
                <a:latin typeface="Tahoma"/>
                <a:ea typeface="+mn-lt"/>
                <a:cs typeface="+mn-lt"/>
              </a:rPr>
              <a:t> </a:t>
            </a:r>
            <a:r>
              <a:rPr lang="tr-TR" dirty="0" err="1">
                <a:latin typeface="Tahoma"/>
                <a:ea typeface="+mn-lt"/>
                <a:cs typeface="+mn-lt"/>
              </a:rPr>
              <a:t>educational</a:t>
            </a:r>
            <a:r>
              <a:rPr lang="tr-TR" dirty="0">
                <a:latin typeface="Tahoma"/>
                <a:ea typeface="+mn-lt"/>
                <a:cs typeface="+mn-lt"/>
              </a:rPr>
              <a:t> </a:t>
            </a:r>
            <a:r>
              <a:rPr lang="tr-TR" dirty="0" err="1">
                <a:latin typeface="Tahoma"/>
                <a:ea typeface="+mn-lt"/>
                <a:cs typeface="+mn-lt"/>
              </a:rPr>
              <a:t>block-based</a:t>
            </a:r>
            <a:r>
              <a:rPr lang="tr-TR" dirty="0">
                <a:latin typeface="Tahoma"/>
                <a:ea typeface="+mn-lt"/>
                <a:cs typeface="+mn-lt"/>
              </a:rPr>
              <a:t> </a:t>
            </a:r>
            <a:r>
              <a:rPr lang="tr-TR" dirty="0" err="1">
                <a:latin typeface="Tahoma"/>
                <a:ea typeface="+mn-lt"/>
                <a:cs typeface="+mn-lt"/>
              </a:rPr>
              <a:t>visual</a:t>
            </a:r>
            <a:r>
              <a:rPr lang="tr-TR" dirty="0">
                <a:latin typeface="Tahoma"/>
                <a:ea typeface="+mn-lt"/>
                <a:cs typeface="+mn-lt"/>
              </a:rPr>
              <a:t> </a:t>
            </a:r>
            <a:r>
              <a:rPr lang="tr-TR" dirty="0" err="1">
                <a:latin typeface="Tahoma"/>
                <a:ea typeface="+mn-lt"/>
                <a:cs typeface="+mn-lt"/>
              </a:rPr>
              <a:t>programming</a:t>
            </a:r>
            <a:r>
              <a:rPr lang="tr-TR" dirty="0">
                <a:latin typeface="Tahoma"/>
                <a:ea typeface="+mn-lt"/>
                <a:cs typeface="+mn-lt"/>
              </a:rPr>
              <a:t> </a:t>
            </a:r>
            <a:r>
              <a:rPr lang="tr-TR" dirty="0" err="1">
                <a:latin typeface="Tahoma"/>
                <a:ea typeface="+mn-lt"/>
                <a:cs typeface="+mn-lt"/>
              </a:rPr>
              <a:t>language</a:t>
            </a:r>
            <a:r>
              <a:rPr lang="tr-TR" dirty="0">
                <a:latin typeface="Tahoma"/>
                <a:ea typeface="+mn-lt"/>
                <a:cs typeface="+mn-lt"/>
              </a:rPr>
              <a:t> </a:t>
            </a:r>
            <a:r>
              <a:rPr lang="tr-TR" dirty="0" err="1">
                <a:latin typeface="Tahoma"/>
                <a:ea typeface="+mn-lt"/>
                <a:cs typeface="+mn-lt"/>
              </a:rPr>
              <a:t>that</a:t>
            </a:r>
            <a:r>
              <a:rPr lang="tr-TR" dirty="0">
                <a:latin typeface="Tahoma"/>
                <a:ea typeface="+mn-lt"/>
                <a:cs typeface="+mn-lt"/>
              </a:rPr>
              <a:t> </a:t>
            </a:r>
            <a:r>
              <a:rPr lang="tr-TR" dirty="0" err="1">
                <a:latin typeface="Tahoma"/>
                <a:ea typeface="+mn-lt"/>
                <a:cs typeface="+mn-lt"/>
              </a:rPr>
              <a:t>was</a:t>
            </a:r>
            <a:r>
              <a:rPr lang="tr-TR" dirty="0">
                <a:latin typeface="Tahoma"/>
                <a:ea typeface="+mn-lt"/>
                <a:cs typeface="+mn-lt"/>
              </a:rPr>
              <a:t> </a:t>
            </a:r>
            <a:r>
              <a:rPr lang="tr-TR" dirty="0" err="1">
                <a:latin typeface="Tahoma"/>
                <a:ea typeface="+mn-lt"/>
                <a:cs typeface="+mn-lt"/>
              </a:rPr>
              <a:t>developed</a:t>
            </a:r>
            <a:r>
              <a:rPr lang="tr-TR" dirty="0">
                <a:latin typeface="Tahoma"/>
                <a:ea typeface="+mn-lt"/>
                <a:cs typeface="+mn-lt"/>
              </a:rPr>
              <a:t> </a:t>
            </a:r>
            <a:r>
              <a:rPr lang="tr-TR" dirty="0" err="1">
                <a:latin typeface="Tahoma"/>
                <a:ea typeface="+mn-lt"/>
                <a:cs typeface="+mn-lt"/>
              </a:rPr>
              <a:t>by</a:t>
            </a:r>
            <a:r>
              <a:rPr lang="tr-TR" dirty="0">
                <a:latin typeface="Tahoma"/>
                <a:ea typeface="+mn-lt"/>
                <a:cs typeface="+mn-lt"/>
              </a:rPr>
              <a:t> </a:t>
            </a:r>
            <a:r>
              <a:rPr lang="tr-TR" dirty="0" err="1">
                <a:latin typeface="Tahoma"/>
                <a:ea typeface="+mn-lt"/>
                <a:cs typeface="+mn-lt"/>
              </a:rPr>
              <a:t>the</a:t>
            </a:r>
            <a:r>
              <a:rPr lang="tr-TR" dirty="0">
                <a:latin typeface="Tahoma"/>
                <a:ea typeface="+mn-lt"/>
                <a:cs typeface="+mn-lt"/>
              </a:rPr>
              <a:t> </a:t>
            </a:r>
            <a:r>
              <a:rPr lang="tr-TR" dirty="0" err="1">
                <a:latin typeface="Tahoma"/>
                <a:ea typeface="+mn-lt"/>
                <a:cs typeface="+mn-lt"/>
              </a:rPr>
              <a:t>Lifelong</a:t>
            </a:r>
            <a:r>
              <a:rPr lang="tr-TR" dirty="0">
                <a:latin typeface="Tahoma"/>
                <a:ea typeface="+mn-lt"/>
                <a:cs typeface="+mn-lt"/>
              </a:rPr>
              <a:t> Kindergarten </a:t>
            </a:r>
            <a:r>
              <a:rPr lang="tr-TR" dirty="0" err="1">
                <a:latin typeface="Tahoma"/>
                <a:ea typeface="+mn-lt"/>
                <a:cs typeface="+mn-lt"/>
              </a:rPr>
              <a:t>Group</a:t>
            </a:r>
            <a:r>
              <a:rPr lang="tr-TR" dirty="0">
                <a:latin typeface="Tahoma"/>
                <a:ea typeface="+mn-lt"/>
                <a:cs typeface="+mn-lt"/>
              </a:rPr>
              <a:t> at </a:t>
            </a:r>
            <a:r>
              <a:rPr lang="tr-TR" dirty="0" err="1">
                <a:latin typeface="Tahoma"/>
                <a:ea typeface="+mn-lt"/>
                <a:cs typeface="+mn-lt"/>
              </a:rPr>
              <a:t>the</a:t>
            </a:r>
            <a:r>
              <a:rPr lang="tr-TR" dirty="0">
                <a:latin typeface="Tahoma"/>
                <a:ea typeface="+mn-lt"/>
                <a:cs typeface="+mn-lt"/>
              </a:rPr>
              <a:t> MIT </a:t>
            </a:r>
            <a:r>
              <a:rPr lang="tr-TR" dirty="0" err="1">
                <a:latin typeface="Tahoma"/>
                <a:ea typeface="+mn-lt"/>
                <a:cs typeface="+mn-lt"/>
              </a:rPr>
              <a:t>and</a:t>
            </a:r>
            <a:r>
              <a:rPr lang="tr-TR" dirty="0">
                <a:latin typeface="Tahoma"/>
                <a:ea typeface="+mn-lt"/>
                <a:cs typeface="+mn-lt"/>
              </a:rPr>
              <a:t> </a:t>
            </a:r>
            <a:r>
              <a:rPr lang="tr-TR" dirty="0" err="1">
                <a:latin typeface="Tahoma"/>
                <a:ea typeface="+mn-lt"/>
                <a:cs typeface="+mn-lt"/>
              </a:rPr>
              <a:t>website</a:t>
            </a:r>
            <a:r>
              <a:rPr lang="tr-TR" dirty="0">
                <a:latin typeface="Tahoma"/>
                <a:ea typeface="+mn-lt"/>
                <a:cs typeface="+mn-lt"/>
              </a:rPr>
              <a:t> </a:t>
            </a:r>
            <a:r>
              <a:rPr lang="tr-TR" dirty="0" err="1">
                <a:latin typeface="Tahoma"/>
                <a:ea typeface="+mn-lt"/>
                <a:cs typeface="+mn-lt"/>
              </a:rPr>
              <a:t>targeted</a:t>
            </a:r>
            <a:r>
              <a:rPr lang="tr-TR" dirty="0">
                <a:latin typeface="Tahoma"/>
                <a:ea typeface="+mn-lt"/>
                <a:cs typeface="+mn-lt"/>
              </a:rPr>
              <a:t> </a:t>
            </a:r>
            <a:r>
              <a:rPr lang="tr-TR" dirty="0" err="1">
                <a:latin typeface="Tahoma"/>
                <a:ea typeface="+mn-lt"/>
                <a:cs typeface="+mn-lt"/>
              </a:rPr>
              <a:t>primarily</a:t>
            </a:r>
            <a:r>
              <a:rPr lang="tr-TR" dirty="0">
                <a:latin typeface="Tahoma"/>
                <a:ea typeface="+mn-lt"/>
                <a:cs typeface="+mn-lt"/>
              </a:rPr>
              <a:t> at </a:t>
            </a:r>
            <a:r>
              <a:rPr lang="tr-TR" dirty="0" err="1">
                <a:latin typeface="Tahoma"/>
                <a:ea typeface="+mn-lt"/>
                <a:cs typeface="+mn-lt"/>
              </a:rPr>
              <a:t>children</a:t>
            </a:r>
            <a:r>
              <a:rPr lang="tr-TR" dirty="0">
                <a:latin typeface="Tahoma"/>
                <a:ea typeface="+mn-lt"/>
                <a:cs typeface="+mn-lt"/>
              </a:rPr>
              <a:t> 8–16 as an </a:t>
            </a:r>
            <a:r>
              <a:rPr lang="tr-TR" dirty="0" err="1">
                <a:latin typeface="Tahoma"/>
                <a:ea typeface="+mn-lt"/>
                <a:cs typeface="+mn-lt"/>
              </a:rPr>
              <a:t>educational</a:t>
            </a:r>
            <a:r>
              <a:rPr lang="tr-TR" dirty="0">
                <a:latin typeface="Tahoma"/>
                <a:ea typeface="+mn-lt"/>
                <a:cs typeface="+mn-lt"/>
              </a:rPr>
              <a:t> </a:t>
            </a:r>
            <a:r>
              <a:rPr lang="tr-TR" dirty="0" err="1">
                <a:latin typeface="Tahoma"/>
                <a:ea typeface="+mn-lt"/>
                <a:cs typeface="+mn-lt"/>
              </a:rPr>
              <a:t>tool</a:t>
            </a:r>
            <a:r>
              <a:rPr lang="tr-TR" dirty="0">
                <a:latin typeface="Tahoma"/>
                <a:ea typeface="+mn-lt"/>
                <a:cs typeface="+mn-lt"/>
              </a:rPr>
              <a:t> </a:t>
            </a:r>
            <a:r>
              <a:rPr lang="tr-TR" dirty="0" err="1">
                <a:latin typeface="Tahoma"/>
                <a:ea typeface="+mn-lt"/>
                <a:cs typeface="+mn-lt"/>
              </a:rPr>
              <a:t>for</a:t>
            </a:r>
            <a:r>
              <a:rPr lang="tr-TR" dirty="0">
                <a:latin typeface="Tahoma"/>
                <a:ea typeface="+mn-lt"/>
                <a:cs typeface="+mn-lt"/>
              </a:rPr>
              <a:t> </a:t>
            </a:r>
            <a:r>
              <a:rPr lang="tr-TR" dirty="0" err="1">
                <a:latin typeface="Tahoma"/>
                <a:ea typeface="+mn-lt"/>
                <a:cs typeface="+mn-lt"/>
              </a:rPr>
              <a:t>programming</a:t>
            </a:r>
            <a:r>
              <a:rPr lang="tr-TR" dirty="0">
                <a:latin typeface="Tahoma"/>
                <a:ea typeface="+mn-lt"/>
                <a:cs typeface="+mn-lt"/>
              </a:rPr>
              <a:t>. </a:t>
            </a:r>
            <a:r>
              <a:rPr lang="tr-TR" dirty="0" err="1">
                <a:latin typeface="Tahoma"/>
                <a:ea typeface="+mn-lt"/>
                <a:cs typeface="+mn-lt"/>
              </a:rPr>
              <a:t>Users</a:t>
            </a:r>
            <a:r>
              <a:rPr lang="tr-TR" dirty="0">
                <a:latin typeface="Tahoma"/>
                <a:ea typeface="+mn-lt"/>
                <a:cs typeface="+mn-lt"/>
              </a:rPr>
              <a:t> on </a:t>
            </a:r>
            <a:r>
              <a:rPr lang="tr-TR" dirty="0" err="1">
                <a:latin typeface="Tahoma"/>
                <a:ea typeface="+mn-lt"/>
                <a:cs typeface="+mn-lt"/>
              </a:rPr>
              <a:t>the</a:t>
            </a:r>
            <a:r>
              <a:rPr lang="tr-TR" dirty="0">
                <a:latin typeface="Tahoma"/>
                <a:ea typeface="+mn-lt"/>
                <a:cs typeface="+mn-lt"/>
              </a:rPr>
              <a:t> site, </a:t>
            </a:r>
            <a:r>
              <a:rPr lang="tr-TR" dirty="0" err="1">
                <a:latin typeface="Tahoma"/>
                <a:ea typeface="+mn-lt"/>
                <a:cs typeface="+mn-lt"/>
              </a:rPr>
              <a:t>called</a:t>
            </a:r>
            <a:r>
              <a:rPr lang="tr-TR" dirty="0">
                <a:latin typeface="Tahoma"/>
                <a:ea typeface="+mn-lt"/>
                <a:cs typeface="+mn-lt"/>
              </a:rPr>
              <a:t> </a:t>
            </a:r>
            <a:r>
              <a:rPr lang="tr-TR" dirty="0" err="1">
                <a:latin typeface="Tahoma"/>
                <a:ea typeface="+mn-lt"/>
                <a:cs typeface="+mn-lt"/>
              </a:rPr>
              <a:t>Scratchers</a:t>
            </a:r>
            <a:r>
              <a:rPr lang="tr-TR" dirty="0">
                <a:latin typeface="Tahoma"/>
                <a:ea typeface="+mn-lt"/>
                <a:cs typeface="+mn-lt"/>
              </a:rPr>
              <a:t>, can </a:t>
            </a:r>
            <a:r>
              <a:rPr lang="tr-TR" dirty="0" err="1">
                <a:latin typeface="Tahoma"/>
                <a:ea typeface="+mn-lt"/>
                <a:cs typeface="+mn-lt"/>
              </a:rPr>
              <a:t>create</a:t>
            </a:r>
            <a:r>
              <a:rPr lang="tr-TR" dirty="0">
                <a:latin typeface="Tahoma"/>
                <a:ea typeface="+mn-lt"/>
                <a:cs typeface="+mn-lt"/>
              </a:rPr>
              <a:t> </a:t>
            </a:r>
            <a:r>
              <a:rPr lang="tr-TR" dirty="0" err="1">
                <a:latin typeface="Tahoma"/>
                <a:ea typeface="+mn-lt"/>
                <a:cs typeface="+mn-lt"/>
              </a:rPr>
              <a:t>projects</a:t>
            </a:r>
            <a:r>
              <a:rPr lang="tr-TR" dirty="0">
                <a:latin typeface="Tahoma"/>
                <a:ea typeface="+mn-lt"/>
                <a:cs typeface="+mn-lt"/>
              </a:rPr>
              <a:t> on </a:t>
            </a:r>
            <a:r>
              <a:rPr lang="tr-TR" dirty="0" err="1">
                <a:latin typeface="Tahoma"/>
                <a:ea typeface="+mn-lt"/>
                <a:cs typeface="+mn-lt"/>
              </a:rPr>
              <a:t>the</a:t>
            </a:r>
            <a:r>
              <a:rPr lang="tr-TR" dirty="0">
                <a:latin typeface="Tahoma"/>
                <a:ea typeface="+mn-lt"/>
                <a:cs typeface="+mn-lt"/>
              </a:rPr>
              <a:t> </a:t>
            </a:r>
            <a:r>
              <a:rPr lang="tr-TR" dirty="0" err="1">
                <a:latin typeface="Tahoma"/>
                <a:ea typeface="+mn-lt"/>
                <a:cs typeface="+mn-lt"/>
              </a:rPr>
              <a:t>website</a:t>
            </a:r>
            <a:r>
              <a:rPr lang="tr-TR" dirty="0">
                <a:latin typeface="Tahoma"/>
                <a:ea typeface="+mn-lt"/>
                <a:cs typeface="+mn-lt"/>
              </a:rPr>
              <a:t> </a:t>
            </a:r>
            <a:r>
              <a:rPr lang="tr-TR" dirty="0" err="1">
                <a:latin typeface="Tahoma"/>
                <a:ea typeface="+mn-lt"/>
                <a:cs typeface="+mn-lt"/>
              </a:rPr>
              <a:t>using</a:t>
            </a:r>
            <a:r>
              <a:rPr lang="tr-TR" dirty="0">
                <a:latin typeface="Tahoma"/>
                <a:ea typeface="+mn-lt"/>
                <a:cs typeface="+mn-lt"/>
              </a:rPr>
              <a:t> a </a:t>
            </a:r>
            <a:r>
              <a:rPr lang="tr-TR" dirty="0" err="1">
                <a:latin typeface="Tahoma"/>
                <a:ea typeface="+mn-lt"/>
                <a:cs typeface="+mn-lt"/>
              </a:rPr>
              <a:t>block-like</a:t>
            </a:r>
            <a:r>
              <a:rPr lang="tr-TR" dirty="0">
                <a:latin typeface="Tahoma"/>
                <a:ea typeface="+mn-lt"/>
                <a:cs typeface="+mn-lt"/>
              </a:rPr>
              <a:t> </a:t>
            </a:r>
            <a:r>
              <a:rPr lang="tr-TR" dirty="0" err="1">
                <a:latin typeface="Tahoma"/>
                <a:ea typeface="+mn-lt"/>
                <a:cs typeface="+mn-lt"/>
              </a:rPr>
              <a:t>interface</a:t>
            </a:r>
            <a:r>
              <a:rPr lang="tr-TR" dirty="0">
                <a:latin typeface="Tahoma"/>
                <a:ea typeface="+mn-lt"/>
                <a:cs typeface="+mn-lt"/>
              </a:rPr>
              <a:t>. </a:t>
            </a:r>
            <a:r>
              <a:rPr lang="tr-TR" dirty="0" err="1">
                <a:latin typeface="Tahoma"/>
                <a:ea typeface="+mn-lt"/>
                <a:cs typeface="+mn-lt"/>
              </a:rPr>
              <a:t>Projects</a:t>
            </a:r>
            <a:r>
              <a:rPr lang="tr-TR" dirty="0">
                <a:latin typeface="Tahoma"/>
                <a:ea typeface="+mn-lt"/>
                <a:cs typeface="+mn-lt"/>
              </a:rPr>
              <a:t> can be </a:t>
            </a:r>
            <a:r>
              <a:rPr lang="tr-TR" dirty="0" err="1">
                <a:latin typeface="Tahoma"/>
                <a:ea typeface="+mn-lt"/>
                <a:cs typeface="+mn-lt"/>
              </a:rPr>
              <a:t>exported</a:t>
            </a:r>
            <a:r>
              <a:rPr lang="tr-TR" dirty="0">
                <a:latin typeface="Tahoma"/>
                <a:ea typeface="+mn-lt"/>
                <a:cs typeface="+mn-lt"/>
              </a:rPr>
              <a:t> </a:t>
            </a:r>
            <a:r>
              <a:rPr lang="tr-TR" dirty="0" err="1">
                <a:latin typeface="Tahoma"/>
                <a:ea typeface="+mn-lt"/>
                <a:cs typeface="+mn-lt"/>
              </a:rPr>
              <a:t>to</a:t>
            </a:r>
            <a:r>
              <a:rPr lang="tr-TR" dirty="0">
                <a:latin typeface="Tahoma"/>
                <a:ea typeface="+mn-lt"/>
                <a:cs typeface="+mn-lt"/>
              </a:rPr>
              <a:t> HTML, </a:t>
            </a:r>
            <a:r>
              <a:rPr lang="tr-TR" dirty="0" err="1">
                <a:latin typeface="Tahoma"/>
                <a:ea typeface="+mn-lt"/>
                <a:cs typeface="+mn-lt"/>
              </a:rPr>
              <a:t>Android</a:t>
            </a:r>
            <a:r>
              <a:rPr lang="tr-TR" dirty="0">
                <a:latin typeface="Tahoma"/>
                <a:ea typeface="+mn-lt"/>
                <a:cs typeface="+mn-lt"/>
              </a:rPr>
              <a:t> </a:t>
            </a:r>
            <a:r>
              <a:rPr lang="tr-TR" dirty="0" err="1">
                <a:latin typeface="Tahoma"/>
                <a:ea typeface="+mn-lt"/>
                <a:cs typeface="+mn-lt"/>
              </a:rPr>
              <a:t>apps</a:t>
            </a:r>
            <a:r>
              <a:rPr lang="tr-TR" dirty="0">
                <a:latin typeface="Tahoma"/>
                <a:ea typeface="+mn-lt"/>
                <a:cs typeface="+mn-lt"/>
              </a:rPr>
              <a:t> </a:t>
            </a:r>
            <a:r>
              <a:rPr lang="tr-TR" dirty="0" err="1">
                <a:latin typeface="Tahoma"/>
                <a:ea typeface="+mn-lt"/>
                <a:cs typeface="+mn-lt"/>
              </a:rPr>
              <a:t>and</a:t>
            </a:r>
            <a:r>
              <a:rPr lang="tr-TR" dirty="0">
                <a:latin typeface="Tahoma"/>
                <a:ea typeface="+mn-lt"/>
                <a:cs typeface="+mn-lt"/>
              </a:rPr>
              <a:t> EXE </a:t>
            </a:r>
            <a:r>
              <a:rPr lang="tr-TR" dirty="0" err="1">
                <a:latin typeface="Tahoma"/>
                <a:ea typeface="+mn-lt"/>
                <a:cs typeface="+mn-lt"/>
              </a:rPr>
              <a:t>files</a:t>
            </a:r>
            <a:r>
              <a:rPr lang="tr-TR" dirty="0">
                <a:latin typeface="Tahoma"/>
                <a:ea typeface="+mn-lt"/>
                <a:cs typeface="+mn-lt"/>
              </a:rPr>
              <a:t> </a:t>
            </a:r>
            <a:r>
              <a:rPr lang="tr-TR" dirty="0" err="1">
                <a:latin typeface="Tahoma"/>
                <a:ea typeface="+mn-lt"/>
                <a:cs typeface="+mn-lt"/>
              </a:rPr>
              <a:t>using</a:t>
            </a:r>
            <a:r>
              <a:rPr lang="tr-TR" dirty="0">
                <a:latin typeface="Tahoma"/>
                <a:ea typeface="+mn-lt"/>
                <a:cs typeface="+mn-lt"/>
              </a:rPr>
              <a:t> </a:t>
            </a:r>
            <a:r>
              <a:rPr lang="tr-TR" dirty="0" err="1">
                <a:latin typeface="Tahoma"/>
                <a:ea typeface="+mn-lt"/>
                <a:cs typeface="+mn-lt"/>
              </a:rPr>
              <a:t>external</a:t>
            </a:r>
            <a:r>
              <a:rPr lang="tr-TR" dirty="0">
                <a:latin typeface="Tahoma"/>
                <a:ea typeface="+mn-lt"/>
                <a:cs typeface="+mn-lt"/>
              </a:rPr>
              <a:t> </a:t>
            </a:r>
            <a:r>
              <a:rPr lang="tr-TR" dirty="0" err="1">
                <a:latin typeface="Tahoma"/>
                <a:ea typeface="+mn-lt"/>
                <a:cs typeface="+mn-lt"/>
              </a:rPr>
              <a:t>tools</a:t>
            </a:r>
            <a:r>
              <a:rPr lang="tr-TR" dirty="0">
                <a:latin typeface="Tahoma"/>
                <a:ea typeface="+mn-lt"/>
                <a:cs typeface="+mn-lt"/>
              </a:rPr>
              <a:t>. </a:t>
            </a:r>
            <a:r>
              <a:rPr lang="tr-TR" dirty="0" err="1">
                <a:latin typeface="Tahoma"/>
                <a:ea typeface="+mn-lt"/>
                <a:cs typeface="+mn-lt"/>
              </a:rPr>
              <a:t>The</a:t>
            </a:r>
            <a:r>
              <a:rPr lang="tr-TR" dirty="0">
                <a:latin typeface="Tahoma"/>
                <a:ea typeface="+mn-lt"/>
                <a:cs typeface="+mn-lt"/>
              </a:rPr>
              <a:t> service is </a:t>
            </a:r>
            <a:r>
              <a:rPr lang="tr-TR" dirty="0" err="1">
                <a:latin typeface="Tahoma"/>
                <a:ea typeface="+mn-lt"/>
                <a:cs typeface="+mn-lt"/>
              </a:rPr>
              <a:t>developed</a:t>
            </a:r>
            <a:r>
              <a:rPr lang="tr-TR" dirty="0">
                <a:latin typeface="Tahoma"/>
                <a:ea typeface="+mn-lt"/>
                <a:cs typeface="+mn-lt"/>
              </a:rPr>
              <a:t> </a:t>
            </a:r>
            <a:r>
              <a:rPr lang="tr-TR" dirty="0" err="1">
                <a:latin typeface="Tahoma"/>
                <a:ea typeface="+mn-lt"/>
                <a:cs typeface="+mn-lt"/>
              </a:rPr>
              <a:t>by</a:t>
            </a:r>
            <a:r>
              <a:rPr lang="tr-TR" dirty="0">
                <a:latin typeface="Tahoma"/>
                <a:ea typeface="+mn-lt"/>
                <a:cs typeface="+mn-lt"/>
              </a:rPr>
              <a:t> </a:t>
            </a:r>
            <a:r>
              <a:rPr lang="tr-TR" dirty="0" err="1">
                <a:latin typeface="Tahoma"/>
                <a:ea typeface="+mn-lt"/>
                <a:cs typeface="+mn-lt"/>
              </a:rPr>
              <a:t>the</a:t>
            </a:r>
            <a:r>
              <a:rPr lang="tr-TR" dirty="0">
                <a:latin typeface="Tahoma"/>
                <a:ea typeface="+mn-lt"/>
                <a:cs typeface="+mn-lt"/>
              </a:rPr>
              <a:t> MIT Media </a:t>
            </a:r>
            <a:r>
              <a:rPr lang="tr-TR" dirty="0" err="1">
                <a:latin typeface="Tahoma"/>
                <a:ea typeface="+mn-lt"/>
                <a:cs typeface="+mn-lt"/>
              </a:rPr>
              <a:t>Lab</a:t>
            </a:r>
            <a:r>
              <a:rPr lang="tr-TR" dirty="0">
                <a:latin typeface="Tahoma"/>
                <a:ea typeface="+mn-lt"/>
                <a:cs typeface="+mn-lt"/>
              </a:rPr>
              <a:t>, has </a:t>
            </a:r>
            <a:r>
              <a:rPr lang="tr-TR" dirty="0" err="1">
                <a:latin typeface="Tahoma"/>
                <a:ea typeface="+mn-lt"/>
                <a:cs typeface="+mn-lt"/>
              </a:rPr>
              <a:t>been</a:t>
            </a:r>
            <a:r>
              <a:rPr lang="tr-TR" dirty="0">
                <a:latin typeface="Tahoma"/>
                <a:ea typeface="+mn-lt"/>
                <a:cs typeface="+mn-lt"/>
              </a:rPr>
              <a:t> </a:t>
            </a:r>
            <a:r>
              <a:rPr lang="tr-TR" dirty="0" err="1">
                <a:latin typeface="Tahoma"/>
                <a:ea typeface="+mn-lt"/>
                <a:cs typeface="+mn-lt"/>
              </a:rPr>
              <a:t>translated</a:t>
            </a:r>
            <a:r>
              <a:rPr lang="tr-TR" dirty="0">
                <a:latin typeface="Tahoma"/>
                <a:ea typeface="+mn-lt"/>
                <a:cs typeface="+mn-lt"/>
              </a:rPr>
              <a:t> </a:t>
            </a:r>
            <a:r>
              <a:rPr lang="tr-TR" dirty="0" err="1">
                <a:latin typeface="Tahoma"/>
                <a:ea typeface="+mn-lt"/>
                <a:cs typeface="+mn-lt"/>
              </a:rPr>
              <a:t>into</a:t>
            </a:r>
            <a:r>
              <a:rPr lang="tr-TR" dirty="0">
                <a:latin typeface="Tahoma"/>
                <a:ea typeface="+mn-lt"/>
                <a:cs typeface="+mn-lt"/>
              </a:rPr>
              <a:t> 70+ </a:t>
            </a:r>
            <a:r>
              <a:rPr lang="tr-TR" dirty="0" err="1">
                <a:latin typeface="Tahoma"/>
                <a:ea typeface="+mn-lt"/>
                <a:cs typeface="+mn-lt"/>
              </a:rPr>
              <a:t>languages</a:t>
            </a:r>
            <a:r>
              <a:rPr lang="tr-TR" dirty="0">
                <a:latin typeface="Tahoma"/>
                <a:ea typeface="+mn-lt"/>
                <a:cs typeface="+mn-lt"/>
              </a:rPr>
              <a:t>, </a:t>
            </a:r>
            <a:r>
              <a:rPr lang="tr-TR" dirty="0" err="1">
                <a:latin typeface="Tahoma"/>
                <a:ea typeface="+mn-lt"/>
                <a:cs typeface="+mn-lt"/>
              </a:rPr>
              <a:t>and</a:t>
            </a:r>
            <a:r>
              <a:rPr lang="tr-TR" dirty="0">
                <a:latin typeface="Tahoma"/>
                <a:ea typeface="+mn-lt"/>
                <a:cs typeface="+mn-lt"/>
              </a:rPr>
              <a:t> is </a:t>
            </a:r>
            <a:r>
              <a:rPr lang="tr-TR" dirty="0" err="1">
                <a:latin typeface="Tahoma"/>
                <a:ea typeface="+mn-lt"/>
                <a:cs typeface="+mn-lt"/>
              </a:rPr>
              <a:t>used</a:t>
            </a:r>
            <a:r>
              <a:rPr lang="tr-TR" dirty="0">
                <a:latin typeface="Tahoma"/>
                <a:ea typeface="+mn-lt"/>
                <a:cs typeface="+mn-lt"/>
              </a:rPr>
              <a:t> in </a:t>
            </a:r>
            <a:r>
              <a:rPr lang="tr-TR" dirty="0" err="1">
                <a:latin typeface="Tahoma"/>
                <a:ea typeface="+mn-lt"/>
                <a:cs typeface="+mn-lt"/>
              </a:rPr>
              <a:t>most</a:t>
            </a:r>
            <a:r>
              <a:rPr lang="tr-TR" dirty="0">
                <a:latin typeface="Tahoma"/>
                <a:ea typeface="+mn-lt"/>
                <a:cs typeface="+mn-lt"/>
              </a:rPr>
              <a:t> </a:t>
            </a:r>
            <a:r>
              <a:rPr lang="tr-TR" dirty="0" err="1">
                <a:latin typeface="Tahoma"/>
                <a:ea typeface="+mn-lt"/>
                <a:cs typeface="+mn-lt"/>
              </a:rPr>
              <a:t>parts</a:t>
            </a:r>
            <a:r>
              <a:rPr lang="tr-TR" dirty="0">
                <a:latin typeface="Tahoma"/>
                <a:ea typeface="+mn-lt"/>
                <a:cs typeface="+mn-lt"/>
              </a:rPr>
              <a:t> of </a:t>
            </a:r>
            <a:r>
              <a:rPr lang="tr-TR" dirty="0" err="1">
                <a:latin typeface="Tahoma"/>
                <a:ea typeface="+mn-lt"/>
                <a:cs typeface="+mn-lt"/>
              </a:rPr>
              <a:t>the</a:t>
            </a:r>
            <a:r>
              <a:rPr lang="tr-TR" dirty="0">
                <a:latin typeface="Tahoma"/>
                <a:ea typeface="+mn-lt"/>
                <a:cs typeface="+mn-lt"/>
              </a:rPr>
              <a:t> </a:t>
            </a:r>
            <a:r>
              <a:rPr lang="tr-TR" dirty="0" err="1">
                <a:latin typeface="Tahoma"/>
                <a:ea typeface="+mn-lt"/>
                <a:cs typeface="+mn-lt"/>
              </a:rPr>
              <a:t>world</a:t>
            </a:r>
            <a:r>
              <a:rPr lang="tr-TR" dirty="0">
                <a:latin typeface="Tahoma"/>
                <a:ea typeface="+mn-lt"/>
                <a:cs typeface="+mn-lt"/>
              </a:rPr>
              <a:t>. </a:t>
            </a:r>
            <a:r>
              <a:rPr lang="tr-TR" dirty="0" err="1">
                <a:latin typeface="Tahoma"/>
                <a:ea typeface="+mn-lt"/>
                <a:cs typeface="+mn-lt"/>
              </a:rPr>
              <a:t>Scratch</a:t>
            </a:r>
            <a:r>
              <a:rPr lang="tr-TR" dirty="0">
                <a:latin typeface="Tahoma"/>
                <a:ea typeface="+mn-lt"/>
                <a:cs typeface="+mn-lt"/>
              </a:rPr>
              <a:t> is </a:t>
            </a:r>
            <a:r>
              <a:rPr lang="tr-TR" dirty="0" err="1">
                <a:latin typeface="Tahoma"/>
                <a:ea typeface="+mn-lt"/>
                <a:cs typeface="+mn-lt"/>
              </a:rPr>
              <a:t>taught</a:t>
            </a:r>
            <a:r>
              <a:rPr lang="tr-TR" dirty="0">
                <a:latin typeface="Tahoma"/>
                <a:ea typeface="+mn-lt"/>
                <a:cs typeface="+mn-lt"/>
              </a:rPr>
              <a:t> </a:t>
            </a:r>
            <a:r>
              <a:rPr lang="tr-TR" dirty="0" err="1">
                <a:latin typeface="Tahoma"/>
                <a:ea typeface="+mn-lt"/>
                <a:cs typeface="+mn-lt"/>
              </a:rPr>
              <a:t>and</a:t>
            </a:r>
            <a:r>
              <a:rPr lang="tr-TR" dirty="0">
                <a:latin typeface="Tahoma"/>
                <a:ea typeface="+mn-lt"/>
                <a:cs typeface="+mn-lt"/>
              </a:rPr>
              <a:t> </a:t>
            </a:r>
            <a:r>
              <a:rPr lang="tr-TR" dirty="0" err="1">
                <a:latin typeface="Tahoma"/>
                <a:ea typeface="+mn-lt"/>
                <a:cs typeface="+mn-lt"/>
              </a:rPr>
              <a:t>used</a:t>
            </a:r>
            <a:r>
              <a:rPr lang="tr-TR" dirty="0">
                <a:latin typeface="Tahoma"/>
                <a:ea typeface="+mn-lt"/>
                <a:cs typeface="+mn-lt"/>
              </a:rPr>
              <a:t> in </a:t>
            </a:r>
            <a:r>
              <a:rPr lang="tr-TR" dirty="0" err="1">
                <a:latin typeface="Tahoma"/>
                <a:ea typeface="+mn-lt"/>
                <a:cs typeface="+mn-lt"/>
              </a:rPr>
              <a:t>after-school</a:t>
            </a:r>
            <a:r>
              <a:rPr lang="tr-TR" dirty="0">
                <a:latin typeface="Tahoma"/>
                <a:ea typeface="+mn-lt"/>
                <a:cs typeface="+mn-lt"/>
              </a:rPr>
              <a:t> </a:t>
            </a:r>
            <a:r>
              <a:rPr lang="tr-TR" dirty="0" err="1">
                <a:latin typeface="Tahoma"/>
                <a:ea typeface="+mn-lt"/>
                <a:cs typeface="+mn-lt"/>
              </a:rPr>
              <a:t>centers</a:t>
            </a:r>
            <a:r>
              <a:rPr lang="tr-TR" dirty="0">
                <a:latin typeface="Tahoma"/>
                <a:ea typeface="+mn-lt"/>
                <a:cs typeface="+mn-lt"/>
              </a:rPr>
              <a:t>, </a:t>
            </a:r>
            <a:r>
              <a:rPr lang="tr-TR" dirty="0" err="1">
                <a:latin typeface="Tahoma"/>
                <a:ea typeface="+mn-lt"/>
                <a:cs typeface="+mn-lt"/>
              </a:rPr>
              <a:t>schools</a:t>
            </a:r>
            <a:r>
              <a:rPr lang="tr-TR" dirty="0">
                <a:latin typeface="Tahoma"/>
                <a:ea typeface="+mn-lt"/>
                <a:cs typeface="+mn-lt"/>
              </a:rPr>
              <a:t>, </a:t>
            </a:r>
            <a:r>
              <a:rPr lang="tr-TR" dirty="0" err="1">
                <a:latin typeface="Tahoma"/>
                <a:ea typeface="+mn-lt"/>
                <a:cs typeface="+mn-lt"/>
              </a:rPr>
              <a:t>and</a:t>
            </a:r>
            <a:r>
              <a:rPr lang="tr-TR" dirty="0">
                <a:latin typeface="Tahoma"/>
                <a:ea typeface="+mn-lt"/>
                <a:cs typeface="+mn-lt"/>
              </a:rPr>
              <a:t> </a:t>
            </a:r>
            <a:r>
              <a:rPr lang="tr-TR" dirty="0" err="1">
                <a:latin typeface="Tahoma"/>
                <a:ea typeface="+mn-lt"/>
                <a:cs typeface="+mn-lt"/>
              </a:rPr>
              <a:t>colleges</a:t>
            </a:r>
            <a:r>
              <a:rPr lang="tr-TR" dirty="0">
                <a:latin typeface="Tahoma"/>
                <a:ea typeface="+mn-lt"/>
                <a:cs typeface="+mn-lt"/>
              </a:rPr>
              <a:t>, as </a:t>
            </a:r>
            <a:r>
              <a:rPr lang="tr-TR" dirty="0" err="1">
                <a:latin typeface="Tahoma"/>
                <a:ea typeface="+mn-lt"/>
                <a:cs typeface="+mn-lt"/>
              </a:rPr>
              <a:t>well</a:t>
            </a:r>
            <a:r>
              <a:rPr lang="tr-TR" dirty="0">
                <a:latin typeface="Tahoma"/>
                <a:ea typeface="+mn-lt"/>
                <a:cs typeface="+mn-lt"/>
              </a:rPr>
              <a:t> as </a:t>
            </a:r>
            <a:r>
              <a:rPr lang="tr-TR" dirty="0" err="1">
                <a:latin typeface="Tahoma"/>
                <a:ea typeface="+mn-lt"/>
                <a:cs typeface="+mn-lt"/>
              </a:rPr>
              <a:t>other</a:t>
            </a:r>
            <a:r>
              <a:rPr lang="tr-TR" dirty="0">
                <a:latin typeface="Tahoma"/>
                <a:ea typeface="+mn-lt"/>
                <a:cs typeface="+mn-lt"/>
              </a:rPr>
              <a:t> </a:t>
            </a:r>
            <a:r>
              <a:rPr lang="tr-TR" dirty="0" err="1">
                <a:latin typeface="Tahoma"/>
                <a:ea typeface="+mn-lt"/>
                <a:cs typeface="+mn-lt"/>
              </a:rPr>
              <a:t>public</a:t>
            </a:r>
            <a:r>
              <a:rPr lang="tr-TR" dirty="0">
                <a:latin typeface="Tahoma"/>
                <a:ea typeface="+mn-lt"/>
                <a:cs typeface="+mn-lt"/>
              </a:rPr>
              <a:t> </a:t>
            </a:r>
            <a:r>
              <a:rPr lang="tr-TR" dirty="0" err="1">
                <a:latin typeface="Tahoma"/>
                <a:ea typeface="+mn-lt"/>
                <a:cs typeface="+mn-lt"/>
              </a:rPr>
              <a:t>knowledge</a:t>
            </a:r>
            <a:r>
              <a:rPr lang="tr-TR" dirty="0">
                <a:latin typeface="Tahoma"/>
                <a:ea typeface="+mn-lt"/>
                <a:cs typeface="+mn-lt"/>
              </a:rPr>
              <a:t> </a:t>
            </a:r>
            <a:r>
              <a:rPr lang="tr-TR" dirty="0" err="1">
                <a:latin typeface="Tahoma"/>
                <a:ea typeface="+mn-lt"/>
                <a:cs typeface="+mn-lt"/>
              </a:rPr>
              <a:t>institutions</a:t>
            </a:r>
            <a:r>
              <a:rPr lang="tr-TR" dirty="0">
                <a:latin typeface="Tahoma"/>
                <a:ea typeface="+mn-lt"/>
                <a:cs typeface="+mn-lt"/>
              </a:rPr>
              <a:t>. As of </a:t>
            </a:r>
            <a:r>
              <a:rPr lang="tr-TR" dirty="0" err="1">
                <a:latin typeface="Tahoma"/>
                <a:ea typeface="+mn-lt"/>
                <a:cs typeface="+mn-lt"/>
              </a:rPr>
              <a:t>December</a:t>
            </a:r>
            <a:r>
              <a:rPr lang="tr-TR" dirty="0">
                <a:latin typeface="Tahoma"/>
                <a:ea typeface="+mn-lt"/>
                <a:cs typeface="+mn-lt"/>
              </a:rPr>
              <a:t> 2021, </a:t>
            </a:r>
            <a:r>
              <a:rPr lang="tr-TR" dirty="0" err="1">
                <a:latin typeface="Tahoma"/>
                <a:ea typeface="+mn-lt"/>
                <a:cs typeface="+mn-lt"/>
              </a:rPr>
              <a:t>community</a:t>
            </a:r>
            <a:r>
              <a:rPr lang="tr-TR" dirty="0">
                <a:latin typeface="Tahoma"/>
                <a:ea typeface="+mn-lt"/>
                <a:cs typeface="+mn-lt"/>
              </a:rPr>
              <a:t> </a:t>
            </a:r>
            <a:r>
              <a:rPr lang="tr-TR" dirty="0" err="1">
                <a:latin typeface="Tahoma"/>
                <a:ea typeface="+mn-lt"/>
                <a:cs typeface="+mn-lt"/>
              </a:rPr>
              <a:t>statistics</a:t>
            </a:r>
            <a:r>
              <a:rPr lang="tr-TR" dirty="0">
                <a:latin typeface="Tahoma"/>
                <a:ea typeface="+mn-lt"/>
                <a:cs typeface="+mn-lt"/>
              </a:rPr>
              <a:t> on </a:t>
            </a:r>
            <a:r>
              <a:rPr lang="tr-TR" dirty="0" err="1">
                <a:latin typeface="Tahoma"/>
                <a:ea typeface="+mn-lt"/>
                <a:cs typeface="+mn-lt"/>
              </a:rPr>
              <a:t>the</a:t>
            </a:r>
            <a:r>
              <a:rPr lang="tr-TR" dirty="0">
                <a:latin typeface="Tahoma"/>
                <a:ea typeface="+mn-lt"/>
                <a:cs typeface="+mn-lt"/>
              </a:rPr>
              <a:t> </a:t>
            </a:r>
            <a:r>
              <a:rPr lang="tr-TR" dirty="0" err="1">
                <a:latin typeface="Tahoma"/>
                <a:ea typeface="+mn-lt"/>
                <a:cs typeface="+mn-lt"/>
              </a:rPr>
              <a:t>language's</a:t>
            </a:r>
            <a:r>
              <a:rPr lang="tr-TR" dirty="0">
                <a:latin typeface="Tahoma"/>
                <a:ea typeface="+mn-lt"/>
                <a:cs typeface="+mn-lt"/>
              </a:rPr>
              <a:t> </a:t>
            </a:r>
            <a:r>
              <a:rPr lang="tr-TR" dirty="0" err="1">
                <a:latin typeface="Tahoma"/>
                <a:ea typeface="+mn-lt"/>
                <a:cs typeface="+mn-lt"/>
              </a:rPr>
              <a:t>official</a:t>
            </a:r>
            <a:r>
              <a:rPr lang="tr-TR" dirty="0">
                <a:latin typeface="Tahoma"/>
                <a:ea typeface="+mn-lt"/>
                <a:cs typeface="+mn-lt"/>
              </a:rPr>
              <a:t> </a:t>
            </a:r>
            <a:r>
              <a:rPr lang="tr-TR" dirty="0" err="1">
                <a:latin typeface="Tahoma"/>
                <a:ea typeface="+mn-lt"/>
                <a:cs typeface="+mn-lt"/>
              </a:rPr>
              <a:t>website</a:t>
            </a:r>
            <a:r>
              <a:rPr lang="tr-TR" dirty="0">
                <a:latin typeface="Tahoma"/>
                <a:ea typeface="+mn-lt"/>
                <a:cs typeface="+mn-lt"/>
              </a:rPr>
              <a:t> </a:t>
            </a:r>
            <a:r>
              <a:rPr lang="tr-TR" dirty="0" err="1">
                <a:latin typeface="Tahoma"/>
                <a:ea typeface="+mn-lt"/>
                <a:cs typeface="+mn-lt"/>
              </a:rPr>
              <a:t>show</a:t>
            </a:r>
            <a:r>
              <a:rPr lang="tr-TR" dirty="0">
                <a:latin typeface="Tahoma"/>
                <a:ea typeface="+mn-lt"/>
                <a:cs typeface="+mn-lt"/>
              </a:rPr>
              <a:t> </a:t>
            </a:r>
            <a:r>
              <a:rPr lang="tr-TR" dirty="0" err="1">
                <a:latin typeface="Tahoma"/>
                <a:ea typeface="+mn-lt"/>
                <a:cs typeface="+mn-lt"/>
              </a:rPr>
              <a:t>more</a:t>
            </a:r>
            <a:r>
              <a:rPr lang="tr-TR" dirty="0">
                <a:latin typeface="Tahoma"/>
                <a:ea typeface="+mn-lt"/>
                <a:cs typeface="+mn-lt"/>
              </a:rPr>
              <a:t> </a:t>
            </a:r>
            <a:r>
              <a:rPr lang="tr-TR" dirty="0" err="1">
                <a:latin typeface="Tahoma"/>
                <a:ea typeface="+mn-lt"/>
                <a:cs typeface="+mn-lt"/>
              </a:rPr>
              <a:t>than</a:t>
            </a:r>
            <a:r>
              <a:rPr lang="tr-TR" dirty="0">
                <a:latin typeface="Tahoma"/>
                <a:ea typeface="+mn-lt"/>
                <a:cs typeface="+mn-lt"/>
              </a:rPr>
              <a:t> 92 </a:t>
            </a:r>
            <a:r>
              <a:rPr lang="tr-TR" dirty="0" err="1">
                <a:latin typeface="Tahoma"/>
                <a:ea typeface="+mn-lt"/>
                <a:cs typeface="+mn-lt"/>
              </a:rPr>
              <a:t>million</a:t>
            </a:r>
            <a:r>
              <a:rPr lang="tr-TR" dirty="0">
                <a:latin typeface="Tahoma"/>
                <a:ea typeface="+mn-lt"/>
                <a:cs typeface="+mn-lt"/>
              </a:rPr>
              <a:t> </a:t>
            </a:r>
            <a:r>
              <a:rPr lang="tr-TR" dirty="0" err="1">
                <a:latin typeface="Tahoma"/>
                <a:ea typeface="+mn-lt"/>
                <a:cs typeface="+mn-lt"/>
              </a:rPr>
              <a:t>projects</a:t>
            </a:r>
            <a:r>
              <a:rPr lang="tr-TR" dirty="0">
                <a:latin typeface="Tahoma"/>
                <a:ea typeface="+mn-lt"/>
                <a:cs typeface="+mn-lt"/>
              </a:rPr>
              <a:t> </a:t>
            </a:r>
            <a:r>
              <a:rPr lang="tr-TR" dirty="0" err="1">
                <a:latin typeface="Tahoma"/>
                <a:ea typeface="+mn-lt"/>
                <a:cs typeface="+mn-lt"/>
              </a:rPr>
              <a:t>shared</a:t>
            </a:r>
            <a:r>
              <a:rPr lang="tr-TR" dirty="0">
                <a:latin typeface="Tahoma"/>
                <a:ea typeface="+mn-lt"/>
                <a:cs typeface="+mn-lt"/>
              </a:rPr>
              <a:t> </a:t>
            </a:r>
            <a:r>
              <a:rPr lang="tr-TR" dirty="0" err="1">
                <a:latin typeface="Tahoma"/>
                <a:ea typeface="+mn-lt"/>
                <a:cs typeface="+mn-lt"/>
              </a:rPr>
              <a:t>by</a:t>
            </a:r>
            <a:r>
              <a:rPr lang="tr-TR" dirty="0">
                <a:latin typeface="Tahoma"/>
                <a:ea typeface="+mn-lt"/>
                <a:cs typeface="+mn-lt"/>
              </a:rPr>
              <a:t> </a:t>
            </a:r>
            <a:r>
              <a:rPr lang="tr-TR" dirty="0" err="1">
                <a:latin typeface="Tahoma"/>
                <a:ea typeface="+mn-lt"/>
                <a:cs typeface="+mn-lt"/>
              </a:rPr>
              <a:t>over</a:t>
            </a:r>
            <a:r>
              <a:rPr lang="tr-TR" dirty="0">
                <a:latin typeface="Tahoma"/>
                <a:ea typeface="+mn-lt"/>
                <a:cs typeface="+mn-lt"/>
              </a:rPr>
              <a:t> 82 </a:t>
            </a:r>
            <a:r>
              <a:rPr lang="tr-TR" dirty="0" err="1">
                <a:latin typeface="Tahoma"/>
                <a:ea typeface="+mn-lt"/>
                <a:cs typeface="+mn-lt"/>
              </a:rPr>
              <a:t>million</a:t>
            </a:r>
            <a:r>
              <a:rPr lang="tr-TR" dirty="0">
                <a:latin typeface="Tahoma"/>
                <a:ea typeface="+mn-lt"/>
                <a:cs typeface="+mn-lt"/>
              </a:rPr>
              <a:t> </a:t>
            </a:r>
            <a:r>
              <a:rPr lang="tr-TR" dirty="0" err="1">
                <a:latin typeface="Tahoma"/>
                <a:ea typeface="+mn-lt"/>
                <a:cs typeface="+mn-lt"/>
              </a:rPr>
              <a:t>users</a:t>
            </a:r>
            <a:r>
              <a:rPr lang="tr-TR" dirty="0">
                <a:latin typeface="Tahoma"/>
                <a:ea typeface="+mn-lt"/>
                <a:cs typeface="+mn-lt"/>
              </a:rPr>
              <a:t>, </a:t>
            </a:r>
            <a:r>
              <a:rPr lang="tr-TR" dirty="0" err="1">
                <a:latin typeface="Tahoma"/>
                <a:ea typeface="+mn-lt"/>
                <a:cs typeface="+mn-lt"/>
              </a:rPr>
              <a:t>and</a:t>
            </a:r>
            <a:r>
              <a:rPr lang="tr-TR" dirty="0">
                <a:latin typeface="Tahoma"/>
                <a:ea typeface="+mn-lt"/>
                <a:cs typeface="+mn-lt"/>
              </a:rPr>
              <a:t> </a:t>
            </a:r>
            <a:r>
              <a:rPr lang="tr-TR" dirty="0" err="1">
                <a:latin typeface="Tahoma"/>
                <a:ea typeface="+mn-lt"/>
                <a:cs typeface="+mn-lt"/>
              </a:rPr>
              <a:t>more</a:t>
            </a:r>
            <a:r>
              <a:rPr lang="tr-TR" dirty="0">
                <a:latin typeface="Tahoma"/>
                <a:ea typeface="+mn-lt"/>
                <a:cs typeface="+mn-lt"/>
              </a:rPr>
              <a:t> </a:t>
            </a:r>
            <a:r>
              <a:rPr lang="tr-TR" dirty="0" err="1">
                <a:latin typeface="Tahoma"/>
                <a:ea typeface="+mn-lt"/>
                <a:cs typeface="+mn-lt"/>
              </a:rPr>
              <a:t>than</a:t>
            </a:r>
            <a:r>
              <a:rPr lang="tr-TR" dirty="0">
                <a:latin typeface="Tahoma"/>
                <a:ea typeface="+mn-lt"/>
                <a:cs typeface="+mn-lt"/>
              </a:rPr>
              <a:t> 98 </a:t>
            </a:r>
            <a:r>
              <a:rPr lang="tr-TR" dirty="0" err="1">
                <a:latin typeface="Tahoma"/>
                <a:ea typeface="+mn-lt"/>
                <a:cs typeface="+mn-lt"/>
              </a:rPr>
              <a:t>million</a:t>
            </a:r>
            <a:r>
              <a:rPr lang="tr-TR" dirty="0">
                <a:latin typeface="Tahoma"/>
                <a:ea typeface="+mn-lt"/>
                <a:cs typeface="+mn-lt"/>
              </a:rPr>
              <a:t> </a:t>
            </a:r>
            <a:r>
              <a:rPr lang="tr-TR" dirty="0" err="1">
                <a:latin typeface="Tahoma"/>
                <a:ea typeface="+mn-lt"/>
                <a:cs typeface="+mn-lt"/>
              </a:rPr>
              <a:t>monthly</a:t>
            </a:r>
            <a:r>
              <a:rPr lang="tr-TR" dirty="0">
                <a:latin typeface="Tahoma"/>
                <a:ea typeface="+mn-lt"/>
                <a:cs typeface="+mn-lt"/>
              </a:rPr>
              <a:t> </a:t>
            </a:r>
            <a:r>
              <a:rPr lang="tr-TR" dirty="0" err="1">
                <a:latin typeface="Tahoma"/>
                <a:ea typeface="+mn-lt"/>
                <a:cs typeface="+mn-lt"/>
              </a:rPr>
              <a:t>website</a:t>
            </a:r>
            <a:r>
              <a:rPr lang="tr-TR" dirty="0">
                <a:latin typeface="Tahoma"/>
                <a:ea typeface="+mn-lt"/>
                <a:cs typeface="+mn-lt"/>
              </a:rPr>
              <a:t> </a:t>
            </a:r>
            <a:r>
              <a:rPr lang="tr-TR" dirty="0" err="1">
                <a:latin typeface="Tahoma"/>
                <a:ea typeface="+mn-lt"/>
                <a:cs typeface="+mn-lt"/>
              </a:rPr>
              <a:t>visits</a:t>
            </a:r>
            <a:r>
              <a:rPr lang="tr-TR" dirty="0">
                <a:latin typeface="Tahoma"/>
                <a:ea typeface="+mn-lt"/>
                <a:cs typeface="+mn-lt"/>
              </a:rPr>
              <a:t>.</a:t>
            </a:r>
            <a:endParaRPr lang="tr-TR" baseline="30000" dirty="0">
              <a:latin typeface="Gill Sans MT"/>
              <a:ea typeface="Tahoma"/>
              <a:cs typeface="Tahoma"/>
            </a:endParaRPr>
          </a:p>
        </p:txBody>
      </p:sp>
      <p:sp>
        <p:nvSpPr>
          <p:cNvPr id="4" name="Metin Yer Tutucusu 3">
            <a:extLst>
              <a:ext uri="{FF2B5EF4-FFF2-40B4-BE49-F238E27FC236}">
                <a16:creationId xmlns:a16="http://schemas.microsoft.com/office/drawing/2014/main" id="{DBB55CCE-FD0A-4FE1-A0FB-54810F71E7D7}"/>
              </a:ext>
            </a:extLst>
          </p:cNvPr>
          <p:cNvSpPr>
            <a:spLocks noGrp="1"/>
          </p:cNvSpPr>
          <p:nvPr>
            <p:ph type="body" sz="half" idx="2"/>
          </p:nvPr>
        </p:nvSpPr>
        <p:spPr/>
        <p:txBody>
          <a:bodyPr/>
          <a:lstStyle/>
          <a:p>
            <a:endParaRPr lang="tr-TR"/>
          </a:p>
        </p:txBody>
      </p:sp>
    </p:spTree>
    <p:extLst>
      <p:ext uri="{BB962C8B-B14F-4D97-AF65-F5344CB8AC3E}">
        <p14:creationId xmlns:p14="http://schemas.microsoft.com/office/powerpoint/2010/main" val="3648762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0DBD4729-DBDF-40A6-9BA4-E4C97EF6D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1">
            <a:extLst>
              <a:ext uri="{FF2B5EF4-FFF2-40B4-BE49-F238E27FC236}">
                <a16:creationId xmlns:a16="http://schemas.microsoft.com/office/drawing/2014/main" id="{55125130-F4AB-465E-8AE2-E583FCAAB2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3">
            <a:extLst>
              <a:ext uri="{FF2B5EF4-FFF2-40B4-BE49-F238E27FC236}">
                <a16:creationId xmlns:a16="http://schemas.microsoft.com/office/drawing/2014/main" id="{E0BA65A2-0302-4468-ADA7-9EC3F9593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useBgFill="1">
        <p:nvSpPr>
          <p:cNvPr id="21" name="Rectangle 15">
            <a:extLst>
              <a:ext uri="{FF2B5EF4-FFF2-40B4-BE49-F238E27FC236}">
                <a16:creationId xmlns:a16="http://schemas.microsoft.com/office/drawing/2014/main" id="{8C266B9D-DC87-430A-8D3A-2E83639A1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7">
            <a:extLst>
              <a:ext uri="{FF2B5EF4-FFF2-40B4-BE49-F238E27FC236}">
                <a16:creationId xmlns:a16="http://schemas.microsoft.com/office/drawing/2014/main" id="{69282F36-261B-49B3-8CA9-FB857C475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5422"/>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19">
            <a:extLst>
              <a:ext uri="{FF2B5EF4-FFF2-40B4-BE49-F238E27FC236}">
                <a16:creationId xmlns:a16="http://schemas.microsoft.com/office/drawing/2014/main" id="{B87215C3-3B83-4BE7-9213-26E084BD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4341"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1">
            <a:extLst>
              <a:ext uri="{FF2B5EF4-FFF2-40B4-BE49-F238E27FC236}">
                <a16:creationId xmlns:a16="http://schemas.microsoft.com/office/drawing/2014/main" id="{13A105D4-2907-419E-8223-4C266BA1E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pic>
        <p:nvPicPr>
          <p:cNvPr id="5" name="Resim 5">
            <a:extLst>
              <a:ext uri="{FF2B5EF4-FFF2-40B4-BE49-F238E27FC236}">
                <a16:creationId xmlns:a16="http://schemas.microsoft.com/office/drawing/2014/main" id="{ADA54362-78AD-42ED-A0C4-349304623479}"/>
              </a:ext>
            </a:extLst>
          </p:cNvPr>
          <p:cNvPicPr>
            <a:picLocks noGrp="1" noChangeAspect="1"/>
          </p:cNvPicPr>
          <p:nvPr>
            <p:ph idx="1"/>
          </p:nvPr>
        </p:nvPicPr>
        <p:blipFill rotWithShape="1">
          <a:blip r:embed="rId2"/>
          <a:srcRect l="978" t="-104245" r="-1076" b="104245"/>
          <a:stretch/>
        </p:blipFill>
        <p:spPr>
          <a:xfrm>
            <a:off x="12120" y="56996"/>
            <a:ext cx="11303210" cy="2343121"/>
          </a:xfrm>
          <a:prstGeom prst="rect">
            <a:avLst/>
          </a:prstGeom>
        </p:spPr>
      </p:pic>
      <p:sp>
        <p:nvSpPr>
          <p:cNvPr id="27" name="Rectangle 23">
            <a:extLst>
              <a:ext uri="{FF2B5EF4-FFF2-40B4-BE49-F238E27FC236}">
                <a16:creationId xmlns:a16="http://schemas.microsoft.com/office/drawing/2014/main" id="{1EEE7F17-8E08-4C69-8E22-661908E6DF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873675"/>
            <a:ext cx="11296733" cy="51689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 name="Metin kutusu 5">
            <a:extLst>
              <a:ext uri="{FF2B5EF4-FFF2-40B4-BE49-F238E27FC236}">
                <a16:creationId xmlns:a16="http://schemas.microsoft.com/office/drawing/2014/main" id="{BB5A3441-6957-4F2D-A35D-1CFB1E23D650}"/>
              </a:ext>
            </a:extLst>
          </p:cNvPr>
          <p:cNvSpPr txBox="1"/>
          <p:nvPr/>
        </p:nvSpPr>
        <p:spPr>
          <a:xfrm>
            <a:off x="494749" y="1389268"/>
            <a:ext cx="208059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dirty="0" err="1"/>
              <a:t>Type</a:t>
            </a:r>
            <a:r>
              <a:rPr lang="tr-TR" dirty="0"/>
              <a:t> of </a:t>
            </a:r>
            <a:r>
              <a:rPr lang="tr-TR" dirty="0" err="1"/>
              <a:t>the</a:t>
            </a:r>
          </a:p>
          <a:p>
            <a:r>
              <a:rPr lang="tr-TR" dirty="0" err="1"/>
              <a:t>Code</a:t>
            </a:r>
            <a:r>
              <a:rPr lang="tr-TR" dirty="0"/>
              <a:t> </a:t>
            </a:r>
            <a:r>
              <a:rPr lang="tr-TR" dirty="0" err="1"/>
              <a:t>block</a:t>
            </a:r>
            <a:endParaRPr lang="tr-TR" dirty="0"/>
          </a:p>
        </p:txBody>
      </p:sp>
      <p:sp>
        <p:nvSpPr>
          <p:cNvPr id="28" name="Metin kutusu 27">
            <a:extLst>
              <a:ext uri="{FF2B5EF4-FFF2-40B4-BE49-F238E27FC236}">
                <a16:creationId xmlns:a16="http://schemas.microsoft.com/office/drawing/2014/main" id="{E88C0B89-2DBF-4ABF-AEF2-ECBC3974CFB2}"/>
              </a:ext>
            </a:extLst>
          </p:cNvPr>
          <p:cNvSpPr txBox="1"/>
          <p:nvPr/>
        </p:nvSpPr>
        <p:spPr>
          <a:xfrm>
            <a:off x="4536662" y="1345094"/>
            <a:ext cx="208059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dirty="0" err="1"/>
              <a:t>Type</a:t>
            </a:r>
            <a:r>
              <a:rPr lang="tr-TR" dirty="0"/>
              <a:t> of </a:t>
            </a:r>
            <a:r>
              <a:rPr lang="tr-TR" dirty="0" err="1"/>
              <a:t>the</a:t>
            </a:r>
          </a:p>
          <a:p>
            <a:r>
              <a:rPr lang="tr-TR" dirty="0" err="1"/>
              <a:t>Code</a:t>
            </a:r>
            <a:r>
              <a:rPr lang="tr-TR" dirty="0"/>
              <a:t> </a:t>
            </a:r>
            <a:r>
              <a:rPr lang="tr-TR" dirty="0" err="1"/>
              <a:t>block</a:t>
            </a:r>
            <a:endParaRPr lang="tr-TR" dirty="0"/>
          </a:p>
        </p:txBody>
      </p:sp>
      <p:sp>
        <p:nvSpPr>
          <p:cNvPr id="29" name="Metin kutusu 28">
            <a:extLst>
              <a:ext uri="{FF2B5EF4-FFF2-40B4-BE49-F238E27FC236}">
                <a16:creationId xmlns:a16="http://schemas.microsoft.com/office/drawing/2014/main" id="{2EAD7FF9-9C5F-4AA7-92FD-5D66167729CA}"/>
              </a:ext>
            </a:extLst>
          </p:cNvPr>
          <p:cNvSpPr txBox="1"/>
          <p:nvPr/>
        </p:nvSpPr>
        <p:spPr>
          <a:xfrm>
            <a:off x="1896580" y="1399621"/>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dirty="0" err="1"/>
              <a:t>The</a:t>
            </a:r>
            <a:r>
              <a:rPr lang="tr-TR" dirty="0"/>
              <a:t> </a:t>
            </a:r>
            <a:r>
              <a:rPr lang="tr-TR" dirty="0" err="1"/>
              <a:t>thing</a:t>
            </a:r>
            <a:r>
              <a:rPr lang="tr-TR" dirty="0"/>
              <a:t> it </a:t>
            </a:r>
            <a:r>
              <a:rPr lang="tr-TR" dirty="0" err="1"/>
              <a:t>does</a:t>
            </a:r>
            <a:r>
              <a:rPr lang="tr-TR" dirty="0"/>
              <a:t> </a:t>
            </a:r>
            <a:r>
              <a:rPr lang="tr-TR" dirty="0" err="1"/>
              <a:t>when</a:t>
            </a:r>
            <a:r>
              <a:rPr lang="tr-TR" dirty="0"/>
              <a:t> </a:t>
            </a:r>
            <a:r>
              <a:rPr lang="tr-TR" dirty="0" err="1"/>
              <a:t>executed</a:t>
            </a:r>
          </a:p>
        </p:txBody>
      </p:sp>
      <p:sp>
        <p:nvSpPr>
          <p:cNvPr id="30" name="Metin kutusu 29">
            <a:extLst>
              <a:ext uri="{FF2B5EF4-FFF2-40B4-BE49-F238E27FC236}">
                <a16:creationId xmlns:a16="http://schemas.microsoft.com/office/drawing/2014/main" id="{ABE4184F-246E-485E-A6A7-B2FD59608A40}"/>
              </a:ext>
            </a:extLst>
          </p:cNvPr>
          <p:cNvSpPr txBox="1"/>
          <p:nvPr/>
        </p:nvSpPr>
        <p:spPr>
          <a:xfrm>
            <a:off x="6181449" y="1344403"/>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dirty="0" err="1"/>
              <a:t>The</a:t>
            </a:r>
            <a:r>
              <a:rPr lang="tr-TR" dirty="0"/>
              <a:t> </a:t>
            </a:r>
            <a:r>
              <a:rPr lang="tr-TR" dirty="0" err="1"/>
              <a:t>thing</a:t>
            </a:r>
            <a:r>
              <a:rPr lang="tr-TR" dirty="0"/>
              <a:t> it </a:t>
            </a:r>
            <a:r>
              <a:rPr lang="tr-TR" dirty="0" err="1"/>
              <a:t>does</a:t>
            </a:r>
            <a:r>
              <a:rPr lang="tr-TR" dirty="0"/>
              <a:t> </a:t>
            </a:r>
            <a:r>
              <a:rPr lang="tr-TR" dirty="0" err="1"/>
              <a:t>when</a:t>
            </a:r>
            <a:r>
              <a:rPr lang="tr-TR" dirty="0"/>
              <a:t> </a:t>
            </a:r>
            <a:r>
              <a:rPr lang="tr-TR" dirty="0" err="1"/>
              <a:t>executed</a:t>
            </a:r>
          </a:p>
        </p:txBody>
      </p:sp>
      <p:pic>
        <p:nvPicPr>
          <p:cNvPr id="31" name="Resim 31" descr="tablo içeren bir resim&#10;&#10;Açıklama otomatik olarak oluşturuldu">
            <a:extLst>
              <a:ext uri="{FF2B5EF4-FFF2-40B4-BE49-F238E27FC236}">
                <a16:creationId xmlns:a16="http://schemas.microsoft.com/office/drawing/2014/main" id="{9D325A3B-D41A-4FB3-BA6A-2A4D05B20C5E}"/>
              </a:ext>
            </a:extLst>
          </p:cNvPr>
          <p:cNvPicPr>
            <a:picLocks noChangeAspect="1"/>
          </p:cNvPicPr>
          <p:nvPr/>
        </p:nvPicPr>
        <p:blipFill>
          <a:blip r:embed="rId3"/>
          <a:stretch>
            <a:fillRect/>
          </a:stretch>
        </p:blipFill>
        <p:spPr>
          <a:xfrm>
            <a:off x="538922" y="2084404"/>
            <a:ext cx="9921461" cy="2236407"/>
          </a:xfrm>
          <a:prstGeom prst="rect">
            <a:avLst/>
          </a:prstGeom>
        </p:spPr>
      </p:pic>
    </p:spTree>
    <p:extLst>
      <p:ext uri="{BB962C8B-B14F-4D97-AF65-F5344CB8AC3E}">
        <p14:creationId xmlns:p14="http://schemas.microsoft.com/office/powerpoint/2010/main" val="3373286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ACF858A-124F-4777-AE28-37D2CED61B37}"/>
              </a:ext>
            </a:extLst>
          </p:cNvPr>
          <p:cNvSpPr>
            <a:spLocks noGrp="1"/>
          </p:cNvSpPr>
          <p:nvPr>
            <p:ph type="title"/>
          </p:nvPr>
        </p:nvSpPr>
        <p:spPr>
          <a:xfrm>
            <a:off x="514931" y="713200"/>
            <a:ext cx="11029616" cy="1013800"/>
          </a:xfrm>
        </p:spPr>
        <p:txBody>
          <a:bodyPr vert="horz" lIns="91440" tIns="45720" rIns="91440" bIns="45720" rtlCol="0" anchor="ctr">
            <a:normAutofit/>
          </a:bodyPr>
          <a:lstStyle/>
          <a:p>
            <a:r>
              <a:rPr lang="tr-TR" sz="2000" dirty="0" err="1">
                <a:latin typeface="Cambria"/>
                <a:ea typeface="Cambria"/>
                <a:cs typeface="Times New Roman"/>
              </a:rPr>
              <a:t>To</a:t>
            </a:r>
            <a:r>
              <a:rPr lang="tr-TR" sz="2000" dirty="0">
                <a:latin typeface="Cambria"/>
                <a:ea typeface="Cambria"/>
                <a:cs typeface="Times New Roman"/>
              </a:rPr>
              <a:t> </a:t>
            </a:r>
            <a:r>
              <a:rPr lang="tr-TR" sz="2000" dirty="0" err="1">
                <a:latin typeface="Cambria"/>
                <a:ea typeface="Cambria"/>
                <a:cs typeface="Times New Roman"/>
              </a:rPr>
              <a:t>explaın</a:t>
            </a:r>
            <a:r>
              <a:rPr lang="tr-TR" sz="2000" dirty="0">
                <a:latin typeface="Cambria"/>
                <a:ea typeface="Cambria"/>
                <a:cs typeface="Times New Roman"/>
              </a:rPr>
              <a:t> </a:t>
            </a:r>
            <a:r>
              <a:rPr lang="tr-TR" sz="2000" dirty="0" err="1">
                <a:latin typeface="Cambria"/>
                <a:ea typeface="Cambria"/>
                <a:cs typeface="Times New Roman"/>
              </a:rPr>
              <a:t>ıt</a:t>
            </a:r>
            <a:r>
              <a:rPr lang="tr-TR" sz="2000" dirty="0">
                <a:latin typeface="Cambria"/>
                <a:ea typeface="Cambria"/>
                <a:cs typeface="Times New Roman"/>
              </a:rPr>
              <a:t> </a:t>
            </a:r>
            <a:r>
              <a:rPr lang="tr-TR" sz="2000" dirty="0" err="1">
                <a:latin typeface="Cambria"/>
                <a:ea typeface="Cambria"/>
                <a:cs typeface="Times New Roman"/>
              </a:rPr>
              <a:t>better</a:t>
            </a:r>
            <a:r>
              <a:rPr lang="tr-TR" sz="2000" dirty="0">
                <a:latin typeface="Cambria"/>
                <a:ea typeface="Cambria"/>
                <a:cs typeface="Times New Roman"/>
              </a:rPr>
              <a:t> </a:t>
            </a:r>
            <a:r>
              <a:rPr lang="tr-TR" sz="2000" dirty="0" err="1">
                <a:latin typeface="Cambria"/>
                <a:ea typeface="Cambria"/>
                <a:cs typeface="Times New Roman"/>
              </a:rPr>
              <a:t>we</a:t>
            </a:r>
            <a:r>
              <a:rPr lang="tr-TR" sz="2000" dirty="0">
                <a:latin typeface="Cambria"/>
                <a:ea typeface="Cambria"/>
                <a:cs typeface="Times New Roman"/>
              </a:rPr>
              <a:t> </a:t>
            </a:r>
            <a:r>
              <a:rPr lang="tr-TR" sz="2000" dirty="0" err="1">
                <a:latin typeface="Cambria"/>
                <a:ea typeface="Cambria"/>
                <a:cs typeface="Times New Roman"/>
              </a:rPr>
              <a:t>made</a:t>
            </a:r>
            <a:r>
              <a:rPr lang="tr-TR" sz="2000" dirty="0">
                <a:latin typeface="Cambria"/>
                <a:ea typeface="Cambria"/>
                <a:cs typeface="Times New Roman"/>
              </a:rPr>
              <a:t> </a:t>
            </a:r>
            <a:r>
              <a:rPr lang="tr-TR" sz="2000" dirty="0" err="1">
                <a:latin typeface="Cambria"/>
                <a:ea typeface="Cambria"/>
                <a:cs typeface="Times New Roman"/>
              </a:rPr>
              <a:t>the</a:t>
            </a:r>
            <a:r>
              <a:rPr lang="tr-TR" sz="2000" dirty="0">
                <a:latin typeface="Cambria"/>
                <a:ea typeface="Cambria"/>
                <a:cs typeface="Times New Roman"/>
              </a:rPr>
              <a:t> </a:t>
            </a:r>
            <a:r>
              <a:rPr lang="tr-TR" sz="2000" dirty="0" err="1">
                <a:latin typeface="Cambria"/>
                <a:ea typeface="Cambria"/>
                <a:cs typeface="Times New Roman"/>
              </a:rPr>
              <a:t>presentatıon</a:t>
            </a:r>
            <a:r>
              <a:rPr lang="tr-TR" sz="2000" dirty="0">
                <a:latin typeface="Cambria"/>
                <a:ea typeface="Cambria"/>
                <a:cs typeface="Times New Roman"/>
              </a:rPr>
              <a:t> </a:t>
            </a:r>
            <a:r>
              <a:rPr lang="tr-TR" sz="2000" dirty="0" err="1">
                <a:latin typeface="Cambria"/>
                <a:ea typeface="Cambria"/>
                <a:cs typeface="Times New Roman"/>
              </a:rPr>
              <a:t>ın</a:t>
            </a:r>
            <a:r>
              <a:rPr lang="tr-TR" sz="2000" dirty="0">
                <a:latin typeface="Cambria"/>
                <a:ea typeface="Cambria"/>
                <a:cs typeface="Times New Roman"/>
              </a:rPr>
              <a:t> 3 </a:t>
            </a:r>
            <a:r>
              <a:rPr lang="tr-TR" sz="2000" dirty="0" err="1">
                <a:latin typeface="Cambria"/>
                <a:ea typeface="Cambria"/>
                <a:cs typeface="Times New Roman"/>
              </a:rPr>
              <a:t>parts</a:t>
            </a:r>
            <a:r>
              <a:rPr lang="tr-TR" sz="2000" dirty="0">
                <a:latin typeface="Cambria"/>
                <a:ea typeface="Cambria"/>
                <a:cs typeface="Times New Roman"/>
              </a:rPr>
              <a:t>: how </a:t>
            </a:r>
            <a:r>
              <a:rPr lang="tr-TR" sz="2000" dirty="0" err="1">
                <a:latin typeface="Cambria"/>
                <a:ea typeface="Cambria"/>
                <a:cs typeface="Times New Roman"/>
              </a:rPr>
              <a:t>we</a:t>
            </a:r>
            <a:r>
              <a:rPr lang="tr-TR" sz="2000" dirty="0">
                <a:latin typeface="Cambria"/>
                <a:ea typeface="Cambria"/>
                <a:cs typeface="Times New Roman"/>
              </a:rPr>
              <a:t> </a:t>
            </a:r>
            <a:r>
              <a:rPr lang="tr-TR" sz="2000" dirty="0" err="1">
                <a:latin typeface="Cambria"/>
                <a:ea typeface="Cambria"/>
                <a:cs typeface="Times New Roman"/>
              </a:rPr>
              <a:t>made</a:t>
            </a:r>
            <a:r>
              <a:rPr lang="tr-TR" sz="2000" dirty="0">
                <a:latin typeface="Cambria"/>
                <a:ea typeface="Cambria"/>
                <a:cs typeface="Times New Roman"/>
              </a:rPr>
              <a:t> </a:t>
            </a:r>
            <a:r>
              <a:rPr lang="tr-TR" sz="2000" dirty="0" err="1">
                <a:latin typeface="Cambria"/>
                <a:ea typeface="Cambria"/>
                <a:cs typeface="Times New Roman"/>
              </a:rPr>
              <a:t>the</a:t>
            </a:r>
            <a:r>
              <a:rPr lang="tr-TR" sz="2000" dirty="0">
                <a:latin typeface="Cambria"/>
                <a:ea typeface="Cambria"/>
                <a:cs typeface="Times New Roman"/>
              </a:rPr>
              <a:t> </a:t>
            </a:r>
            <a:r>
              <a:rPr lang="tr-TR" sz="2000" dirty="0" err="1">
                <a:latin typeface="Cambria"/>
                <a:ea typeface="Cambria"/>
                <a:cs typeface="Times New Roman"/>
              </a:rPr>
              <a:t>game</a:t>
            </a:r>
            <a:r>
              <a:rPr lang="tr-TR" sz="2000" dirty="0">
                <a:latin typeface="Cambria"/>
                <a:ea typeface="Cambria"/>
                <a:cs typeface="Times New Roman"/>
              </a:rPr>
              <a:t> </a:t>
            </a:r>
            <a:r>
              <a:rPr lang="tr-TR" sz="2000" dirty="0" err="1">
                <a:latin typeface="Cambria"/>
                <a:ea typeface="Cambria"/>
                <a:cs typeface="Times New Roman"/>
              </a:rPr>
              <a:t>and</a:t>
            </a:r>
            <a:r>
              <a:rPr lang="tr-TR" sz="2000" dirty="0">
                <a:latin typeface="Cambria"/>
                <a:ea typeface="Cambria"/>
                <a:cs typeface="Times New Roman"/>
              </a:rPr>
              <a:t> </a:t>
            </a:r>
            <a:r>
              <a:rPr lang="tr-TR" sz="2000" dirty="0" err="1">
                <a:latin typeface="Cambria"/>
                <a:ea typeface="Cambria"/>
                <a:cs typeface="Times New Roman"/>
              </a:rPr>
              <a:t>some</a:t>
            </a:r>
            <a:r>
              <a:rPr lang="tr-TR" sz="2000" dirty="0">
                <a:latin typeface="Cambria"/>
                <a:ea typeface="Cambria"/>
                <a:cs typeface="Times New Roman"/>
              </a:rPr>
              <a:t> </a:t>
            </a:r>
            <a:r>
              <a:rPr lang="tr-TR" sz="2000" dirty="0" err="1">
                <a:latin typeface="Cambria"/>
                <a:ea typeface="Cambria"/>
                <a:cs typeface="Times New Roman"/>
              </a:rPr>
              <a:t>scratch</a:t>
            </a:r>
            <a:r>
              <a:rPr lang="tr-TR" sz="2000" dirty="0">
                <a:latin typeface="Cambria"/>
                <a:ea typeface="Cambria"/>
                <a:cs typeface="Times New Roman"/>
              </a:rPr>
              <a:t> </a:t>
            </a:r>
            <a:r>
              <a:rPr lang="tr-TR" sz="2000" dirty="0" err="1">
                <a:latin typeface="Cambria"/>
                <a:ea typeface="Cambria"/>
                <a:cs typeface="Times New Roman"/>
              </a:rPr>
              <a:t>hıstory</a:t>
            </a:r>
            <a:r>
              <a:rPr lang="tr-TR" sz="2000" dirty="0">
                <a:latin typeface="Cambria"/>
                <a:ea typeface="Cambria"/>
                <a:cs typeface="Times New Roman"/>
              </a:rPr>
              <a:t> </a:t>
            </a:r>
            <a:r>
              <a:rPr lang="tr-TR" sz="2000" dirty="0" err="1">
                <a:latin typeface="Cambria"/>
                <a:ea typeface="Cambria"/>
                <a:cs typeface="Times New Roman"/>
              </a:rPr>
              <a:t>and</a:t>
            </a:r>
            <a:r>
              <a:rPr lang="tr-TR" sz="2000" dirty="0">
                <a:latin typeface="Cambria"/>
                <a:ea typeface="Cambria"/>
                <a:cs typeface="Times New Roman"/>
              </a:rPr>
              <a:t> </a:t>
            </a:r>
            <a:r>
              <a:rPr lang="tr-TR" sz="2000" dirty="0" err="1">
                <a:latin typeface="Cambria"/>
                <a:ea typeface="Cambria"/>
                <a:cs typeface="Times New Roman"/>
              </a:rPr>
              <a:t>scratch</a:t>
            </a:r>
            <a:r>
              <a:rPr lang="tr-TR" sz="2000" dirty="0">
                <a:latin typeface="Cambria"/>
                <a:ea typeface="Cambria"/>
                <a:cs typeface="Times New Roman"/>
              </a:rPr>
              <a:t> </a:t>
            </a:r>
            <a:r>
              <a:rPr lang="tr-TR" sz="2000" dirty="0" err="1">
                <a:latin typeface="Cambria"/>
                <a:ea typeface="Cambria"/>
                <a:cs typeface="Times New Roman"/>
              </a:rPr>
              <a:t>code</a:t>
            </a:r>
            <a:r>
              <a:rPr lang="tr-TR" sz="2000" dirty="0">
                <a:latin typeface="Cambria"/>
                <a:ea typeface="Cambria"/>
                <a:cs typeface="Times New Roman"/>
              </a:rPr>
              <a:t> </a:t>
            </a:r>
            <a:r>
              <a:rPr lang="tr-TR" sz="2000" dirty="0" err="1">
                <a:latin typeface="Cambria"/>
                <a:ea typeface="Cambria"/>
                <a:cs typeface="Times New Roman"/>
              </a:rPr>
              <a:t>blocks</a:t>
            </a:r>
            <a:r>
              <a:rPr lang="tr-TR" sz="2000" dirty="0">
                <a:latin typeface="Cambria"/>
                <a:ea typeface="Cambria"/>
                <a:cs typeface="Times New Roman"/>
              </a:rPr>
              <a:t> </a:t>
            </a:r>
            <a:r>
              <a:rPr lang="tr-TR" sz="2000" dirty="0" err="1">
                <a:latin typeface="Cambria"/>
                <a:ea typeface="Cambria"/>
                <a:cs typeface="Times New Roman"/>
              </a:rPr>
              <a:t>and</a:t>
            </a:r>
            <a:r>
              <a:rPr lang="tr-TR" sz="2000" dirty="0">
                <a:latin typeface="Cambria"/>
                <a:ea typeface="Cambria"/>
                <a:cs typeface="Times New Roman"/>
              </a:rPr>
              <a:t> how </a:t>
            </a:r>
            <a:r>
              <a:rPr lang="tr-TR" sz="2000" dirty="0" err="1">
                <a:latin typeface="Cambria"/>
                <a:ea typeface="Cambria"/>
                <a:cs typeface="Times New Roman"/>
              </a:rPr>
              <a:t>we</a:t>
            </a:r>
            <a:r>
              <a:rPr lang="tr-TR" sz="2000" dirty="0">
                <a:latin typeface="Cambria"/>
                <a:ea typeface="Cambria"/>
                <a:cs typeface="Times New Roman"/>
              </a:rPr>
              <a:t> </a:t>
            </a:r>
            <a:r>
              <a:rPr lang="tr-TR" sz="2000" dirty="0" err="1">
                <a:latin typeface="Cambria"/>
                <a:ea typeface="Cambria"/>
                <a:cs typeface="Times New Roman"/>
              </a:rPr>
              <a:t>used</a:t>
            </a:r>
            <a:r>
              <a:rPr lang="tr-TR" sz="2000" dirty="0">
                <a:latin typeface="Cambria"/>
                <a:ea typeface="Cambria"/>
                <a:cs typeface="Times New Roman"/>
              </a:rPr>
              <a:t> </a:t>
            </a:r>
            <a:r>
              <a:rPr lang="tr-TR" sz="2000" dirty="0" err="1">
                <a:latin typeface="Cambria"/>
                <a:ea typeface="Cambria"/>
                <a:cs typeface="Times New Roman"/>
              </a:rPr>
              <a:t>ıt</a:t>
            </a:r>
            <a:endParaRPr lang="tr-TR" sz="2000" dirty="0">
              <a:latin typeface="Cambria"/>
              <a:ea typeface="Cambria"/>
              <a:cs typeface="Times New Roman"/>
            </a:endParaRPr>
          </a:p>
        </p:txBody>
      </p:sp>
      <p:pic>
        <p:nvPicPr>
          <p:cNvPr id="6" name="Resim 6">
            <a:extLst>
              <a:ext uri="{FF2B5EF4-FFF2-40B4-BE49-F238E27FC236}">
                <a16:creationId xmlns:a16="http://schemas.microsoft.com/office/drawing/2014/main" id="{3AA9AD4A-736A-4BAB-AA59-3ED992CB20DE}"/>
              </a:ext>
            </a:extLst>
          </p:cNvPr>
          <p:cNvPicPr>
            <a:picLocks noGrp="1" noChangeAspect="1"/>
          </p:cNvPicPr>
          <p:nvPr>
            <p:ph idx="1"/>
          </p:nvPr>
        </p:nvPicPr>
        <p:blipFill>
          <a:blip r:embed="rId2"/>
          <a:stretch>
            <a:fillRect/>
          </a:stretch>
        </p:blipFill>
        <p:spPr>
          <a:xfrm>
            <a:off x="149898" y="2047974"/>
            <a:ext cx="3758473" cy="2761695"/>
          </a:xfrm>
        </p:spPr>
      </p:pic>
      <p:pic>
        <p:nvPicPr>
          <p:cNvPr id="7" name="Resim 7" descr="metin içeren bir resim&#10;&#10;Açıklama otomatik olarak oluşturuldu">
            <a:extLst>
              <a:ext uri="{FF2B5EF4-FFF2-40B4-BE49-F238E27FC236}">
                <a16:creationId xmlns:a16="http://schemas.microsoft.com/office/drawing/2014/main" id="{489040EC-5642-4BF9-A253-61D8765EC9E9}"/>
              </a:ext>
            </a:extLst>
          </p:cNvPr>
          <p:cNvPicPr>
            <a:picLocks noChangeAspect="1"/>
          </p:cNvPicPr>
          <p:nvPr/>
        </p:nvPicPr>
        <p:blipFill>
          <a:blip r:embed="rId3"/>
          <a:stretch>
            <a:fillRect/>
          </a:stretch>
        </p:blipFill>
        <p:spPr>
          <a:xfrm>
            <a:off x="3901731" y="2046351"/>
            <a:ext cx="4099172" cy="2765299"/>
          </a:xfrm>
          <a:prstGeom prst="rect">
            <a:avLst/>
          </a:prstGeom>
        </p:spPr>
      </p:pic>
      <p:pic>
        <p:nvPicPr>
          <p:cNvPr id="8" name="Resim 8">
            <a:extLst>
              <a:ext uri="{FF2B5EF4-FFF2-40B4-BE49-F238E27FC236}">
                <a16:creationId xmlns:a16="http://schemas.microsoft.com/office/drawing/2014/main" id="{DBD47FFF-370D-459D-9979-375E618926ED}"/>
              </a:ext>
            </a:extLst>
          </p:cNvPr>
          <p:cNvPicPr>
            <a:picLocks noChangeAspect="1"/>
          </p:cNvPicPr>
          <p:nvPr/>
        </p:nvPicPr>
        <p:blipFill>
          <a:blip r:embed="rId4"/>
          <a:stretch>
            <a:fillRect/>
          </a:stretch>
        </p:blipFill>
        <p:spPr>
          <a:xfrm>
            <a:off x="7988378" y="2049675"/>
            <a:ext cx="4001734" cy="2764383"/>
          </a:xfrm>
          <a:prstGeom prst="rect">
            <a:avLst/>
          </a:prstGeom>
        </p:spPr>
      </p:pic>
    </p:spTree>
    <p:extLst>
      <p:ext uri="{BB962C8B-B14F-4D97-AF65-F5344CB8AC3E}">
        <p14:creationId xmlns:p14="http://schemas.microsoft.com/office/powerpoint/2010/main" val="1222368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12">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14">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16">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18">
            <a:extLst>
              <a:ext uri="{FF2B5EF4-FFF2-40B4-BE49-F238E27FC236}">
                <a16:creationId xmlns:a16="http://schemas.microsoft.com/office/drawing/2014/main" id="{993F09C6-4F57-4B05-9592-E253D8BC6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0">
            <a:extLst>
              <a:ext uri="{FF2B5EF4-FFF2-40B4-BE49-F238E27FC236}">
                <a16:creationId xmlns:a16="http://schemas.microsoft.com/office/drawing/2014/main" id="{879A26B8-6C4E-452B-ADD3-ED324A7AB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2">
            <a:extLst>
              <a:ext uri="{FF2B5EF4-FFF2-40B4-BE49-F238E27FC236}">
                <a16:creationId xmlns:a16="http://schemas.microsoft.com/office/drawing/2014/main" id="{9B4167E1-E2B0-4192-8DA2-6967DDFF87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560996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Başlık 1">
            <a:extLst>
              <a:ext uri="{FF2B5EF4-FFF2-40B4-BE49-F238E27FC236}">
                <a16:creationId xmlns:a16="http://schemas.microsoft.com/office/drawing/2014/main" id="{F40B1A95-8689-4E62-899D-58158CE3B3EF}"/>
              </a:ext>
            </a:extLst>
          </p:cNvPr>
          <p:cNvSpPr>
            <a:spLocks noGrp="1"/>
          </p:cNvSpPr>
          <p:nvPr>
            <p:ph type="title"/>
          </p:nvPr>
        </p:nvSpPr>
        <p:spPr>
          <a:xfrm>
            <a:off x="441860" y="298114"/>
            <a:ext cx="4968489" cy="1013800"/>
          </a:xfrm>
        </p:spPr>
        <p:txBody>
          <a:bodyPr vert="horz" lIns="91440" tIns="45720" rIns="91440" bIns="45720" rtlCol="0" anchor="b">
            <a:normAutofit/>
          </a:bodyPr>
          <a:lstStyle/>
          <a:p>
            <a:r>
              <a:rPr lang="en-US" dirty="0">
                <a:solidFill>
                  <a:srgbClr val="FFFFFF"/>
                </a:solidFill>
                <a:latin typeface="Times New Roman"/>
                <a:cs typeface="Times New Roman"/>
              </a:rPr>
              <a:t>HOW to DIALOUGE</a:t>
            </a:r>
          </a:p>
        </p:txBody>
      </p:sp>
      <p:sp>
        <p:nvSpPr>
          <p:cNvPr id="31" name="Rectangle 24">
            <a:extLst>
              <a:ext uri="{FF2B5EF4-FFF2-40B4-BE49-F238E27FC236}">
                <a16:creationId xmlns:a16="http://schemas.microsoft.com/office/drawing/2014/main" id="{D03E4FEE-2E6A-44AB-B6BA-C1AD0CD6D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560581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0817EB59-13B3-43DA-9B91-A7CC174A6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4318" y="457200"/>
            <a:ext cx="5600007"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 name="Metin Yer Tutucusu 3">
            <a:extLst>
              <a:ext uri="{FF2B5EF4-FFF2-40B4-BE49-F238E27FC236}">
                <a16:creationId xmlns:a16="http://schemas.microsoft.com/office/drawing/2014/main" id="{8CAB7F6D-364A-462A-A446-7E52BB6473D7}"/>
              </a:ext>
            </a:extLst>
          </p:cNvPr>
          <p:cNvSpPr>
            <a:spLocks noGrp="1"/>
          </p:cNvSpPr>
          <p:nvPr>
            <p:ph type="body" sz="half" idx="2"/>
          </p:nvPr>
        </p:nvSpPr>
        <p:spPr>
          <a:xfrm>
            <a:off x="783387" y="2254102"/>
            <a:ext cx="4947221" cy="3650344"/>
          </a:xfrm>
        </p:spPr>
        <p:txBody>
          <a:bodyPr vert="horz" lIns="91440" tIns="45720" rIns="91440" bIns="45720" rtlCol="0" anchor="ctr">
            <a:normAutofit/>
          </a:bodyPr>
          <a:lstStyle/>
          <a:p>
            <a:pPr marL="228600" indent="-228600" algn="l">
              <a:buFont typeface="Wingdings" panose="05020102010507070707" pitchFamily="18" charset="2"/>
              <a:buChar char="§"/>
            </a:pPr>
            <a:r>
              <a:rPr lang="en-US" sz="1800" dirty="0">
                <a:solidFill>
                  <a:srgbClr val="FFFFFF"/>
                </a:solidFill>
                <a:latin typeface="Century"/>
              </a:rPr>
              <a:t>Even though we firstly made it broadcast-based we went with the classic way, we just made it time-based.</a:t>
            </a:r>
            <a:endParaRPr lang="tr-TR" dirty="0"/>
          </a:p>
          <a:p>
            <a:pPr algn="l"/>
            <a:endParaRPr lang="tr-TR" dirty="0">
              <a:solidFill>
                <a:srgbClr val="000000"/>
              </a:solidFill>
              <a:latin typeface="Gill Sans MT" panose="020B0502020104020203"/>
            </a:endParaRPr>
          </a:p>
          <a:p>
            <a:pPr marL="228600" indent="-228600" algn="l">
              <a:buFont typeface="Wingdings" panose="05020102010507070707" pitchFamily="18" charset="2"/>
              <a:buChar char="§"/>
            </a:pPr>
            <a:r>
              <a:rPr lang="en-US" sz="1800" dirty="0">
                <a:solidFill>
                  <a:srgbClr val="FFFFFF"/>
                </a:solidFill>
                <a:latin typeface="Century"/>
              </a:rPr>
              <a:t>It is way too risky to do this way, with one push of a button it can flip the script over.</a:t>
            </a:r>
          </a:p>
          <a:p>
            <a:pPr marL="228600" indent="-228600" algn="l">
              <a:buFont typeface="Wingdings" panose="05020102010507070707" pitchFamily="18" charset="2"/>
              <a:buChar char="§"/>
            </a:pPr>
            <a:r>
              <a:rPr lang="en-US" sz="1800" dirty="0">
                <a:solidFill>
                  <a:srgbClr val="FFFFFF"/>
                </a:solidFill>
                <a:latin typeface="Century"/>
              </a:rPr>
              <a:t>So we made it that it has broadcast mechanisms every 6 secs or so.</a:t>
            </a:r>
          </a:p>
          <a:p>
            <a:pPr algn="l"/>
            <a:endParaRPr lang="en-US" sz="1800" dirty="0">
              <a:solidFill>
                <a:srgbClr val="FFFFFF"/>
              </a:solidFill>
              <a:latin typeface="Century"/>
            </a:endParaRPr>
          </a:p>
        </p:txBody>
      </p:sp>
      <p:pic>
        <p:nvPicPr>
          <p:cNvPr id="5" name="Resim 5">
            <a:extLst>
              <a:ext uri="{FF2B5EF4-FFF2-40B4-BE49-F238E27FC236}">
                <a16:creationId xmlns:a16="http://schemas.microsoft.com/office/drawing/2014/main" id="{1B404631-AE8F-4563-9C51-126AC159AE34}"/>
              </a:ext>
            </a:extLst>
          </p:cNvPr>
          <p:cNvPicPr>
            <a:picLocks noGrp="1" noChangeAspect="1"/>
          </p:cNvPicPr>
          <p:nvPr>
            <p:ph idx="1"/>
          </p:nvPr>
        </p:nvPicPr>
        <p:blipFill>
          <a:blip r:embed="rId2"/>
          <a:stretch>
            <a:fillRect/>
          </a:stretch>
        </p:blipFill>
        <p:spPr>
          <a:xfrm>
            <a:off x="6148113" y="618375"/>
            <a:ext cx="5448851" cy="5619308"/>
          </a:xfrm>
          <a:prstGeom prst="rect">
            <a:avLst/>
          </a:prstGeom>
        </p:spPr>
      </p:pic>
      <p:sp>
        <p:nvSpPr>
          <p:cNvPr id="6" name="Yıldız: 5 Nokta 5">
            <a:extLst>
              <a:ext uri="{FF2B5EF4-FFF2-40B4-BE49-F238E27FC236}">
                <a16:creationId xmlns:a16="http://schemas.microsoft.com/office/drawing/2014/main" id="{2C1152B5-8D97-4CC5-B2AB-851031C7AF95}"/>
              </a:ext>
            </a:extLst>
          </p:cNvPr>
          <p:cNvSpPr/>
          <p:nvPr/>
        </p:nvSpPr>
        <p:spPr>
          <a:xfrm>
            <a:off x="1032979" y="-2108890"/>
            <a:ext cx="916608" cy="91660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154178080"/>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1E5E4503-CC62-4DA9-9121-0A157199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D8D61A1B-3C4C-4F0E-965F-15837624C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32">
            <a:extLst>
              <a:ext uri="{FF2B5EF4-FFF2-40B4-BE49-F238E27FC236}">
                <a16:creationId xmlns:a16="http://schemas.microsoft.com/office/drawing/2014/main" id="{00E56243-9701-44E8-8A92-3194333051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34">
            <a:extLst>
              <a:ext uri="{FF2B5EF4-FFF2-40B4-BE49-F238E27FC236}">
                <a16:creationId xmlns:a16="http://schemas.microsoft.com/office/drawing/2014/main" id="{982B322E-34C4-40A4-91E5-53D60DE97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36">
            <a:extLst>
              <a:ext uri="{FF2B5EF4-FFF2-40B4-BE49-F238E27FC236}">
                <a16:creationId xmlns:a16="http://schemas.microsoft.com/office/drawing/2014/main" id="{6AA9FD28-F4CB-4CEA-AF10-ACE769CD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C078DCE-9DF4-4A5F-8FD2-75C4D7A5A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B446CA6-F088-40E6-B34C-F1C2291D5A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42" name="Rectangle 41">
              <a:extLst>
                <a:ext uri="{FF2B5EF4-FFF2-40B4-BE49-F238E27FC236}">
                  <a16:creationId xmlns:a16="http://schemas.microsoft.com/office/drawing/2014/main" id="{B316B592-6A0F-49E4-836A-D6DB3CEC8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3" name="Rectangle 42">
              <a:extLst>
                <a:ext uri="{FF2B5EF4-FFF2-40B4-BE49-F238E27FC236}">
                  <a16:creationId xmlns:a16="http://schemas.microsoft.com/office/drawing/2014/main" id="{9E007620-930E-48FB-BE61-0BEE943589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43">
              <a:extLst>
                <a:ext uri="{FF2B5EF4-FFF2-40B4-BE49-F238E27FC236}">
                  <a16:creationId xmlns:a16="http://schemas.microsoft.com/office/drawing/2014/main" id="{5BCAF3C4-1A72-429C-8DFA-417423A6D5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46" name="Rectangle 45">
            <a:extLst>
              <a:ext uri="{FF2B5EF4-FFF2-40B4-BE49-F238E27FC236}">
                <a16:creationId xmlns:a16="http://schemas.microsoft.com/office/drawing/2014/main" id="{585EC825-CF99-4B62-ADD8-3E5B47A82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2285" y="619432"/>
            <a:ext cx="3697570" cy="57711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466C8EF6-351A-43B7-AE3B-5A49679BE885}"/>
              </a:ext>
            </a:extLst>
          </p:cNvPr>
          <p:cNvSpPr>
            <a:spLocks noGrp="1"/>
          </p:cNvSpPr>
          <p:nvPr>
            <p:ph type="title"/>
          </p:nvPr>
        </p:nvSpPr>
        <p:spPr>
          <a:xfrm>
            <a:off x="437627" y="39548"/>
            <a:ext cx="3433547" cy="1590668"/>
          </a:xfrm>
        </p:spPr>
        <p:txBody>
          <a:bodyPr vert="horz" lIns="91440" tIns="45720" rIns="91440" bIns="45720" rtlCol="0" anchor="b">
            <a:normAutofit/>
          </a:bodyPr>
          <a:lstStyle/>
          <a:p>
            <a:r>
              <a:rPr lang="en-US" dirty="0" err="1">
                <a:solidFill>
                  <a:srgbClr val="FFFFFF"/>
                </a:solidFill>
                <a:latin typeface="Times New Roman"/>
                <a:cs typeface="Times New Roman"/>
              </a:rPr>
              <a:t>BackgroundS</a:t>
            </a:r>
            <a:r>
              <a:rPr lang="en-US" sz="2800" dirty="0">
                <a:solidFill>
                  <a:srgbClr val="FFFFFF"/>
                </a:solidFill>
                <a:latin typeface="Times New Roman"/>
                <a:cs typeface="Times New Roman"/>
              </a:rPr>
              <a:t>, </a:t>
            </a:r>
            <a:r>
              <a:rPr lang="en-US" dirty="0">
                <a:solidFill>
                  <a:srgbClr val="FFFFFF"/>
                </a:solidFill>
                <a:latin typeface="Times New Roman"/>
                <a:cs typeface="Times New Roman"/>
              </a:rPr>
              <a:t>the showy one</a:t>
            </a:r>
          </a:p>
        </p:txBody>
      </p:sp>
      <p:sp>
        <p:nvSpPr>
          <p:cNvPr id="4" name="Metin Yer Tutucusu 3">
            <a:extLst>
              <a:ext uri="{FF2B5EF4-FFF2-40B4-BE49-F238E27FC236}">
                <a16:creationId xmlns:a16="http://schemas.microsoft.com/office/drawing/2014/main" id="{011AF141-E9D2-4E2E-8386-8E6CC2520939}"/>
              </a:ext>
            </a:extLst>
          </p:cNvPr>
          <p:cNvSpPr>
            <a:spLocks noGrp="1"/>
          </p:cNvSpPr>
          <p:nvPr>
            <p:ph type="body" sz="half" idx="2"/>
          </p:nvPr>
        </p:nvSpPr>
        <p:spPr>
          <a:xfrm>
            <a:off x="661361" y="2424136"/>
            <a:ext cx="3353378" cy="3731708"/>
          </a:xfrm>
        </p:spPr>
        <p:txBody>
          <a:bodyPr vert="horz" lIns="91440" tIns="45720" rIns="91440" bIns="45720" rtlCol="0" anchor="ctr">
            <a:normAutofit/>
          </a:bodyPr>
          <a:lstStyle/>
          <a:p>
            <a:pPr algn="l">
              <a:buFont typeface="Wingdings 2" panose="05020102010507070707" pitchFamily="18" charset="2"/>
              <a:buChar char=""/>
            </a:pPr>
            <a:r>
              <a:rPr lang="en-US" sz="1800" dirty="0">
                <a:solidFill>
                  <a:srgbClr val="FFFFFF"/>
                </a:solidFill>
                <a:latin typeface="Century"/>
              </a:rPr>
              <a:t>Backgrounds ,especially the </a:t>
            </a:r>
            <a:r>
              <a:rPr lang="en-US" sz="1800" dirty="0" err="1">
                <a:solidFill>
                  <a:srgbClr val="FFFFFF"/>
                </a:solidFill>
                <a:latin typeface="Century"/>
              </a:rPr>
              <a:t>battlebox</a:t>
            </a:r>
            <a:r>
              <a:rPr lang="en-US" sz="1800" dirty="0">
                <a:solidFill>
                  <a:srgbClr val="FFFFFF"/>
                </a:solidFill>
                <a:latin typeface="Century"/>
              </a:rPr>
              <a:t> one, are important due to the flow of this game </a:t>
            </a:r>
          </a:p>
          <a:p>
            <a:pPr algn="l">
              <a:buFont typeface="Wingdings 2" panose="05020102010507070707" pitchFamily="18" charset="2"/>
              <a:buChar char=""/>
            </a:pPr>
            <a:r>
              <a:rPr lang="en-US" sz="1800" dirty="0">
                <a:solidFill>
                  <a:srgbClr val="FFFFFF"/>
                </a:solidFill>
                <a:latin typeface="Century"/>
              </a:rPr>
              <a:t>So we kept it's mechanic simple just we can and the user itself adjust it during the game or in the code itself.</a:t>
            </a:r>
          </a:p>
          <a:p>
            <a:pPr algn="l">
              <a:buFont typeface="Wingdings 2" panose="05020102010507070707" pitchFamily="18" charset="2"/>
              <a:buChar char=""/>
            </a:pPr>
            <a:r>
              <a:rPr lang="en-US" sz="1800" dirty="0">
                <a:solidFill>
                  <a:srgbClr val="FFFFFF"/>
                </a:solidFill>
                <a:latin typeface="Century"/>
              </a:rPr>
              <a:t>With the ''if'' and the ''''repeat until''+'' pressed'''' we can control the scenes with a push of a button</a:t>
            </a:r>
          </a:p>
          <a:p>
            <a:pPr algn="l">
              <a:buFont typeface="Wingdings 2" panose="05020102010507070707" pitchFamily="18" charset="2"/>
              <a:buChar char=""/>
            </a:pPr>
            <a:endParaRPr lang="en-US" sz="1800" dirty="0">
              <a:solidFill>
                <a:srgbClr val="FFFFFF"/>
              </a:solidFill>
              <a:latin typeface="Century"/>
            </a:endParaRPr>
          </a:p>
        </p:txBody>
      </p:sp>
      <p:pic>
        <p:nvPicPr>
          <p:cNvPr id="9" name="Resim 10">
            <a:extLst>
              <a:ext uri="{FF2B5EF4-FFF2-40B4-BE49-F238E27FC236}">
                <a16:creationId xmlns:a16="http://schemas.microsoft.com/office/drawing/2014/main" id="{09214EE6-2D74-4623-96DD-01E9AA89C2FA}"/>
              </a:ext>
            </a:extLst>
          </p:cNvPr>
          <p:cNvPicPr>
            <a:picLocks noChangeAspect="1"/>
          </p:cNvPicPr>
          <p:nvPr/>
        </p:nvPicPr>
        <p:blipFill rotWithShape="1">
          <a:blip r:embed="rId2"/>
          <a:srcRect t="6527" r="-3" b="-3"/>
          <a:stretch/>
        </p:blipFill>
        <p:spPr>
          <a:xfrm>
            <a:off x="4241829" y="619432"/>
            <a:ext cx="3515581" cy="2714644"/>
          </a:xfrm>
          <a:prstGeom prst="rect">
            <a:avLst/>
          </a:prstGeom>
        </p:spPr>
      </p:pic>
      <p:pic>
        <p:nvPicPr>
          <p:cNvPr id="17" name="Resim 18" descr="metin, ekran görüntüsü, iç mekan, renkli içeren bir resim&#10;&#10;Açıklama otomatik olarak oluşturuldu">
            <a:extLst>
              <a:ext uri="{FF2B5EF4-FFF2-40B4-BE49-F238E27FC236}">
                <a16:creationId xmlns:a16="http://schemas.microsoft.com/office/drawing/2014/main" id="{6CA93569-257E-45D3-A3E7-68E7381B7918}"/>
              </a:ext>
            </a:extLst>
          </p:cNvPr>
          <p:cNvPicPr>
            <a:picLocks noGrp="1" noChangeAspect="1"/>
          </p:cNvPicPr>
          <p:nvPr>
            <p:ph idx="1"/>
          </p:nvPr>
        </p:nvPicPr>
        <p:blipFill>
          <a:blip r:embed="rId3"/>
          <a:stretch>
            <a:fillRect/>
          </a:stretch>
        </p:blipFill>
        <p:spPr>
          <a:xfrm>
            <a:off x="7941625" y="612243"/>
            <a:ext cx="4135048" cy="5452713"/>
          </a:xfrm>
        </p:spPr>
      </p:pic>
      <p:pic>
        <p:nvPicPr>
          <p:cNvPr id="21" name="Resim 22">
            <a:extLst>
              <a:ext uri="{FF2B5EF4-FFF2-40B4-BE49-F238E27FC236}">
                <a16:creationId xmlns:a16="http://schemas.microsoft.com/office/drawing/2014/main" id="{D45470AE-2961-4AAD-B2C8-6E1CB9835371}"/>
              </a:ext>
            </a:extLst>
          </p:cNvPr>
          <p:cNvPicPr>
            <a:picLocks noChangeAspect="1"/>
          </p:cNvPicPr>
          <p:nvPr/>
        </p:nvPicPr>
        <p:blipFill>
          <a:blip r:embed="rId4"/>
          <a:stretch>
            <a:fillRect/>
          </a:stretch>
        </p:blipFill>
        <p:spPr>
          <a:xfrm>
            <a:off x="4238487" y="3333303"/>
            <a:ext cx="3361635" cy="1450351"/>
          </a:xfrm>
          <a:prstGeom prst="rect">
            <a:avLst/>
          </a:prstGeom>
        </p:spPr>
      </p:pic>
      <p:pic>
        <p:nvPicPr>
          <p:cNvPr id="23" name="Resim 24" descr="metin içeren bir resim&#10;&#10;Açıklama otomatik olarak oluşturuldu">
            <a:extLst>
              <a:ext uri="{FF2B5EF4-FFF2-40B4-BE49-F238E27FC236}">
                <a16:creationId xmlns:a16="http://schemas.microsoft.com/office/drawing/2014/main" id="{6FCA5D5E-A726-44FA-A841-F9DC9678CFA0}"/>
              </a:ext>
            </a:extLst>
          </p:cNvPr>
          <p:cNvPicPr>
            <a:picLocks noChangeAspect="1"/>
          </p:cNvPicPr>
          <p:nvPr/>
        </p:nvPicPr>
        <p:blipFill rotWithShape="1">
          <a:blip r:embed="rId5"/>
          <a:srcRect l="-877" t="-14732" r="877" b="15625"/>
          <a:stretch/>
        </p:blipFill>
        <p:spPr>
          <a:xfrm>
            <a:off x="4155246" y="4415529"/>
            <a:ext cx="2522344" cy="2444766"/>
          </a:xfrm>
          <a:prstGeom prst="rect">
            <a:avLst/>
          </a:prstGeom>
        </p:spPr>
      </p:pic>
    </p:spTree>
    <p:extLst>
      <p:ext uri="{BB962C8B-B14F-4D97-AF65-F5344CB8AC3E}">
        <p14:creationId xmlns:p14="http://schemas.microsoft.com/office/powerpoint/2010/main" val="736978356"/>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993F09C6-4F57-4B05-9592-E253D8BC6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636F6DB7-CF8D-494A-82F6-13B58DCA9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B7E5194-6E82-4A44-99C3-FE7D87F34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Başlık 1">
            <a:extLst>
              <a:ext uri="{FF2B5EF4-FFF2-40B4-BE49-F238E27FC236}">
                <a16:creationId xmlns:a16="http://schemas.microsoft.com/office/drawing/2014/main" id="{76F7FB5F-D329-4F35-8438-0013AEB528C9}"/>
              </a:ext>
            </a:extLst>
          </p:cNvPr>
          <p:cNvSpPr>
            <a:spLocks noGrp="1"/>
          </p:cNvSpPr>
          <p:nvPr>
            <p:ph type="title"/>
          </p:nvPr>
        </p:nvSpPr>
        <p:spPr>
          <a:xfrm>
            <a:off x="443849" y="450868"/>
            <a:ext cx="3171905" cy="1013800"/>
          </a:xfrm>
        </p:spPr>
        <p:txBody>
          <a:bodyPr vert="horz" lIns="91440" tIns="45720" rIns="91440" bIns="45720" rtlCol="0" anchor="b">
            <a:normAutofit/>
          </a:bodyPr>
          <a:lstStyle/>
          <a:p>
            <a:r>
              <a:rPr lang="en-US" dirty="0">
                <a:solidFill>
                  <a:srgbClr val="FFFFFF"/>
                </a:solidFill>
                <a:latin typeface="Times New Roman"/>
                <a:cs typeface="Times New Roman"/>
              </a:rPr>
              <a:t>Heart </a:t>
            </a:r>
            <a:r>
              <a:rPr lang="en-US" dirty="0" err="1">
                <a:solidFill>
                  <a:srgbClr val="FFFFFF"/>
                </a:solidFill>
                <a:latin typeface="Times New Roman"/>
                <a:cs typeface="Times New Roman"/>
              </a:rPr>
              <a:t>moVE</a:t>
            </a:r>
            <a:r>
              <a:rPr lang="en-US" dirty="0">
                <a:solidFill>
                  <a:srgbClr val="FFFFFF"/>
                </a:solidFill>
                <a:latin typeface="Times New Roman"/>
                <a:cs typeface="Times New Roman"/>
              </a:rPr>
              <a:t> SET</a:t>
            </a:r>
          </a:p>
        </p:txBody>
      </p:sp>
      <p:grpSp>
        <p:nvGrpSpPr>
          <p:cNvPr id="22" name="Group 21">
            <a:extLst>
              <a:ext uri="{FF2B5EF4-FFF2-40B4-BE49-F238E27FC236}">
                <a16:creationId xmlns:a16="http://schemas.microsoft.com/office/drawing/2014/main" id="{49FCC1E1-84D3-494D-A0A0-286AFA1C30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23" name="Rectangle 22">
              <a:extLst>
                <a:ext uri="{FF2B5EF4-FFF2-40B4-BE49-F238E27FC236}">
                  <a16:creationId xmlns:a16="http://schemas.microsoft.com/office/drawing/2014/main" id="{96E09E90-FF79-402E-AF01-97A279BEA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EC6946F8-4B9B-4C51-9F51-2DB377392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7B3D2B3D-A285-438C-A344-AED3E46A0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4" name="Metin Yer Tutucusu 3">
            <a:extLst>
              <a:ext uri="{FF2B5EF4-FFF2-40B4-BE49-F238E27FC236}">
                <a16:creationId xmlns:a16="http://schemas.microsoft.com/office/drawing/2014/main" id="{FE4DA60B-DF67-4D0A-B276-7DC80FC4B4E8}"/>
              </a:ext>
            </a:extLst>
          </p:cNvPr>
          <p:cNvSpPr>
            <a:spLocks noGrp="1"/>
          </p:cNvSpPr>
          <p:nvPr>
            <p:ph type="body" sz="half" idx="2"/>
          </p:nvPr>
        </p:nvSpPr>
        <p:spPr>
          <a:xfrm>
            <a:off x="510110" y="1709736"/>
            <a:ext cx="3220988" cy="4143359"/>
          </a:xfrm>
        </p:spPr>
        <p:txBody>
          <a:bodyPr vert="horz" lIns="91440" tIns="45720" rIns="91440" bIns="45720" rtlCol="0" anchor="t">
            <a:normAutofit lnSpcReduction="10000"/>
          </a:bodyPr>
          <a:lstStyle/>
          <a:p>
            <a:pPr algn="l">
              <a:buFont typeface="Wingdings 2" panose="05020102010507070707" pitchFamily="18" charset="2"/>
              <a:buChar char=""/>
            </a:pPr>
            <a:r>
              <a:rPr lang="en-US" sz="1800" dirty="0">
                <a:solidFill>
                  <a:srgbClr val="FFFFFF"/>
                </a:solidFill>
                <a:latin typeface="Century"/>
              </a:rPr>
              <a:t>''Heart'' character is our spirit that shows itself only in battles </a:t>
            </a:r>
          </a:p>
          <a:p>
            <a:pPr algn="l">
              <a:buFont typeface="Wingdings 2" panose="05020102010507070707" pitchFamily="18" charset="2"/>
              <a:buChar char=""/>
            </a:pPr>
            <a:r>
              <a:rPr lang="en-US" sz="1800" dirty="0">
                <a:solidFill>
                  <a:srgbClr val="FFFFFF"/>
                </a:solidFill>
                <a:latin typeface="Century"/>
              </a:rPr>
              <a:t>It is a spirit that can move inside an invisible box, in that box the player needs to dodge all attacks using hearts moves</a:t>
            </a:r>
          </a:p>
          <a:p>
            <a:pPr algn="l">
              <a:buFont typeface="Wingdings 2" panose="05020102010507070707" pitchFamily="18" charset="2"/>
              <a:buChar char=""/>
            </a:pPr>
            <a:r>
              <a:rPr lang="en-US" sz="1800" dirty="0">
                <a:solidFill>
                  <a:srgbClr val="FFFFFF"/>
                </a:solidFill>
                <a:latin typeface="Century"/>
              </a:rPr>
              <a:t>To make this spirit we made a spirit that will go right when we press right arrow etc. And will stop when it comes to a specific coordinates</a:t>
            </a:r>
          </a:p>
        </p:txBody>
      </p:sp>
      <p:pic>
        <p:nvPicPr>
          <p:cNvPr id="5" name="Resim 5">
            <a:extLst>
              <a:ext uri="{FF2B5EF4-FFF2-40B4-BE49-F238E27FC236}">
                <a16:creationId xmlns:a16="http://schemas.microsoft.com/office/drawing/2014/main" id="{03383889-824F-472E-AB5E-D6E3B20DADAC}"/>
              </a:ext>
            </a:extLst>
          </p:cNvPr>
          <p:cNvPicPr>
            <a:picLocks noGrp="1" noChangeAspect="1"/>
          </p:cNvPicPr>
          <p:nvPr>
            <p:ph idx="1"/>
          </p:nvPr>
        </p:nvPicPr>
        <p:blipFill>
          <a:blip r:embed="rId2"/>
          <a:stretch>
            <a:fillRect/>
          </a:stretch>
        </p:blipFill>
        <p:spPr>
          <a:xfrm>
            <a:off x="4245518" y="617109"/>
            <a:ext cx="3934981" cy="5291204"/>
          </a:xfrm>
          <a:prstGeom prst="rect">
            <a:avLst/>
          </a:prstGeom>
        </p:spPr>
      </p:pic>
      <p:pic>
        <p:nvPicPr>
          <p:cNvPr id="6" name="Resim 6">
            <a:extLst>
              <a:ext uri="{FF2B5EF4-FFF2-40B4-BE49-F238E27FC236}">
                <a16:creationId xmlns:a16="http://schemas.microsoft.com/office/drawing/2014/main" id="{F6F3B7DE-2EF8-45C3-82A0-05CBF4EB0D10}"/>
              </a:ext>
            </a:extLst>
          </p:cNvPr>
          <p:cNvPicPr>
            <a:picLocks noChangeAspect="1"/>
          </p:cNvPicPr>
          <p:nvPr/>
        </p:nvPicPr>
        <p:blipFill>
          <a:blip r:embed="rId3"/>
          <a:stretch>
            <a:fillRect/>
          </a:stretch>
        </p:blipFill>
        <p:spPr>
          <a:xfrm>
            <a:off x="8242501" y="620643"/>
            <a:ext cx="2708564" cy="5174973"/>
          </a:xfrm>
          <a:prstGeom prst="rect">
            <a:avLst/>
          </a:prstGeom>
        </p:spPr>
      </p:pic>
    </p:spTree>
    <p:extLst>
      <p:ext uri="{BB962C8B-B14F-4D97-AF65-F5344CB8AC3E}">
        <p14:creationId xmlns:p14="http://schemas.microsoft.com/office/powerpoint/2010/main" val="182256616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993F09C6-4F57-4B05-9592-E253D8BC6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879A26B8-6C4E-452B-ADD3-ED324A7AB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B4167E1-E2B0-4192-8DA2-6967DDFF87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560996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Başlık 1">
            <a:extLst>
              <a:ext uri="{FF2B5EF4-FFF2-40B4-BE49-F238E27FC236}">
                <a16:creationId xmlns:a16="http://schemas.microsoft.com/office/drawing/2014/main" id="{13EBB217-E63B-4590-B19F-832C7825B595}"/>
              </a:ext>
            </a:extLst>
          </p:cNvPr>
          <p:cNvSpPr>
            <a:spLocks noGrp="1"/>
          </p:cNvSpPr>
          <p:nvPr>
            <p:ph type="title"/>
          </p:nvPr>
        </p:nvSpPr>
        <p:spPr>
          <a:xfrm>
            <a:off x="762121" y="960723"/>
            <a:ext cx="4968489" cy="1013800"/>
          </a:xfrm>
        </p:spPr>
        <p:txBody>
          <a:bodyPr vert="horz" lIns="91440" tIns="45720" rIns="91440" bIns="45720" rtlCol="0" anchor="b">
            <a:normAutofit/>
          </a:bodyPr>
          <a:lstStyle/>
          <a:p>
            <a:r>
              <a:rPr lang="en-US" dirty="0" err="1">
                <a:solidFill>
                  <a:srgbClr val="FFFFFF"/>
                </a:solidFill>
                <a:latin typeface="Times New Roman"/>
                <a:cs typeface="Times New Roman"/>
              </a:rPr>
              <a:t>Rng</a:t>
            </a:r>
            <a:r>
              <a:rPr lang="en-US" dirty="0">
                <a:solidFill>
                  <a:srgbClr val="FFFFFF"/>
                </a:solidFill>
                <a:latin typeface="Times New Roman"/>
                <a:cs typeface="Times New Roman"/>
              </a:rPr>
              <a:t>  attack</a:t>
            </a:r>
          </a:p>
        </p:txBody>
      </p:sp>
      <p:sp>
        <p:nvSpPr>
          <p:cNvPr id="25" name="Rectangle 24">
            <a:extLst>
              <a:ext uri="{FF2B5EF4-FFF2-40B4-BE49-F238E27FC236}">
                <a16:creationId xmlns:a16="http://schemas.microsoft.com/office/drawing/2014/main" id="{D03E4FEE-2E6A-44AB-B6BA-C1AD0CD6D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560581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0817EB59-13B3-43DA-9B91-A7CC174A6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4318" y="457200"/>
            <a:ext cx="5600007"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 name="Metin Yer Tutucusu 3">
            <a:extLst>
              <a:ext uri="{FF2B5EF4-FFF2-40B4-BE49-F238E27FC236}">
                <a16:creationId xmlns:a16="http://schemas.microsoft.com/office/drawing/2014/main" id="{DF351F90-5A0A-4E4A-9AF7-A18C99B8C582}"/>
              </a:ext>
            </a:extLst>
          </p:cNvPr>
          <p:cNvSpPr>
            <a:spLocks noGrp="1"/>
          </p:cNvSpPr>
          <p:nvPr>
            <p:ph type="body" sz="half" idx="2"/>
          </p:nvPr>
        </p:nvSpPr>
        <p:spPr>
          <a:xfrm>
            <a:off x="783387" y="2254102"/>
            <a:ext cx="4947221" cy="3650344"/>
          </a:xfrm>
        </p:spPr>
        <p:txBody>
          <a:bodyPr vert="horz" lIns="91440" tIns="45720" rIns="91440" bIns="45720" rtlCol="0" anchor="ctr">
            <a:normAutofit/>
          </a:bodyPr>
          <a:lstStyle/>
          <a:p>
            <a:pPr algn="l">
              <a:buFont typeface="Wingdings 2" panose="05020102010507070707" pitchFamily="18" charset="2"/>
              <a:buChar char=""/>
            </a:pPr>
            <a:r>
              <a:rPr lang="en-US" sz="1800" dirty="0">
                <a:solidFill>
                  <a:srgbClr val="FFFFFF"/>
                </a:solidFill>
                <a:latin typeface="Century"/>
              </a:rPr>
              <a:t>The bosses we created uses ''</a:t>
            </a:r>
            <a:r>
              <a:rPr lang="en-US" sz="1800" dirty="0" err="1">
                <a:solidFill>
                  <a:srgbClr val="FFFFFF"/>
                </a:solidFill>
                <a:latin typeface="Century"/>
              </a:rPr>
              <a:t>rng</a:t>
            </a:r>
            <a:r>
              <a:rPr lang="en-US" sz="1800" dirty="0">
                <a:solidFill>
                  <a:srgbClr val="FFFFFF"/>
                </a:solidFill>
                <a:latin typeface="Century"/>
              </a:rPr>
              <a:t>''(random number generator) in order to create versatile attacks with changeable damage and velocity</a:t>
            </a:r>
          </a:p>
          <a:p>
            <a:pPr algn="l">
              <a:buFont typeface="Wingdings 2" panose="05020102010507070707" pitchFamily="18" charset="2"/>
              <a:buChar char=""/>
            </a:pPr>
            <a:r>
              <a:rPr lang="en-US" sz="1800" dirty="0">
                <a:solidFill>
                  <a:srgbClr val="FFFFFF"/>
                </a:solidFill>
                <a:latin typeface="Century"/>
              </a:rPr>
              <a:t>In order to create this </a:t>
            </a:r>
            <a:r>
              <a:rPr lang="en-US" sz="1800" dirty="0" err="1">
                <a:solidFill>
                  <a:srgbClr val="FFFFFF"/>
                </a:solidFill>
                <a:latin typeface="Century"/>
              </a:rPr>
              <a:t>rng</a:t>
            </a:r>
            <a:r>
              <a:rPr lang="en-US" sz="1800" dirty="0">
                <a:solidFill>
                  <a:srgbClr val="FFFFFF"/>
                </a:solidFill>
                <a:latin typeface="Century"/>
              </a:rPr>
              <a:t> system we created a </a:t>
            </a:r>
            <a:r>
              <a:rPr lang="en-US" sz="1800" dirty="0" err="1">
                <a:solidFill>
                  <a:srgbClr val="FFFFFF"/>
                </a:solidFill>
                <a:latin typeface="Century"/>
              </a:rPr>
              <a:t>rng</a:t>
            </a:r>
            <a:r>
              <a:rPr lang="en-US" sz="1800" dirty="0">
                <a:solidFill>
                  <a:srgbClr val="FFFFFF"/>
                </a:solidFill>
                <a:latin typeface="Century"/>
              </a:rPr>
              <a:t> variable and made the system set it to a random number </a:t>
            </a:r>
          </a:p>
          <a:p>
            <a:pPr algn="l">
              <a:buFont typeface="Wingdings 2" panose="05020102010507070707" pitchFamily="18" charset="2"/>
              <a:buChar char=""/>
            </a:pPr>
            <a:r>
              <a:rPr lang="en-US" sz="1800" dirty="0">
                <a:solidFill>
                  <a:srgbClr val="FFFFFF"/>
                </a:solidFill>
                <a:latin typeface="Century"/>
              </a:rPr>
              <a:t>And then using this number we made a limit in specific points in this setting-attack-mechanisms so it can create a balanced attack </a:t>
            </a:r>
          </a:p>
        </p:txBody>
      </p:sp>
      <p:pic>
        <p:nvPicPr>
          <p:cNvPr id="8" name="Resim 8" descr="metin, iç mekan, ekran görüntüsü, renkli içeren bir resim&#10;&#10;Açıklama otomatik olarak oluşturuldu">
            <a:extLst>
              <a:ext uri="{FF2B5EF4-FFF2-40B4-BE49-F238E27FC236}">
                <a16:creationId xmlns:a16="http://schemas.microsoft.com/office/drawing/2014/main" id="{C287DAEF-D723-4DB1-8361-9EF4730B31CC}"/>
              </a:ext>
            </a:extLst>
          </p:cNvPr>
          <p:cNvPicPr>
            <a:picLocks noGrp="1" noChangeAspect="1"/>
          </p:cNvPicPr>
          <p:nvPr>
            <p:ph idx="1"/>
          </p:nvPr>
        </p:nvPicPr>
        <p:blipFill>
          <a:blip r:embed="rId2"/>
          <a:stretch>
            <a:fillRect/>
          </a:stretch>
        </p:blipFill>
        <p:spPr>
          <a:xfrm>
            <a:off x="6139962" y="706723"/>
            <a:ext cx="4106806" cy="5519916"/>
          </a:xfrm>
          <a:prstGeom prst="rect">
            <a:avLst/>
          </a:prstGeom>
        </p:spPr>
      </p:pic>
    </p:spTree>
    <p:extLst>
      <p:ext uri="{BB962C8B-B14F-4D97-AF65-F5344CB8AC3E}">
        <p14:creationId xmlns:p14="http://schemas.microsoft.com/office/powerpoint/2010/main" val="1030878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31">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33">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35">
            <a:extLst>
              <a:ext uri="{FF2B5EF4-FFF2-40B4-BE49-F238E27FC236}">
                <a16:creationId xmlns:a16="http://schemas.microsoft.com/office/drawing/2014/main" id="{993F09C6-4F57-4B05-9592-E253D8BC6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37">
            <a:extLst>
              <a:ext uri="{FF2B5EF4-FFF2-40B4-BE49-F238E27FC236}">
                <a16:creationId xmlns:a16="http://schemas.microsoft.com/office/drawing/2014/main" id="{879A26B8-6C4E-452B-ADD3-ED324A7AB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9B4167E1-E2B0-4192-8DA2-6967DDFF87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560996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Başlık 1">
            <a:extLst>
              <a:ext uri="{FF2B5EF4-FFF2-40B4-BE49-F238E27FC236}">
                <a16:creationId xmlns:a16="http://schemas.microsoft.com/office/drawing/2014/main" id="{7B91D1ED-1ADF-4034-9D49-18E511E40BAC}"/>
              </a:ext>
            </a:extLst>
          </p:cNvPr>
          <p:cNvSpPr>
            <a:spLocks noGrp="1"/>
          </p:cNvSpPr>
          <p:nvPr>
            <p:ph type="title"/>
          </p:nvPr>
        </p:nvSpPr>
        <p:spPr>
          <a:xfrm>
            <a:off x="762121" y="960723"/>
            <a:ext cx="4968489" cy="1013800"/>
          </a:xfrm>
        </p:spPr>
        <p:txBody>
          <a:bodyPr vert="horz" lIns="91440" tIns="45720" rIns="91440" bIns="45720" rtlCol="0" anchor="b">
            <a:normAutofit/>
          </a:bodyPr>
          <a:lstStyle/>
          <a:p>
            <a:r>
              <a:rPr lang="en-US" dirty="0">
                <a:solidFill>
                  <a:srgbClr val="FFFFFF"/>
                </a:solidFill>
                <a:latin typeface="Times New Roman"/>
                <a:cs typeface="Times New Roman"/>
              </a:rPr>
              <a:t>''balanced attacks''</a:t>
            </a:r>
            <a:endParaRPr lang="en-US" sz="2800" dirty="0">
              <a:solidFill>
                <a:srgbClr val="FFFFFF"/>
              </a:solidFill>
            </a:endParaRPr>
          </a:p>
        </p:txBody>
      </p:sp>
      <p:sp>
        <p:nvSpPr>
          <p:cNvPr id="42" name="Rectangle 41">
            <a:extLst>
              <a:ext uri="{FF2B5EF4-FFF2-40B4-BE49-F238E27FC236}">
                <a16:creationId xmlns:a16="http://schemas.microsoft.com/office/drawing/2014/main" id="{D03E4FEE-2E6A-44AB-B6BA-C1AD0CD6D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560581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43">
            <a:extLst>
              <a:ext uri="{FF2B5EF4-FFF2-40B4-BE49-F238E27FC236}">
                <a16:creationId xmlns:a16="http://schemas.microsoft.com/office/drawing/2014/main" id="{0817EB59-13B3-43DA-9B91-A7CC174A6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4318" y="457200"/>
            <a:ext cx="5600007"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 name="Metin Yer Tutucusu 3">
            <a:extLst>
              <a:ext uri="{FF2B5EF4-FFF2-40B4-BE49-F238E27FC236}">
                <a16:creationId xmlns:a16="http://schemas.microsoft.com/office/drawing/2014/main" id="{9DA2A51E-0562-4062-AA36-3ADA9E91CA32}"/>
              </a:ext>
            </a:extLst>
          </p:cNvPr>
          <p:cNvSpPr>
            <a:spLocks noGrp="1"/>
          </p:cNvSpPr>
          <p:nvPr>
            <p:ph type="body" sz="half" idx="2"/>
          </p:nvPr>
        </p:nvSpPr>
        <p:spPr>
          <a:xfrm>
            <a:off x="783387" y="2254102"/>
            <a:ext cx="4947221" cy="3650344"/>
          </a:xfrm>
        </p:spPr>
        <p:txBody>
          <a:bodyPr vert="horz" lIns="91440" tIns="45720" rIns="91440" bIns="45720" rtlCol="0" anchor="ctr">
            <a:normAutofit/>
          </a:bodyPr>
          <a:lstStyle/>
          <a:p>
            <a:pPr algn="l">
              <a:buFont typeface="Wingdings 2" panose="05020102010507070707" pitchFamily="18" charset="2"/>
              <a:buChar char=""/>
            </a:pPr>
            <a:r>
              <a:rPr lang="en-US" sz="1800" dirty="0">
                <a:solidFill>
                  <a:srgbClr val="FFFFFF"/>
                </a:solidFill>
                <a:latin typeface="Century"/>
              </a:rPr>
              <a:t>We had a lot of prototypes before we started on this official project but we just preferred some of them instead of the others</a:t>
            </a:r>
          </a:p>
          <a:p>
            <a:pPr algn="l">
              <a:buFont typeface="Wingdings 2" panose="05020102010507070707" pitchFamily="18" charset="2"/>
              <a:buChar char=""/>
            </a:pPr>
            <a:r>
              <a:rPr lang="en-US" sz="1800" dirty="0">
                <a:solidFill>
                  <a:srgbClr val="FFFFFF"/>
                </a:solidFill>
                <a:latin typeface="Century"/>
              </a:rPr>
              <a:t>We thought of a type of attack that will just go from the main boss spirit to the heart</a:t>
            </a:r>
          </a:p>
          <a:p>
            <a:pPr algn="l">
              <a:buFont typeface="Wingdings 2" panose="05020102010507070707" pitchFamily="18" charset="2"/>
              <a:buChar char=""/>
            </a:pPr>
            <a:r>
              <a:rPr lang="en-US" sz="1800" dirty="0">
                <a:solidFill>
                  <a:srgbClr val="FFFFFF"/>
                </a:solidFill>
                <a:latin typeface="Century"/>
              </a:rPr>
              <a:t>To use our different attacks we used </a:t>
            </a:r>
            <a:r>
              <a:rPr lang="en-US" sz="1800" dirty="0" err="1">
                <a:solidFill>
                  <a:srgbClr val="FFFFFF"/>
                </a:solidFill>
                <a:latin typeface="Century"/>
              </a:rPr>
              <a:t>rng</a:t>
            </a:r>
            <a:r>
              <a:rPr lang="en-US" sz="1800" dirty="0">
                <a:solidFill>
                  <a:srgbClr val="FFFFFF"/>
                </a:solidFill>
                <a:latin typeface="Century"/>
              </a:rPr>
              <a:t> mechanism</a:t>
            </a:r>
          </a:p>
        </p:txBody>
      </p:sp>
      <p:pic>
        <p:nvPicPr>
          <p:cNvPr id="5" name="Resim 5">
            <a:extLst>
              <a:ext uri="{FF2B5EF4-FFF2-40B4-BE49-F238E27FC236}">
                <a16:creationId xmlns:a16="http://schemas.microsoft.com/office/drawing/2014/main" id="{700081F6-76BD-44BD-B325-7A571DF5A8D5}"/>
              </a:ext>
            </a:extLst>
          </p:cNvPr>
          <p:cNvPicPr>
            <a:picLocks noGrp="1" noChangeAspect="1"/>
          </p:cNvPicPr>
          <p:nvPr>
            <p:ph idx="1"/>
          </p:nvPr>
        </p:nvPicPr>
        <p:blipFill>
          <a:blip r:embed="rId2"/>
          <a:stretch>
            <a:fillRect/>
          </a:stretch>
        </p:blipFill>
        <p:spPr>
          <a:xfrm>
            <a:off x="6140862" y="662550"/>
            <a:ext cx="4248570" cy="5365308"/>
          </a:xfrm>
          <a:prstGeom prst="rect">
            <a:avLst/>
          </a:prstGeom>
        </p:spPr>
      </p:pic>
    </p:spTree>
    <p:extLst>
      <p:ext uri="{BB962C8B-B14F-4D97-AF65-F5344CB8AC3E}">
        <p14:creationId xmlns:p14="http://schemas.microsoft.com/office/powerpoint/2010/main" val="1239656924"/>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993F09C6-4F57-4B05-9592-E253D8BC6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879A26B8-6C4E-452B-ADD3-ED324A7AB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B4167E1-E2B0-4192-8DA2-6967DDFF87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560996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Başlık 1">
            <a:extLst>
              <a:ext uri="{FF2B5EF4-FFF2-40B4-BE49-F238E27FC236}">
                <a16:creationId xmlns:a16="http://schemas.microsoft.com/office/drawing/2014/main" id="{9B503DC6-550A-49AC-B6EB-CCF4BC448B1A}"/>
              </a:ext>
            </a:extLst>
          </p:cNvPr>
          <p:cNvSpPr>
            <a:spLocks noGrp="1"/>
          </p:cNvSpPr>
          <p:nvPr>
            <p:ph type="title"/>
          </p:nvPr>
        </p:nvSpPr>
        <p:spPr>
          <a:xfrm>
            <a:off x="762121" y="960723"/>
            <a:ext cx="4968489" cy="1013800"/>
          </a:xfrm>
        </p:spPr>
        <p:txBody>
          <a:bodyPr vert="horz" lIns="91440" tIns="45720" rIns="91440" bIns="45720" rtlCol="0" anchor="b">
            <a:normAutofit/>
          </a:bodyPr>
          <a:lstStyle/>
          <a:p>
            <a:r>
              <a:rPr lang="en-US" sz="2800" dirty="0">
                <a:solidFill>
                  <a:srgbClr val="FFFFFF"/>
                </a:solidFill>
                <a:latin typeface="Times New Roman"/>
                <a:cs typeface="Times New Roman"/>
              </a:rPr>
              <a:t>HOW TO ACTUALLY WIN</a:t>
            </a:r>
            <a:endParaRPr lang="en-US" sz="2800" dirty="0">
              <a:solidFill>
                <a:srgbClr val="FFFFFF"/>
              </a:solidFill>
            </a:endParaRPr>
          </a:p>
        </p:txBody>
      </p:sp>
      <p:sp>
        <p:nvSpPr>
          <p:cNvPr id="22" name="Rectangle 21">
            <a:extLst>
              <a:ext uri="{FF2B5EF4-FFF2-40B4-BE49-F238E27FC236}">
                <a16:creationId xmlns:a16="http://schemas.microsoft.com/office/drawing/2014/main" id="{D03E4FEE-2E6A-44AB-B6BA-C1AD0CD6D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560581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0817EB59-13B3-43DA-9B91-A7CC174A6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4318" y="457200"/>
            <a:ext cx="5600007"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 name="Metin Yer Tutucusu 3">
            <a:extLst>
              <a:ext uri="{FF2B5EF4-FFF2-40B4-BE49-F238E27FC236}">
                <a16:creationId xmlns:a16="http://schemas.microsoft.com/office/drawing/2014/main" id="{A15087B6-81B7-41B6-8A0E-9D85E59EFFE3}"/>
              </a:ext>
            </a:extLst>
          </p:cNvPr>
          <p:cNvSpPr>
            <a:spLocks noGrp="1"/>
          </p:cNvSpPr>
          <p:nvPr>
            <p:ph type="body" sz="half" idx="2"/>
          </p:nvPr>
        </p:nvSpPr>
        <p:spPr>
          <a:xfrm>
            <a:off x="783387" y="2254102"/>
            <a:ext cx="4947221" cy="3650344"/>
          </a:xfrm>
        </p:spPr>
        <p:txBody>
          <a:bodyPr vert="horz" lIns="91440" tIns="45720" rIns="91440" bIns="45720" rtlCol="0" anchor="ctr">
            <a:normAutofit/>
          </a:bodyPr>
          <a:lstStyle/>
          <a:p>
            <a:pPr algn="l">
              <a:buFont typeface="Wingdings 2" panose="05020102010507070707" pitchFamily="18" charset="2"/>
              <a:buChar char=""/>
            </a:pPr>
            <a:r>
              <a:rPr lang="en-US" sz="1800" dirty="0">
                <a:solidFill>
                  <a:srgbClr val="FFFFFF"/>
                </a:solidFill>
                <a:latin typeface="Century"/>
              </a:rPr>
              <a:t>Instead of making the game turn-based and making it 15 minutes longer, we just made a button that would randomly appear in the battle box that I have mentioned earlier</a:t>
            </a:r>
          </a:p>
          <a:p>
            <a:pPr algn="l">
              <a:buFont typeface="Wingdings 2" panose="05020102010507070707" pitchFamily="18" charset="2"/>
              <a:buChar char=""/>
            </a:pPr>
            <a:r>
              <a:rPr lang="en-US" sz="1800" dirty="0">
                <a:solidFill>
                  <a:srgbClr val="FFFFFF"/>
                </a:solidFill>
                <a:latin typeface="Century"/>
              </a:rPr>
              <a:t>In order to win the player, or the spirit If you will, needs to go to the button and press a button so it can damage the boss and with enough damage to the boss the player will simply win.</a:t>
            </a:r>
          </a:p>
          <a:p>
            <a:pPr algn="l">
              <a:buFont typeface="Wingdings 2" panose="05020102010507070707" pitchFamily="18" charset="2"/>
              <a:buChar char=""/>
            </a:pPr>
            <a:endParaRPr lang="en-US"/>
          </a:p>
        </p:txBody>
      </p:sp>
      <p:pic>
        <p:nvPicPr>
          <p:cNvPr id="5" name="Resim 5">
            <a:extLst>
              <a:ext uri="{FF2B5EF4-FFF2-40B4-BE49-F238E27FC236}">
                <a16:creationId xmlns:a16="http://schemas.microsoft.com/office/drawing/2014/main" id="{4C1B46AF-0940-4838-BF7C-23E4BF0C3DF6}"/>
              </a:ext>
            </a:extLst>
          </p:cNvPr>
          <p:cNvPicPr>
            <a:picLocks noGrp="1" noChangeAspect="1"/>
          </p:cNvPicPr>
          <p:nvPr>
            <p:ph idx="1"/>
          </p:nvPr>
        </p:nvPicPr>
        <p:blipFill>
          <a:blip r:embed="rId2"/>
          <a:stretch>
            <a:fillRect/>
          </a:stretch>
        </p:blipFill>
        <p:spPr>
          <a:xfrm>
            <a:off x="6147824" y="609429"/>
            <a:ext cx="5416300" cy="4974589"/>
          </a:xfrm>
          <a:prstGeom prst="rect">
            <a:avLst/>
          </a:prstGeom>
        </p:spPr>
      </p:pic>
    </p:spTree>
    <p:extLst>
      <p:ext uri="{BB962C8B-B14F-4D97-AF65-F5344CB8AC3E}">
        <p14:creationId xmlns:p14="http://schemas.microsoft.com/office/powerpoint/2010/main" val="2226740552"/>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993F09C6-4F57-4B05-9592-E253D8BC6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879A26B8-6C4E-452B-ADD3-ED324A7AB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B4167E1-E2B0-4192-8DA2-6967DDFF87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560996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Başlık 1">
            <a:extLst>
              <a:ext uri="{FF2B5EF4-FFF2-40B4-BE49-F238E27FC236}">
                <a16:creationId xmlns:a16="http://schemas.microsoft.com/office/drawing/2014/main" id="{BAB8F9DF-ACE6-4932-ACB9-6142E3269CFC}"/>
              </a:ext>
            </a:extLst>
          </p:cNvPr>
          <p:cNvSpPr>
            <a:spLocks noGrp="1"/>
          </p:cNvSpPr>
          <p:nvPr>
            <p:ph type="title"/>
          </p:nvPr>
        </p:nvSpPr>
        <p:spPr>
          <a:xfrm>
            <a:off x="762121" y="960723"/>
            <a:ext cx="4968489" cy="1013800"/>
          </a:xfrm>
        </p:spPr>
        <p:txBody>
          <a:bodyPr vert="horz" lIns="91440" tIns="45720" rIns="91440" bIns="45720" rtlCol="0" anchor="b">
            <a:normAutofit/>
          </a:bodyPr>
          <a:lstStyle/>
          <a:p>
            <a:r>
              <a:rPr lang="en-US" dirty="0">
                <a:solidFill>
                  <a:srgbClr val="FFFFFF"/>
                </a:solidFill>
                <a:latin typeface="Times New Roman"/>
                <a:cs typeface="Times New Roman"/>
              </a:rPr>
              <a:t>The tape of </a:t>
            </a:r>
            <a:r>
              <a:rPr lang="en-US" dirty="0" err="1">
                <a:solidFill>
                  <a:srgbClr val="FFFFFF"/>
                </a:solidFill>
                <a:latin typeface="Times New Roman"/>
                <a:cs typeface="Times New Roman"/>
              </a:rPr>
              <a:t>thıs</a:t>
            </a:r>
            <a:r>
              <a:rPr lang="en-US" dirty="0">
                <a:solidFill>
                  <a:srgbClr val="FFFFFF"/>
                </a:solidFill>
                <a:latin typeface="Times New Roman"/>
                <a:cs typeface="Times New Roman"/>
              </a:rPr>
              <a:t> junk of codes, </a:t>
            </a:r>
            <a:r>
              <a:rPr lang="en-US" dirty="0" err="1">
                <a:solidFill>
                  <a:srgbClr val="FFFFFF"/>
                </a:solidFill>
                <a:latin typeface="Times New Roman"/>
                <a:cs typeface="Times New Roman"/>
              </a:rPr>
              <a:t>mıngames</a:t>
            </a:r>
            <a:r>
              <a:rPr lang="en-US" dirty="0">
                <a:solidFill>
                  <a:srgbClr val="FFFFFF"/>
                </a:solidFill>
                <a:latin typeface="Times New Roman"/>
                <a:cs typeface="Times New Roman"/>
              </a:rPr>
              <a:t>, and a </a:t>
            </a:r>
            <a:r>
              <a:rPr lang="en-US" dirty="0" err="1">
                <a:solidFill>
                  <a:srgbClr val="FFFFFF"/>
                </a:solidFill>
                <a:latin typeface="Times New Roman"/>
                <a:cs typeface="Times New Roman"/>
              </a:rPr>
              <a:t>story:broadcasts</a:t>
            </a:r>
            <a:r>
              <a:rPr lang="en-US" dirty="0">
                <a:solidFill>
                  <a:srgbClr val="FFFFFF"/>
                </a:solidFill>
                <a:latin typeface="Times New Roman"/>
                <a:cs typeface="Times New Roman"/>
              </a:rPr>
              <a:t>.</a:t>
            </a:r>
          </a:p>
        </p:txBody>
      </p:sp>
      <p:sp>
        <p:nvSpPr>
          <p:cNvPr id="22" name="Rectangle 21">
            <a:extLst>
              <a:ext uri="{FF2B5EF4-FFF2-40B4-BE49-F238E27FC236}">
                <a16:creationId xmlns:a16="http://schemas.microsoft.com/office/drawing/2014/main" id="{D03E4FEE-2E6A-44AB-B6BA-C1AD0CD6D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560581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0817EB59-13B3-43DA-9B91-A7CC174A6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4318" y="457200"/>
            <a:ext cx="5600007"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 name="Metin Yer Tutucusu 3">
            <a:extLst>
              <a:ext uri="{FF2B5EF4-FFF2-40B4-BE49-F238E27FC236}">
                <a16:creationId xmlns:a16="http://schemas.microsoft.com/office/drawing/2014/main" id="{EF95E551-8BC1-4ADE-B470-212351A5FD75}"/>
              </a:ext>
            </a:extLst>
          </p:cNvPr>
          <p:cNvSpPr>
            <a:spLocks noGrp="1"/>
          </p:cNvSpPr>
          <p:nvPr>
            <p:ph type="body" sz="half" idx="2"/>
          </p:nvPr>
        </p:nvSpPr>
        <p:spPr>
          <a:xfrm>
            <a:off x="783387" y="2254102"/>
            <a:ext cx="4947221" cy="3650344"/>
          </a:xfrm>
        </p:spPr>
        <p:txBody>
          <a:bodyPr vert="horz" lIns="91440" tIns="45720" rIns="91440" bIns="45720" rtlCol="0" anchor="ctr">
            <a:normAutofit/>
          </a:bodyPr>
          <a:lstStyle/>
          <a:p>
            <a:pPr algn="l">
              <a:buFont typeface="Wingdings 2" panose="05020102010507070707" pitchFamily="18" charset="2"/>
              <a:buChar char=""/>
            </a:pPr>
            <a:r>
              <a:rPr lang="en-US" sz="1800" dirty="0">
                <a:solidFill>
                  <a:srgbClr val="FFFFFF"/>
                </a:solidFill>
                <a:latin typeface="Century"/>
              </a:rPr>
              <a:t>While making this game we had only one(most of the time) question in our head how do we kind of make it get on with the other thing we have done?</a:t>
            </a:r>
          </a:p>
          <a:p>
            <a:pPr algn="l">
              <a:buFont typeface="Wingdings 2" panose="05020102010507070707" pitchFamily="18" charset="2"/>
              <a:buChar char=""/>
            </a:pPr>
            <a:r>
              <a:rPr lang="en-US" sz="1800" dirty="0">
                <a:solidFill>
                  <a:srgbClr val="FFFFFF"/>
                </a:solidFill>
                <a:latin typeface="Century"/>
              </a:rPr>
              <a:t>The answer or the thing we came up with was simple, just broadcast it in order to maintain with the flow of the game and other spirits.</a:t>
            </a:r>
          </a:p>
          <a:p>
            <a:pPr algn="l">
              <a:buFont typeface="Wingdings 2" panose="05020102010507070707" pitchFamily="18" charset="2"/>
              <a:buChar char=""/>
            </a:pPr>
            <a:r>
              <a:rPr lang="en-US" sz="1800" dirty="0">
                <a:solidFill>
                  <a:srgbClr val="FFFFFF"/>
                </a:solidFill>
                <a:latin typeface="Century"/>
              </a:rPr>
              <a:t>We made it so that everything starts and ends with a broadcast.</a:t>
            </a:r>
          </a:p>
          <a:p>
            <a:pPr algn="l">
              <a:buFont typeface="Wingdings 2" panose="05020102010507070707" pitchFamily="18" charset="2"/>
              <a:buChar char=""/>
            </a:pPr>
            <a:endParaRPr lang="en-US" sz="1800" dirty="0">
              <a:solidFill>
                <a:srgbClr val="FFFFFF"/>
              </a:solidFill>
              <a:latin typeface="Century"/>
            </a:endParaRPr>
          </a:p>
        </p:txBody>
      </p:sp>
      <p:pic>
        <p:nvPicPr>
          <p:cNvPr id="5" name="Resim 5">
            <a:extLst>
              <a:ext uri="{FF2B5EF4-FFF2-40B4-BE49-F238E27FC236}">
                <a16:creationId xmlns:a16="http://schemas.microsoft.com/office/drawing/2014/main" id="{502E3E79-6460-4B42-8153-E25F68627BBE}"/>
              </a:ext>
            </a:extLst>
          </p:cNvPr>
          <p:cNvPicPr>
            <a:picLocks noGrp="1" noChangeAspect="1"/>
          </p:cNvPicPr>
          <p:nvPr>
            <p:ph idx="1"/>
          </p:nvPr>
        </p:nvPicPr>
        <p:blipFill>
          <a:blip r:embed="rId2"/>
          <a:stretch>
            <a:fillRect/>
          </a:stretch>
        </p:blipFill>
        <p:spPr>
          <a:xfrm>
            <a:off x="6143138" y="684636"/>
            <a:ext cx="4166714" cy="4945656"/>
          </a:xfrm>
          <a:prstGeom prst="rect">
            <a:avLst/>
          </a:prstGeom>
        </p:spPr>
      </p:pic>
    </p:spTree>
    <p:extLst>
      <p:ext uri="{BB962C8B-B14F-4D97-AF65-F5344CB8AC3E}">
        <p14:creationId xmlns:p14="http://schemas.microsoft.com/office/powerpoint/2010/main" val="816004187"/>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Geniş ekran</PresentationFormat>
  <Paragraphs>0</Paragraphs>
  <Slides>11</Slides>
  <Notes>0</Notes>
  <HiddenSlides>1</HiddenSlides>
  <MMClips>0</MMClips>
  <ScaleCrop>false</ScaleCrop>
  <HeadingPairs>
    <vt:vector size="4" baseType="variant">
      <vt:variant>
        <vt:lpstr>Tema</vt:lpstr>
      </vt:variant>
      <vt:variant>
        <vt:i4>1</vt:i4>
      </vt:variant>
      <vt:variant>
        <vt:lpstr>Slayt Başlıkları</vt:lpstr>
      </vt:variant>
      <vt:variant>
        <vt:i4>11</vt:i4>
      </vt:variant>
    </vt:vector>
  </HeadingPairs>
  <TitlesOfParts>
    <vt:vector size="12" baseType="lpstr">
      <vt:lpstr>Dividend</vt:lpstr>
      <vt:lpstr>Scratch mechanIcs and how to use them and other borIng stuff</vt:lpstr>
      <vt:lpstr>To explaın ıt better we made the presentatıon ın 3 parts: how we made the game and some scratch hıstory and scratch code blocks and how we used ıt</vt:lpstr>
      <vt:lpstr>HOW to DIALOUGE</vt:lpstr>
      <vt:lpstr>BackgroundS, the showy one</vt:lpstr>
      <vt:lpstr>Heart moVE SET</vt:lpstr>
      <vt:lpstr>Rng  attack</vt:lpstr>
      <vt:lpstr>''balanced attacks''</vt:lpstr>
      <vt:lpstr>HOW TO ACTUALLY WIN</vt:lpstr>
      <vt:lpstr>The tape of thıs junk of codes, mıngames, and a story:broadcasts.</vt:lpstr>
      <vt:lpstr>Descrıptıon of scratch</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
  <cp:lastModifiedBy/>
  <cp:revision>704</cp:revision>
  <dcterms:created xsi:type="dcterms:W3CDTF">2022-01-08T15:23:42Z</dcterms:created>
  <dcterms:modified xsi:type="dcterms:W3CDTF">2022-01-15T09:06:24Z</dcterms:modified>
</cp:coreProperties>
</file>