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9" r:id="rId6"/>
    <p:sldId id="263" r:id="rId7"/>
    <p:sldId id="262" r:id="rId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1"/>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8D00CD4C-5B73-44EB-B827-A8ADFB74D030}" type="datetimeFigureOut">
              <a:rPr lang="hr-HR" smtClean="0"/>
              <a:t>9.11.2021.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411506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D00CD4C-5B73-44EB-B827-A8ADFB74D030}" type="datetimeFigureOut">
              <a:rPr lang="hr-HR" smtClean="0"/>
              <a:t>9.11.2021.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112167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D00CD4C-5B73-44EB-B827-A8ADFB74D030}" type="datetimeFigureOut">
              <a:rPr lang="hr-HR" smtClean="0"/>
              <a:t>9.11.2021.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386614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D00CD4C-5B73-44EB-B827-A8ADFB74D030}" type="datetimeFigureOut">
              <a:rPr lang="hr-HR" smtClean="0"/>
              <a:t>9.11.2021.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271191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00CD4C-5B73-44EB-B827-A8ADFB74D030}" type="datetimeFigureOut">
              <a:rPr lang="hr-HR" smtClean="0"/>
              <a:t>9.11.2021.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247922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8D00CD4C-5B73-44EB-B827-A8ADFB74D030}" type="datetimeFigureOut">
              <a:rPr lang="hr-HR" smtClean="0"/>
              <a:t>9.11.2021.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57820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8D00CD4C-5B73-44EB-B827-A8ADFB74D030}" type="datetimeFigureOut">
              <a:rPr lang="hr-HR" smtClean="0"/>
              <a:t>9.11.2021.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331628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8D00CD4C-5B73-44EB-B827-A8ADFB74D030}" type="datetimeFigureOut">
              <a:rPr lang="hr-HR" smtClean="0"/>
              <a:t>9.11.2021.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395007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0CD4C-5B73-44EB-B827-A8ADFB74D030}" type="datetimeFigureOut">
              <a:rPr lang="hr-HR" smtClean="0"/>
              <a:t>9.11.2021.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310139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00CD4C-5B73-44EB-B827-A8ADFB74D030}" type="datetimeFigureOut">
              <a:rPr lang="hr-HR" smtClean="0"/>
              <a:t>9.11.2021.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165934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00CD4C-5B73-44EB-B827-A8ADFB74D030}" type="datetimeFigureOut">
              <a:rPr lang="hr-HR" smtClean="0"/>
              <a:t>9.11.2021.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6A7930-6481-4616-B667-982463B3EEDF}" type="slidenum">
              <a:rPr lang="hr-HR" smtClean="0"/>
              <a:t>‹#›</a:t>
            </a:fld>
            <a:endParaRPr lang="hr-HR"/>
          </a:p>
        </p:txBody>
      </p:sp>
    </p:spTree>
    <p:extLst>
      <p:ext uri="{BB962C8B-B14F-4D97-AF65-F5344CB8AC3E}">
        <p14:creationId xmlns:p14="http://schemas.microsoft.com/office/powerpoint/2010/main" val="115164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0CD4C-5B73-44EB-B827-A8ADFB74D030}" type="datetimeFigureOut">
              <a:rPr lang="hr-HR" smtClean="0"/>
              <a:t>9.11.2021.</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A7930-6481-4616-B667-982463B3EEDF}" type="slidenum">
              <a:rPr lang="hr-HR" smtClean="0"/>
              <a:t>‹#›</a:t>
            </a:fld>
            <a:endParaRPr lang="hr-HR"/>
          </a:p>
        </p:txBody>
      </p:sp>
    </p:spTree>
    <p:extLst>
      <p:ext uri="{BB962C8B-B14F-4D97-AF65-F5344CB8AC3E}">
        <p14:creationId xmlns:p14="http://schemas.microsoft.com/office/powerpoint/2010/main" val="298254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ps.gov/goga/learn/nature/climate-change-causes.ht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m.vecernji.hr/media/img/2c/b9/1f1e3ef4a8fb503f363b.png"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err="1"/>
              <a:t>Greenhouse</a:t>
            </a:r>
            <a:r>
              <a:rPr lang="hr-HR" dirty="0"/>
              <a:t> effect</a:t>
            </a:r>
          </a:p>
        </p:txBody>
      </p:sp>
      <p:sp>
        <p:nvSpPr>
          <p:cNvPr id="3" name="Subtitle 2"/>
          <p:cNvSpPr>
            <a:spLocks noGrp="1"/>
          </p:cNvSpPr>
          <p:nvPr>
            <p:ph type="subTitle" idx="1"/>
          </p:nvPr>
        </p:nvSpPr>
        <p:spPr/>
        <p:txBody>
          <a:bodyPr/>
          <a:lstStyle/>
          <a:p>
            <a:pPr algn="r"/>
            <a:r>
              <a:rPr lang="hr-HR" dirty="0"/>
              <a:t>VII. gimnazija</a:t>
            </a:r>
          </a:p>
          <a:p>
            <a:pPr algn="r"/>
            <a:r>
              <a:rPr lang="hr-HR" dirty="0"/>
              <a:t>Zagreb</a:t>
            </a:r>
            <a:r>
              <a:rPr lang="hr-HR"/>
              <a:t>, Croatia</a:t>
            </a:r>
            <a:endParaRPr lang="hr-HR" dirty="0"/>
          </a:p>
        </p:txBody>
      </p:sp>
    </p:spTree>
    <p:extLst>
      <p:ext uri="{BB962C8B-B14F-4D97-AF65-F5344CB8AC3E}">
        <p14:creationId xmlns:p14="http://schemas.microsoft.com/office/powerpoint/2010/main" val="164985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9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Start of global warmimng</a:t>
            </a:r>
          </a:p>
        </p:txBody>
      </p:sp>
      <p:sp>
        <p:nvSpPr>
          <p:cNvPr id="3" name="Content Placeholder 2"/>
          <p:cNvSpPr>
            <a:spLocks noGrp="1"/>
          </p:cNvSpPr>
          <p:nvPr>
            <p:ph idx="1"/>
          </p:nvPr>
        </p:nvSpPr>
        <p:spPr>
          <a:xfrm>
            <a:off x="251520" y="1340768"/>
            <a:ext cx="8229600" cy="4525963"/>
          </a:xfrm>
        </p:spPr>
        <p:txBody>
          <a:bodyPr>
            <a:normAutofit/>
          </a:bodyPr>
          <a:lstStyle/>
          <a:p>
            <a:r>
              <a:rPr lang="en-US" sz="1800" dirty="0"/>
              <a:t>global warming, the phenomenon of increasing average air temperatures near the surface of Earth over the past one to two centuries. Climate scientists have since the mid-20th century gathered detailed observations of various weather phenomena (such as temperatures, precipitation, and storms) and of related influences on climate </a:t>
            </a:r>
            <a:endParaRPr lang="hr-HR" sz="1800" dirty="0"/>
          </a:p>
          <a:p>
            <a:r>
              <a:rPr lang="en-US" sz="1800" dirty="0"/>
              <a:t>any climate scientists agree that significant societal, economic, and ecological damage would result if global average temperatures rose by more than 2 °C  in such a short time. </a:t>
            </a:r>
            <a:endParaRPr lang="hr-HR" sz="1800" dirty="0"/>
          </a:p>
          <a:p>
            <a:r>
              <a:rPr lang="hr-HR" sz="1800" dirty="0"/>
              <a:t>Increasing greenhouse effect is also connescted to ozone holes that </a:t>
            </a:r>
            <a:r>
              <a:rPr lang="en-US" sz="1800" dirty="0"/>
              <a:t>which appeared in the 1920s due to excessive freon-12 emissions</a:t>
            </a:r>
            <a:endParaRPr lang="hr-HR"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60587"/>
            <a:ext cx="3960440" cy="222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460587"/>
            <a:ext cx="3744416" cy="213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46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25E5AF-B1CF-4AFA-B233-0C0D6FAD3FC1}"/>
              </a:ext>
            </a:extLst>
          </p:cNvPr>
          <p:cNvSpPr>
            <a:spLocks noGrp="1"/>
          </p:cNvSpPr>
          <p:nvPr>
            <p:ph type="ctrTitle"/>
          </p:nvPr>
        </p:nvSpPr>
        <p:spPr>
          <a:xfrm>
            <a:off x="1072816" y="173205"/>
            <a:ext cx="6928184" cy="836864"/>
          </a:xfrm>
        </p:spPr>
        <p:txBody>
          <a:bodyPr>
            <a:normAutofit/>
          </a:bodyPr>
          <a:lstStyle/>
          <a:p>
            <a:r>
              <a:rPr lang="hr-HR" b="1" dirty="0">
                <a:latin typeface="Calibri"/>
                <a:cs typeface="Calibri"/>
              </a:rPr>
              <a:t>Greenhouse effect</a:t>
            </a:r>
            <a:endParaRPr lang="hr-HR" sz="4400" b="1" dirty="0">
              <a:latin typeface="Calibri"/>
              <a:cs typeface="Calibri"/>
            </a:endParaRPr>
          </a:p>
        </p:txBody>
      </p:sp>
      <p:sp>
        <p:nvSpPr>
          <p:cNvPr id="4" name="TekstniOkvir 3">
            <a:extLst>
              <a:ext uri="{FF2B5EF4-FFF2-40B4-BE49-F238E27FC236}">
                <a16:creationId xmlns:a16="http://schemas.microsoft.com/office/drawing/2014/main" id="{9631148A-F131-444F-9B2C-D950AFA63D2D}"/>
              </a:ext>
            </a:extLst>
          </p:cNvPr>
          <p:cNvSpPr txBox="1"/>
          <p:nvPr/>
        </p:nvSpPr>
        <p:spPr>
          <a:xfrm>
            <a:off x="2761247" y="5740400"/>
            <a:ext cx="2057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hr-HR">
              <a:cs typeface="Calibri"/>
            </a:endParaRPr>
          </a:p>
        </p:txBody>
      </p:sp>
      <p:pic>
        <p:nvPicPr>
          <p:cNvPr id="6" name="Slika 6">
            <a:extLst>
              <a:ext uri="{FF2B5EF4-FFF2-40B4-BE49-F238E27FC236}">
                <a16:creationId xmlns:a16="http://schemas.microsoft.com/office/drawing/2014/main" id="{25B579C4-FDE5-4F46-A33F-81F5CD2E1150}"/>
              </a:ext>
            </a:extLst>
          </p:cNvPr>
          <p:cNvPicPr>
            <a:picLocks noChangeAspect="1"/>
          </p:cNvPicPr>
          <p:nvPr/>
        </p:nvPicPr>
        <p:blipFill>
          <a:blip r:embed="rId2"/>
          <a:stretch>
            <a:fillRect/>
          </a:stretch>
        </p:blipFill>
        <p:spPr>
          <a:xfrm>
            <a:off x="1517984" y="1014690"/>
            <a:ext cx="6108030" cy="4142501"/>
          </a:xfrm>
          <a:prstGeom prst="rect">
            <a:avLst/>
          </a:prstGeom>
        </p:spPr>
      </p:pic>
      <p:sp>
        <p:nvSpPr>
          <p:cNvPr id="7" name="TekstniOkvir 6">
            <a:extLst>
              <a:ext uri="{FF2B5EF4-FFF2-40B4-BE49-F238E27FC236}">
                <a16:creationId xmlns:a16="http://schemas.microsoft.com/office/drawing/2014/main" id="{B55B39FA-54CB-4E90-AAB9-AE7EE918604B}"/>
              </a:ext>
            </a:extLst>
          </p:cNvPr>
          <p:cNvSpPr txBox="1"/>
          <p:nvPr/>
        </p:nvSpPr>
        <p:spPr>
          <a:xfrm>
            <a:off x="5858925" y="5085184"/>
            <a:ext cx="173655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r-HR" sz="1200" i="1" dirty="0">
                <a:ea typeface="+mn-lt"/>
                <a:cs typeface="+mn-lt"/>
                <a:hlinkClick r:id="rId3"/>
              </a:rPr>
              <a:t>W. Elder, NPS</a:t>
            </a:r>
            <a:endParaRPr lang="hr-HR" sz="1200" i="1" dirty="0">
              <a:cs typeface="Calibri"/>
            </a:endParaRPr>
          </a:p>
          <a:p>
            <a:pPr algn="l"/>
            <a:endParaRPr lang="sr-Latn-RS" dirty="0"/>
          </a:p>
        </p:txBody>
      </p:sp>
      <p:sp>
        <p:nvSpPr>
          <p:cNvPr id="8" name="TekstniOkvir 7">
            <a:extLst>
              <a:ext uri="{FF2B5EF4-FFF2-40B4-BE49-F238E27FC236}">
                <a16:creationId xmlns:a16="http://schemas.microsoft.com/office/drawing/2014/main" id="{D9E6679A-379E-42E0-83D2-3EAD3A52155B}"/>
              </a:ext>
            </a:extLst>
          </p:cNvPr>
          <p:cNvSpPr txBox="1"/>
          <p:nvPr/>
        </p:nvSpPr>
        <p:spPr>
          <a:xfrm>
            <a:off x="1619672" y="5380471"/>
            <a:ext cx="610803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higher </a:t>
            </a:r>
            <a:r>
              <a:rPr lang="en-US" dirty="0" err="1"/>
              <a:t>freon</a:t>
            </a:r>
            <a:r>
              <a:rPr lang="en-US" dirty="0"/>
              <a:t> content in the atmosphere -&gt; larger ozone holes -&gt; higher UV radiation -&gt; more heat on Earth and more water evaporation -&gt; increasing the greenhouse effect</a:t>
            </a:r>
            <a:endParaRPr lang="hr-HR" dirty="0">
              <a:ea typeface="+mn-lt"/>
              <a:cs typeface="+mn-lt"/>
            </a:endParaRPr>
          </a:p>
        </p:txBody>
      </p:sp>
    </p:spTree>
    <p:extLst>
      <p:ext uri="{BB962C8B-B14F-4D97-AF65-F5344CB8AC3E}">
        <p14:creationId xmlns:p14="http://schemas.microsoft.com/office/powerpoint/2010/main" val="346179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Ozone</a:t>
            </a:r>
          </a:p>
        </p:txBody>
      </p:sp>
      <p:sp>
        <p:nvSpPr>
          <p:cNvPr id="3" name="Content Placeholder 2"/>
          <p:cNvSpPr>
            <a:spLocks noGrp="1"/>
          </p:cNvSpPr>
          <p:nvPr>
            <p:ph idx="1"/>
          </p:nvPr>
        </p:nvSpPr>
        <p:spPr/>
        <p:txBody>
          <a:bodyPr>
            <a:normAutofit/>
          </a:bodyPr>
          <a:lstStyle/>
          <a:p>
            <a:r>
              <a:rPr lang="en-US" sz="1800" dirty="0"/>
              <a:t>Ozone layer - serves as a filter for ultraviolet radiation from the sun</a:t>
            </a:r>
            <a:endParaRPr lang="hr-HR" sz="1800" dirty="0"/>
          </a:p>
          <a:p>
            <a:r>
              <a:rPr lang="en-US" sz="1800" dirty="0"/>
              <a:t>formation of the ozone layer</a:t>
            </a:r>
            <a:r>
              <a:rPr lang="hr-HR" sz="1800" dirty="0"/>
              <a:t>;</a:t>
            </a:r>
          </a:p>
          <a:p>
            <a:r>
              <a:rPr lang="hr-HR" sz="1800" dirty="0">
                <a:ea typeface="+mn-lt"/>
                <a:cs typeface="+mn-lt"/>
              </a:rPr>
              <a:t>                                                   O</a:t>
            </a:r>
            <a:r>
              <a:rPr lang="hr-HR" sz="1800" baseline="-25000" dirty="0">
                <a:ea typeface="+mn-lt"/>
                <a:cs typeface="+mn-lt"/>
              </a:rPr>
              <a:t>2 </a:t>
            </a:r>
            <a:r>
              <a:rPr lang="hr-HR" sz="1800" dirty="0">
                <a:ea typeface="+mn-lt"/>
                <a:cs typeface="+mn-lt"/>
              </a:rPr>
              <a:t>—&gt; 2O</a:t>
            </a:r>
          </a:p>
          <a:p>
            <a:r>
              <a:rPr lang="hr-HR" sz="1800" dirty="0">
                <a:ea typeface="+mn-lt"/>
                <a:cs typeface="+mn-lt"/>
              </a:rPr>
              <a:t>                                             2O + 2O</a:t>
            </a:r>
            <a:r>
              <a:rPr lang="hr-HR" sz="1800" baseline="-25000" dirty="0">
                <a:ea typeface="+mn-lt"/>
                <a:cs typeface="+mn-lt"/>
              </a:rPr>
              <a:t>2 </a:t>
            </a:r>
            <a:r>
              <a:rPr lang="hr-HR" sz="1800" dirty="0">
                <a:ea typeface="+mn-lt"/>
                <a:cs typeface="+mn-lt"/>
              </a:rPr>
              <a:t>—&gt; 2O</a:t>
            </a:r>
            <a:r>
              <a:rPr lang="hr-HR" sz="1800" baseline="-25000" dirty="0">
                <a:ea typeface="+mn-lt"/>
                <a:cs typeface="+mn-lt"/>
              </a:rPr>
              <a:t>3</a:t>
            </a:r>
          </a:p>
          <a:p>
            <a:r>
              <a:rPr lang="en-US" sz="1800" dirty="0"/>
              <a:t>an oxygen molecule absorbs UV radiation </a:t>
            </a:r>
            <a:endParaRPr lang="hr-HR" sz="1800" dirty="0"/>
          </a:p>
          <a:p>
            <a:r>
              <a:rPr lang="en-US" sz="1800" dirty="0"/>
              <a:t>and decomposes into two oxygen atoms, which</a:t>
            </a:r>
            <a:endParaRPr lang="hr-HR" sz="1800" dirty="0"/>
          </a:p>
          <a:p>
            <a:r>
              <a:rPr lang="en-US" sz="1800" dirty="0"/>
              <a:t> then react with oxygen molecules to form ozone</a:t>
            </a:r>
            <a:endParaRPr lang="hr-HR" sz="1800" dirty="0"/>
          </a:p>
        </p:txBody>
      </p:sp>
      <p:pic>
        <p:nvPicPr>
          <p:cNvPr id="4" name="Slika 5">
            <a:extLst>
              <a:ext uri="{FF2B5EF4-FFF2-40B4-BE49-F238E27FC236}">
                <a16:creationId xmlns:a16="http://schemas.microsoft.com/office/drawing/2014/main" id="{43840010-E320-47AC-BD30-93B7F05171C2}"/>
              </a:ext>
            </a:extLst>
          </p:cNvPr>
          <p:cNvPicPr>
            <a:picLocks noChangeAspect="1"/>
          </p:cNvPicPr>
          <p:nvPr/>
        </p:nvPicPr>
        <p:blipFill>
          <a:blip r:embed="rId2"/>
          <a:stretch>
            <a:fillRect/>
          </a:stretch>
        </p:blipFill>
        <p:spPr>
          <a:xfrm>
            <a:off x="5076056" y="1772816"/>
            <a:ext cx="4283968" cy="446449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972628"/>
            <a:ext cx="3528392" cy="52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250867"/>
            <a:ext cx="3744416" cy="225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85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2076AC-63F5-4772-9D5A-0A3157127C98}"/>
              </a:ext>
            </a:extLst>
          </p:cNvPr>
          <p:cNvSpPr>
            <a:spLocks noGrp="1"/>
          </p:cNvSpPr>
          <p:nvPr>
            <p:ph type="ctrTitle"/>
          </p:nvPr>
        </p:nvSpPr>
        <p:spPr>
          <a:xfrm>
            <a:off x="1143000" y="173206"/>
            <a:ext cx="6858000" cy="796758"/>
          </a:xfrm>
        </p:spPr>
        <p:txBody>
          <a:bodyPr>
            <a:normAutofit/>
          </a:bodyPr>
          <a:lstStyle/>
          <a:p>
            <a:r>
              <a:rPr lang="hr-HR" sz="4400" b="1" dirty="0">
                <a:latin typeface="Calibri"/>
                <a:cs typeface="Calibri Light"/>
              </a:rPr>
              <a:t>Ozone holes</a:t>
            </a:r>
          </a:p>
        </p:txBody>
      </p:sp>
      <p:sp>
        <p:nvSpPr>
          <p:cNvPr id="3" name="Podnaslov 2">
            <a:extLst>
              <a:ext uri="{FF2B5EF4-FFF2-40B4-BE49-F238E27FC236}">
                <a16:creationId xmlns:a16="http://schemas.microsoft.com/office/drawing/2014/main" id="{CBF86D10-1BAB-470A-B651-FCEF9FB66EC8}"/>
              </a:ext>
            </a:extLst>
          </p:cNvPr>
          <p:cNvSpPr>
            <a:spLocks noGrp="1"/>
          </p:cNvSpPr>
          <p:nvPr>
            <p:ph type="subTitle" idx="1"/>
          </p:nvPr>
        </p:nvSpPr>
        <p:spPr/>
        <p:txBody>
          <a:bodyPr/>
          <a:lstStyle/>
          <a:p>
            <a:endParaRPr lang="hr-HR"/>
          </a:p>
        </p:txBody>
      </p:sp>
      <p:pic>
        <p:nvPicPr>
          <p:cNvPr id="4" name="Slika 4" descr="Slika na kojoj se prikazuje karta&#10;&#10;Opis je automatski generiran">
            <a:extLst>
              <a:ext uri="{FF2B5EF4-FFF2-40B4-BE49-F238E27FC236}">
                <a16:creationId xmlns:a16="http://schemas.microsoft.com/office/drawing/2014/main" id="{AB2A6130-50DE-4321-94C1-764C14EA72D1}"/>
              </a:ext>
            </a:extLst>
          </p:cNvPr>
          <p:cNvPicPr>
            <a:picLocks noChangeAspect="1"/>
          </p:cNvPicPr>
          <p:nvPr/>
        </p:nvPicPr>
        <p:blipFill>
          <a:blip r:embed="rId2"/>
          <a:stretch>
            <a:fillRect/>
          </a:stretch>
        </p:blipFill>
        <p:spPr>
          <a:xfrm>
            <a:off x="4154905" y="3703021"/>
            <a:ext cx="4764505" cy="2687117"/>
          </a:xfrm>
          <a:prstGeom prst="rect">
            <a:avLst/>
          </a:prstGeom>
        </p:spPr>
      </p:pic>
      <p:sp>
        <p:nvSpPr>
          <p:cNvPr id="5" name="TekstniOkvir 4">
            <a:extLst>
              <a:ext uri="{FF2B5EF4-FFF2-40B4-BE49-F238E27FC236}">
                <a16:creationId xmlns:a16="http://schemas.microsoft.com/office/drawing/2014/main" id="{5A07D4E6-4044-43AD-91BB-8E0C14940A79}"/>
              </a:ext>
            </a:extLst>
          </p:cNvPr>
          <p:cNvSpPr txBox="1"/>
          <p:nvPr/>
        </p:nvSpPr>
        <p:spPr>
          <a:xfrm>
            <a:off x="4154905" y="6395453"/>
            <a:ext cx="202732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1200" err="1">
                <a:ea typeface="+mn-lt"/>
                <a:cs typeface="+mn-lt"/>
              </a:rPr>
              <a:t>Copernicus</a:t>
            </a:r>
            <a:endParaRPr lang="sr-Latn-RS" sz="1200">
              <a:cs typeface="Calibri"/>
            </a:endParaRPr>
          </a:p>
          <a:p>
            <a:pPr algn="l"/>
            <a:endParaRPr lang="sr-Latn-RS"/>
          </a:p>
        </p:txBody>
      </p:sp>
      <p:pic>
        <p:nvPicPr>
          <p:cNvPr id="6" name="Slika 6">
            <a:extLst>
              <a:ext uri="{FF2B5EF4-FFF2-40B4-BE49-F238E27FC236}">
                <a16:creationId xmlns:a16="http://schemas.microsoft.com/office/drawing/2014/main" id="{9E42C4BE-812D-4DE8-A341-E7932D3B1D3A}"/>
              </a:ext>
            </a:extLst>
          </p:cNvPr>
          <p:cNvPicPr>
            <a:picLocks noChangeAspect="1"/>
          </p:cNvPicPr>
          <p:nvPr/>
        </p:nvPicPr>
        <p:blipFill>
          <a:blip r:embed="rId3"/>
          <a:stretch>
            <a:fillRect/>
          </a:stretch>
        </p:blipFill>
        <p:spPr>
          <a:xfrm>
            <a:off x="1036721" y="969184"/>
            <a:ext cx="2057400" cy="2112264"/>
          </a:xfrm>
          <a:prstGeom prst="rect">
            <a:avLst/>
          </a:prstGeom>
        </p:spPr>
      </p:pic>
      <p:sp>
        <p:nvSpPr>
          <p:cNvPr id="7" name="TekstniOkvir 6">
            <a:extLst>
              <a:ext uri="{FF2B5EF4-FFF2-40B4-BE49-F238E27FC236}">
                <a16:creationId xmlns:a16="http://schemas.microsoft.com/office/drawing/2014/main" id="{C00D184A-8098-4F2A-A9AF-C1F49309C374}"/>
              </a:ext>
            </a:extLst>
          </p:cNvPr>
          <p:cNvSpPr txBox="1"/>
          <p:nvPr/>
        </p:nvSpPr>
        <p:spPr>
          <a:xfrm>
            <a:off x="712747" y="3113743"/>
            <a:ext cx="24348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1200">
                <a:ea typeface="+mn-lt"/>
                <a:cs typeface="+mn-lt"/>
              </a:rPr>
              <a:t>https://www.toppr.com/ask/content/story/amp/freon-12-68710/</a:t>
            </a:r>
            <a:endParaRPr lang="sr-Latn-RS" sz="1200">
              <a:cs typeface="Calibri"/>
            </a:endParaRPr>
          </a:p>
          <a:p>
            <a:pPr algn="l"/>
            <a:endParaRPr lang="sr-Latn-RS" sz="1200">
              <a:cs typeface="Calibri"/>
            </a:endParaRPr>
          </a:p>
        </p:txBody>
      </p:sp>
      <p:pic>
        <p:nvPicPr>
          <p:cNvPr id="8" name="Slika 8" descr="Slika na kojoj se prikazuje tlo, na otvorenom, staro, prljavo&#10;&#10;Opis je automatski generiran">
            <a:extLst>
              <a:ext uri="{FF2B5EF4-FFF2-40B4-BE49-F238E27FC236}">
                <a16:creationId xmlns:a16="http://schemas.microsoft.com/office/drawing/2014/main" id="{2571A094-CC58-4F72-8977-8F61B9C5CD04}"/>
              </a:ext>
            </a:extLst>
          </p:cNvPr>
          <p:cNvPicPr>
            <a:picLocks noChangeAspect="1"/>
          </p:cNvPicPr>
          <p:nvPr/>
        </p:nvPicPr>
        <p:blipFill>
          <a:blip r:embed="rId4"/>
          <a:stretch>
            <a:fillRect/>
          </a:stretch>
        </p:blipFill>
        <p:spPr>
          <a:xfrm>
            <a:off x="5087353" y="1065640"/>
            <a:ext cx="2408321" cy="2093141"/>
          </a:xfrm>
          <a:prstGeom prst="rect">
            <a:avLst/>
          </a:prstGeom>
        </p:spPr>
      </p:pic>
      <p:sp>
        <p:nvSpPr>
          <p:cNvPr id="9" name="TekstniOkvir 8">
            <a:extLst>
              <a:ext uri="{FF2B5EF4-FFF2-40B4-BE49-F238E27FC236}">
                <a16:creationId xmlns:a16="http://schemas.microsoft.com/office/drawing/2014/main" id="{88469662-F30B-45BA-90D4-D36A2B1AE98A}"/>
              </a:ext>
            </a:extLst>
          </p:cNvPr>
          <p:cNvSpPr txBox="1"/>
          <p:nvPr/>
        </p:nvSpPr>
        <p:spPr>
          <a:xfrm>
            <a:off x="4569744" y="3111835"/>
            <a:ext cx="40626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hr-HR" sz="1200">
                <a:ea typeface="+mn-lt"/>
                <a:cs typeface="+mn-lt"/>
              </a:rPr>
              <a:t>http://www.galaksija.hr/tekst/Koliko_su_opasni_freoni/922</a:t>
            </a:r>
            <a:endParaRPr lang="sr-Latn-RS" sz="1200">
              <a:cs typeface="Calibri"/>
            </a:endParaRPr>
          </a:p>
        </p:txBody>
      </p:sp>
      <p:pic>
        <p:nvPicPr>
          <p:cNvPr id="10" name="Slika 10">
            <a:extLst>
              <a:ext uri="{FF2B5EF4-FFF2-40B4-BE49-F238E27FC236}">
                <a16:creationId xmlns:a16="http://schemas.microsoft.com/office/drawing/2014/main" id="{01001F1F-80A5-4F57-BEA2-CACE9B51B371}"/>
              </a:ext>
            </a:extLst>
          </p:cNvPr>
          <p:cNvPicPr>
            <a:picLocks noChangeAspect="1"/>
          </p:cNvPicPr>
          <p:nvPr/>
        </p:nvPicPr>
        <p:blipFill>
          <a:blip r:embed="rId5"/>
          <a:stretch>
            <a:fillRect/>
          </a:stretch>
        </p:blipFill>
        <p:spPr>
          <a:xfrm>
            <a:off x="715880" y="3700461"/>
            <a:ext cx="3130215" cy="2785816"/>
          </a:xfrm>
          <a:prstGeom prst="rect">
            <a:avLst/>
          </a:prstGeom>
        </p:spPr>
      </p:pic>
      <p:sp>
        <p:nvSpPr>
          <p:cNvPr id="11" name="TekstniOkvir 10">
            <a:extLst>
              <a:ext uri="{FF2B5EF4-FFF2-40B4-BE49-F238E27FC236}">
                <a16:creationId xmlns:a16="http://schemas.microsoft.com/office/drawing/2014/main" id="{48E2FF9B-EADF-47B1-BC44-5C51001716A1}"/>
              </a:ext>
            </a:extLst>
          </p:cNvPr>
          <p:cNvSpPr txBox="1"/>
          <p:nvPr/>
        </p:nvSpPr>
        <p:spPr>
          <a:xfrm>
            <a:off x="646322" y="6476499"/>
            <a:ext cx="20574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1200">
                <a:ea typeface="+mn-lt"/>
                <a:cs typeface="+mn-lt"/>
                <a:hlinkClick r:id="rId6"/>
              </a:rPr>
              <a:t>1f1e3ef4a8fb503f363b.png</a:t>
            </a:r>
            <a:endParaRPr lang="sr-Latn-RS" sz="1200">
              <a:cs typeface="Calibri"/>
            </a:endParaRPr>
          </a:p>
          <a:p>
            <a:pPr algn="l"/>
            <a:endParaRPr lang="sr-Latn-RS"/>
          </a:p>
        </p:txBody>
      </p:sp>
    </p:spTree>
    <p:extLst>
      <p:ext uri="{BB962C8B-B14F-4D97-AF65-F5344CB8AC3E}">
        <p14:creationId xmlns:p14="http://schemas.microsoft.com/office/powerpoint/2010/main" val="94734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2076AC-63F5-4772-9D5A-0A3157127C98}"/>
              </a:ext>
            </a:extLst>
          </p:cNvPr>
          <p:cNvSpPr>
            <a:spLocks noGrp="1"/>
          </p:cNvSpPr>
          <p:nvPr>
            <p:ph type="ctrTitle"/>
          </p:nvPr>
        </p:nvSpPr>
        <p:spPr>
          <a:xfrm>
            <a:off x="1143000" y="173206"/>
            <a:ext cx="6858000" cy="796758"/>
          </a:xfrm>
        </p:spPr>
        <p:txBody>
          <a:bodyPr>
            <a:normAutofit/>
          </a:bodyPr>
          <a:lstStyle/>
          <a:p>
            <a:r>
              <a:rPr lang="hr-HR" sz="4400" b="1" dirty="0">
                <a:latin typeface="Calibri"/>
                <a:cs typeface="Calibri Light"/>
              </a:rPr>
              <a:t>Ozone holes</a:t>
            </a:r>
          </a:p>
        </p:txBody>
      </p:sp>
      <p:sp>
        <p:nvSpPr>
          <p:cNvPr id="5" name="TextBox 4"/>
          <p:cNvSpPr txBox="1"/>
          <p:nvPr/>
        </p:nvSpPr>
        <p:spPr>
          <a:xfrm>
            <a:off x="467544" y="1556792"/>
            <a:ext cx="7776864" cy="3046988"/>
          </a:xfrm>
          <a:prstGeom prst="rect">
            <a:avLst/>
          </a:prstGeom>
          <a:noFill/>
        </p:spPr>
        <p:txBody>
          <a:bodyPr wrap="square" rtlCol="0">
            <a:spAutoFit/>
          </a:bodyPr>
          <a:lstStyle/>
          <a:p>
            <a:r>
              <a:rPr lang="en-US" sz="2400" dirty="0"/>
              <a:t>the first picture shows freon-12 or CCl2F2 </a:t>
            </a:r>
            <a:endParaRPr lang="hr-HR" sz="2400"/>
          </a:p>
          <a:p>
            <a:r>
              <a:rPr lang="en-US" sz="2400"/>
              <a:t>- </a:t>
            </a:r>
            <a:r>
              <a:rPr lang="en-US" sz="2400" dirty="0"/>
              <a:t>it is today's biggest cause of ozone holes because its one color atom, when decomposed, destroys 200,000 ozone molecules</a:t>
            </a:r>
            <a:endParaRPr lang="hr-HR" sz="2400" dirty="0"/>
          </a:p>
          <a:p>
            <a:r>
              <a:rPr lang="en-US" sz="2400" dirty="0"/>
              <a:t> -</a:t>
            </a:r>
            <a:r>
              <a:rPr lang="en-US" sz="2400" dirty="0" err="1"/>
              <a:t>Freons</a:t>
            </a:r>
            <a:r>
              <a:rPr lang="en-US" sz="2400" dirty="0"/>
              <a:t> used to be released by air conditioners, refrigerators and perfumes at first people did not know that anything was happening and that there was any negative effect, but when it was found out the </a:t>
            </a:r>
            <a:r>
              <a:rPr lang="en-US" sz="2400" dirty="0" err="1"/>
              <a:t>freon</a:t>
            </a:r>
            <a:r>
              <a:rPr lang="en-US" sz="2400" dirty="0"/>
              <a:t> was thrown out of use</a:t>
            </a:r>
            <a:endParaRPr lang="hr-HR" sz="2400" dirty="0"/>
          </a:p>
        </p:txBody>
      </p:sp>
    </p:spTree>
    <p:extLst>
      <p:ext uri="{BB962C8B-B14F-4D97-AF65-F5344CB8AC3E}">
        <p14:creationId xmlns:p14="http://schemas.microsoft.com/office/powerpoint/2010/main" val="258722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2076AC-63F5-4772-9D5A-0A3157127C98}"/>
              </a:ext>
            </a:extLst>
          </p:cNvPr>
          <p:cNvSpPr>
            <a:spLocks noGrp="1"/>
          </p:cNvSpPr>
          <p:nvPr>
            <p:ph type="ctrTitle"/>
          </p:nvPr>
        </p:nvSpPr>
        <p:spPr>
          <a:xfrm>
            <a:off x="1143000" y="173206"/>
            <a:ext cx="6858000" cy="796758"/>
          </a:xfrm>
        </p:spPr>
        <p:txBody>
          <a:bodyPr>
            <a:normAutofit/>
          </a:bodyPr>
          <a:lstStyle/>
          <a:p>
            <a:r>
              <a:rPr lang="hr-HR" b="1" dirty="0">
                <a:latin typeface="Calibri"/>
                <a:cs typeface="Calibri Light"/>
              </a:rPr>
              <a:t>Ozone </a:t>
            </a:r>
            <a:r>
              <a:rPr lang="hr-HR" b="1" dirty="0" err="1">
                <a:latin typeface="Calibri"/>
                <a:cs typeface="Calibri Light"/>
              </a:rPr>
              <a:t>holes</a:t>
            </a:r>
            <a:endParaRPr lang="hr-HR" sz="4400" b="1" dirty="0">
              <a:latin typeface="Calibri"/>
              <a:cs typeface="Calibri Light"/>
            </a:endParaRPr>
          </a:p>
        </p:txBody>
      </p:sp>
      <p:sp>
        <p:nvSpPr>
          <p:cNvPr id="14" name="TextBox 13">
            <a:extLst>
              <a:ext uri="{FF2B5EF4-FFF2-40B4-BE49-F238E27FC236}">
                <a16:creationId xmlns:a16="http://schemas.microsoft.com/office/drawing/2014/main" id="{9F4D8BEA-63F6-1442-B355-47BC21CE0DFF}"/>
              </a:ext>
            </a:extLst>
          </p:cNvPr>
          <p:cNvSpPr txBox="1"/>
          <p:nvPr/>
        </p:nvSpPr>
        <p:spPr>
          <a:xfrm>
            <a:off x="647564" y="1196752"/>
            <a:ext cx="7848872" cy="5632311"/>
          </a:xfrm>
          <a:prstGeom prst="rect">
            <a:avLst/>
          </a:prstGeom>
          <a:noFill/>
        </p:spPr>
        <p:txBody>
          <a:bodyPr wrap="square" rtlCol="0">
            <a:spAutoFit/>
          </a:bodyPr>
          <a:lstStyle/>
          <a:p>
            <a:pPr marL="285750" indent="-285750">
              <a:buFont typeface="Arial" panose="020B0604020202020204" pitchFamily="34" charset="0"/>
              <a:buChar char="•"/>
            </a:pPr>
            <a:r>
              <a:rPr lang="en-GB" dirty="0"/>
              <a:t>The ozone hole is not technically a “hole” where no ozone is present, but is actually a region of exceptionally depleted ozone in the stratosphere over the Antarctic that happens at the beginning of Southern Hemisphere spring</a:t>
            </a:r>
          </a:p>
          <a:p>
            <a:pPr marL="285750" indent="-285750">
              <a:buFont typeface="Arial" panose="020B0604020202020204" pitchFamily="34" charset="0"/>
              <a:buChar char="•"/>
            </a:pPr>
            <a:r>
              <a:rPr lang="en-GB" dirty="0"/>
              <a:t>Ozone depletion consists of two related events observed since the late 1970s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dirty="0"/>
              <a:t>The main cause of ozone depletion and the ozone hole is manufactured chemicals, manufactured halocarbon refrigerants, solvents, propellants and foam- blowing agents (chlorofluorocarbons (CFCs), HCFCs, halons), referred to as ozone-depleting substances (ODS)</a:t>
            </a:r>
          </a:p>
          <a:p>
            <a:pPr marL="285750" indent="-285750">
              <a:buFont typeface="Arial" panose="020B0604020202020204" pitchFamily="34" charset="0"/>
              <a:buChar char="•"/>
            </a:pPr>
            <a:r>
              <a:rPr lang="en-GB" dirty="0"/>
              <a:t>These compounds are transported into the stratosphere by turbulent mixing after being emitted from the surface, mixing much faster than the molecules can settle</a:t>
            </a:r>
            <a:endParaRPr lang="en-GB" sz="1600" dirty="0"/>
          </a:p>
          <a:p>
            <a:endParaRPr lang="x-none" dirty="0"/>
          </a:p>
        </p:txBody>
      </p:sp>
      <p:pic>
        <p:nvPicPr>
          <p:cNvPr id="20" name="Picture 19" descr="A screenshot of a computer&#10;&#10;Description automatically generated with low confidence">
            <a:extLst>
              <a:ext uri="{FF2B5EF4-FFF2-40B4-BE49-F238E27FC236}">
                <a16:creationId xmlns:a16="http://schemas.microsoft.com/office/drawing/2014/main" id="{8C800BE5-4B41-0F47-9D77-A889078D8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389060"/>
            <a:ext cx="1924298" cy="2079880"/>
          </a:xfrm>
          <a:prstGeom prst="rect">
            <a:avLst/>
          </a:prstGeom>
        </p:spPr>
      </p:pic>
      <p:pic>
        <p:nvPicPr>
          <p:cNvPr id="22" name="Picture 21" descr="Map&#10;&#10;Description automatically generated">
            <a:extLst>
              <a:ext uri="{FF2B5EF4-FFF2-40B4-BE49-F238E27FC236}">
                <a16:creationId xmlns:a16="http://schemas.microsoft.com/office/drawing/2014/main" id="{44218AF6-3567-E144-BE1E-C7FCCE05B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613" y="2389060"/>
            <a:ext cx="3739604" cy="1893470"/>
          </a:xfrm>
          <a:prstGeom prst="rect">
            <a:avLst/>
          </a:prstGeom>
        </p:spPr>
      </p:pic>
    </p:spTree>
    <p:extLst>
      <p:ext uri="{BB962C8B-B14F-4D97-AF65-F5344CB8AC3E}">
        <p14:creationId xmlns:p14="http://schemas.microsoft.com/office/powerpoint/2010/main" val="281979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1486</TotalTime>
  <Words>445</Words>
  <Application>Microsoft Office PowerPoint</Application>
  <PresentationFormat>Prikaz na zaslonu (4:3)</PresentationFormat>
  <Paragraphs>40</Paragraphs>
  <Slides>7</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7</vt:i4>
      </vt:variant>
    </vt:vector>
  </HeadingPairs>
  <TitlesOfParts>
    <vt:vector size="10" baseType="lpstr">
      <vt:lpstr>Arial</vt:lpstr>
      <vt:lpstr>Calibri</vt:lpstr>
      <vt:lpstr>Office Theme</vt:lpstr>
      <vt:lpstr>Greenhouse effect</vt:lpstr>
      <vt:lpstr>Start of global warmimng</vt:lpstr>
      <vt:lpstr>Greenhouse effect</vt:lpstr>
      <vt:lpstr>Ozone</vt:lpstr>
      <vt:lpstr>Ozone holes</vt:lpstr>
      <vt:lpstr>Ozone holes</vt:lpstr>
      <vt:lpstr>Ozone holes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greenhouse effect</dc:title>
  <dc:creator>Windows User</dc:creator>
  <cp:lastModifiedBy>Josip Jukić</cp:lastModifiedBy>
  <cp:revision>7</cp:revision>
  <dcterms:created xsi:type="dcterms:W3CDTF">2021-10-16T14:58:54Z</dcterms:created>
  <dcterms:modified xsi:type="dcterms:W3CDTF">2021-11-09T10:47:06Z</dcterms:modified>
</cp:coreProperties>
</file>