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5"/>
  </p:notesMasterIdLst>
  <p:handoutMasterIdLst>
    <p:handoutMasterId r:id="rId46"/>
  </p:handoutMasterIdLst>
  <p:sldIdLst>
    <p:sldId id="265" r:id="rId3"/>
    <p:sldId id="266" r:id="rId4"/>
    <p:sldId id="267" r:id="rId5"/>
    <p:sldId id="268" r:id="rId6"/>
    <p:sldId id="306" r:id="rId7"/>
    <p:sldId id="283" r:id="rId8"/>
    <p:sldId id="284" r:id="rId9"/>
    <p:sldId id="298" r:id="rId10"/>
    <p:sldId id="299" r:id="rId11"/>
    <p:sldId id="301" r:id="rId12"/>
    <p:sldId id="272" r:id="rId13"/>
    <p:sldId id="274" r:id="rId14"/>
    <p:sldId id="286" r:id="rId15"/>
    <p:sldId id="309" r:id="rId16"/>
    <p:sldId id="273" r:id="rId17"/>
    <p:sldId id="288" r:id="rId18"/>
    <p:sldId id="275" r:id="rId19"/>
    <p:sldId id="287" r:id="rId20"/>
    <p:sldId id="307" r:id="rId21"/>
    <p:sldId id="293" r:id="rId22"/>
    <p:sldId id="303" r:id="rId23"/>
    <p:sldId id="305" r:id="rId24"/>
    <p:sldId id="294" r:id="rId25"/>
    <p:sldId id="295" r:id="rId26"/>
    <p:sldId id="296" r:id="rId27"/>
    <p:sldId id="297" r:id="rId28"/>
    <p:sldId id="271" r:id="rId29"/>
    <p:sldId id="270" r:id="rId30"/>
    <p:sldId id="285" r:id="rId31"/>
    <p:sldId id="291" r:id="rId32"/>
    <p:sldId id="292" r:id="rId33"/>
    <p:sldId id="276" r:id="rId34"/>
    <p:sldId id="277" r:id="rId35"/>
    <p:sldId id="279" r:id="rId36"/>
    <p:sldId id="280" r:id="rId37"/>
    <p:sldId id="289" r:id="rId38"/>
    <p:sldId id="290" r:id="rId39"/>
    <p:sldId id="311" r:id="rId40"/>
    <p:sldId id="310" r:id="rId41"/>
    <p:sldId id="278" r:id="rId42"/>
    <p:sldId id="282" r:id="rId43"/>
    <p:sldId id="308" r:id="rId44"/>
  </p:sldIdLst>
  <p:sldSz cx="12188825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2544">
          <p15:clr>
            <a:srgbClr val="A4A3A4"/>
          </p15:clr>
        </p15:guide>
        <p15:guide id="5" orient="horz" pos="1008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312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527">
          <p15:clr>
            <a:srgbClr val="A4A3A4"/>
          </p15:clr>
        </p15:guide>
        <p15:guide id="12" pos="7151">
          <p15:clr>
            <a:srgbClr val="A4A3A4"/>
          </p15:clr>
        </p15:guide>
        <p15:guide id="13" pos="4127">
          <p15:clr>
            <a:srgbClr val="A4A3A4"/>
          </p15:clr>
        </p15:guide>
        <p15:guide id="14" pos="4415">
          <p15:clr>
            <a:srgbClr val="A4A3A4"/>
          </p15:clr>
        </p15:guide>
        <p15:guide id="15" pos="2687">
          <p15:clr>
            <a:srgbClr val="A4A3A4"/>
          </p15:clr>
        </p15:guide>
        <p15:guide id="16" pos="383">
          <p15:clr>
            <a:srgbClr val="A4A3A4"/>
          </p15:clr>
        </p15:guide>
        <p15:guide id="17" pos="7295">
          <p15:clr>
            <a:srgbClr val="A4A3A4"/>
          </p15:clr>
        </p15:guide>
        <p15:guide id="18" pos="5327">
          <p15:clr>
            <a:srgbClr val="A4A3A4"/>
          </p15:clr>
        </p15:guide>
        <p15:guide id="19" pos="381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4" autoAdjust="0"/>
    <p:restoredTop sz="94629" autoAdjust="0"/>
  </p:normalViewPr>
  <p:slideViewPr>
    <p:cSldViewPr showGuides="1">
      <p:cViewPr>
        <p:scale>
          <a:sx n="77" d="100"/>
          <a:sy n="77" d="100"/>
        </p:scale>
        <p:origin x="-108" y="-660"/>
      </p:cViewPr>
      <p:guideLst>
        <p:guide orient="horz" pos="2160"/>
        <p:guide orient="horz" pos="3936"/>
        <p:guide orient="horz" pos="1152"/>
        <p:guide orient="horz" pos="2544"/>
        <p:guide orient="horz" pos="1008"/>
        <p:guide orient="horz" pos="384"/>
        <p:guide orient="horz" pos="3312"/>
        <p:guide pos="3839"/>
        <p:guide pos="959"/>
        <p:guide pos="6719"/>
        <p:guide pos="527"/>
        <p:guide pos="7151"/>
        <p:guide pos="4127"/>
        <p:guide pos="4415"/>
        <p:guide pos="26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78" y="84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39FF845-BB4A-479D-8C06-522C1DBAB2F9}" type="datetimeFigureOut">
              <a:rPr lang="ro-RO"/>
              <a:pPr/>
              <a:t>05.01.2018</a:t>
            </a:fld>
            <a:endParaRPr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4FD142E-5B44-489E-8F73-9E67242E680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o-RO"/>
              <a:pPr/>
              <a:t>05.01.2018</a:t>
            </a:fld>
            <a:endParaRPr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930910" y="3335972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Clic pentru editare stiluri text Coordonator</a:t>
            </a:r>
          </a:p>
          <a:p>
            <a:pPr lvl="1"/>
            <a:r>
              <a:rPr/>
              <a:t>Al doilea nivel</a:t>
            </a:r>
          </a:p>
          <a:p>
            <a:pPr lvl="2"/>
            <a:r>
              <a:rPr/>
              <a:t>Al treilea nivel</a:t>
            </a:r>
          </a:p>
          <a:p>
            <a:pPr lvl="3"/>
            <a:r>
              <a:rPr/>
              <a:t>Al patrulea nivel</a:t>
            </a:r>
          </a:p>
          <a:p>
            <a:pPr lvl="4"/>
            <a:r>
              <a:rPr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ro-RO" sz="12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ro-RO" sz="12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pPr algn="r" defTabSz="914400">
                <a:buNone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79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ro-RO" sz="12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pPr algn="r" defTabSz="914400">
                <a:buNone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59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ro-RO" sz="12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pPr algn="r" defTabSz="914400">
                <a:buNone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12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ro-RO" sz="12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pPr algn="r" defTabSz="914400">
                <a:buNone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61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ro-RO" sz="12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pPr algn="r" defTabSz="914400">
                <a:buNone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1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ro-RO" sz="12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pPr algn="r" defTabSz="914400">
                <a:buNone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5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ro-RO" sz="12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pPr algn="r" defTabSz="914400">
                <a:buNone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51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ro-RO" sz="12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8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ro-RO" sz="12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29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ro-RO" sz="12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9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ro-RO" sz="12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61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ro-RO" sz="12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41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ro-RO" sz="12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pPr algn="r" defTabSz="914400">
                <a:buNone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25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ro-RO" sz="12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pPr algn="r" defTabSz="914400">
                <a:buNone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66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ro-RO" sz="12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pPr algn="r" defTabSz="914400">
                <a:buNone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5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2412" y="4724400"/>
            <a:ext cx="9144001" cy="990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ă imagini eg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5" name="Substituent imagine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670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i imagini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stituent imagine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5" name="Substituent imagine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10" name="Substituent număr diapozitiv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935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ă imagini la stânga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ubstituent imagine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8" name="Substituent dată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9" name="Substituent subsol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10" name="Substituent număr diapozitiv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141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ă imagini la dreapta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ubstituent imagine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8" name="Substituent dată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9" name="Substituent subsol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10" name="Substituent număr diapozitiv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768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ă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4113212" y="609600"/>
            <a:ext cx="80756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5" name="Substituent imagine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921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ă imagini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5" name="Substituent imagine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182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8075611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5" name="Substituent imagine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7" name="Substituent imagine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00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i imagini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4113214" y="609600"/>
            <a:ext cx="8075611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5" name="Substituent imagine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7" name="Substituent imagine 2"/>
          <p:cNvSpPr>
            <a:spLocks noGrp="1"/>
          </p:cNvSpPr>
          <p:nvPr>
            <p:ph type="pic" idx="12"/>
          </p:nvPr>
        </p:nvSpPr>
        <p:spPr>
          <a:xfrm>
            <a:off x="0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11" name="Substituent număr diapozitiv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4855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nc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stituent imagine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9" name="Substituent imagine 2"/>
          <p:cNvSpPr>
            <a:spLocks noGrp="1"/>
          </p:cNvSpPr>
          <p:nvPr>
            <p:ph type="pic" idx="14"/>
          </p:nvPr>
        </p:nvSpPr>
        <p:spPr>
          <a:xfrm>
            <a:off x="0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5" name="Substituent imagine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7" name="Substituent imagine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11" name="Substituent număr diapozitiv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166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1218895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357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zitiv titlu - Imagine vertical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stituent imagine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70088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ctrTitle" hasCustomPrompt="1"/>
          </p:nvPr>
        </p:nvSpPr>
        <p:spPr>
          <a:xfrm>
            <a:off x="7237411" y="1600200"/>
            <a:ext cx="4343402" cy="3733800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o-RO" dirty="0" smtClean="0"/>
              <a:t>Faceți clic pentru a introduce numele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7237411" y="5562600"/>
            <a:ext cx="4343401" cy="762000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 dirty="0"/>
          </a:p>
        </p:txBody>
      </p:sp>
      <p:sp>
        <p:nvSpPr>
          <p:cNvPr id="11" name="Substituent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411" y="533400"/>
            <a:ext cx="4343402" cy="838200"/>
          </a:xfr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b="0" baseline="0">
                <a:solidFill>
                  <a:schemeClr val="accent2"/>
                </a:solidFill>
              </a:defRPr>
            </a:lvl1pPr>
            <a:lvl2pPr marL="0" indent="0" algn="r">
              <a:buNone/>
              <a:defRPr sz="5400" b="0" baseline="0">
                <a:solidFill>
                  <a:schemeClr val="bg1"/>
                </a:solidFill>
              </a:defRPr>
            </a:lvl2pPr>
            <a:lvl3pPr marL="0" indent="0" algn="r">
              <a:buNone/>
              <a:defRPr sz="5400" b="0" baseline="0">
                <a:solidFill>
                  <a:schemeClr val="bg1"/>
                </a:solidFill>
              </a:defRPr>
            </a:lvl3pPr>
            <a:lvl4pPr marL="0" indent="0" algn="r">
              <a:buNone/>
              <a:defRPr sz="5400" b="0" baseline="0">
                <a:solidFill>
                  <a:schemeClr val="bg1"/>
                </a:solidFill>
              </a:defRPr>
            </a:lvl4pPr>
            <a:lvl5pPr marL="0" indent="0" algn="r"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ro-RO" dirty="0" smtClean="0"/>
              <a:t>An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872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522414" y="2514600"/>
            <a:ext cx="9144000" cy="28956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522413" y="1257300"/>
            <a:ext cx="9144000" cy="1143000"/>
          </a:xfrm>
        </p:spPr>
        <p:txBody>
          <a:bodyPr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1522412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 dirty="0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246814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152241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 dirty="0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24986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 dirty="0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551613" y="762000"/>
            <a:ext cx="5029200" cy="2667000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2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74795" y="609600"/>
            <a:ext cx="5473580" cy="5638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551613" y="3581400"/>
            <a:ext cx="5029200" cy="24384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604653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551614" y="762000"/>
            <a:ext cx="5029200" cy="26670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551614" y="3581400"/>
            <a:ext cx="5029200" cy="24384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la stânga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45661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45661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stituent dată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7" name="Substituent subsol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8" name="Substituent număr diapozitiv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325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la dreapta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4113213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8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tru imagini la stânga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ubstituent imagine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6" name="Substituent imagine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7" name="Substituent imagine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8" name="Substituent dată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9" name="Substituent subsol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10" name="Substituent număr diapozitiv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716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tru imagini la dreapta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ubstituent imagine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6" name="Substituent imagine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7" name="Substituent imagine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8" name="Substituent dată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9" name="Substituent subsol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10" name="Substituent număr diapozitiv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993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Șase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stituent imagine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9" name="Substituent imagine 2"/>
          <p:cNvSpPr>
            <a:spLocks noGrp="1"/>
          </p:cNvSpPr>
          <p:nvPr>
            <p:ph type="pic" idx="14"/>
          </p:nvPr>
        </p:nvSpPr>
        <p:spPr>
          <a:xfrm>
            <a:off x="0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5" name="Substituent imagine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6" name="Substituent imagine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7" name="Substituent imagine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10" name="Substituent număr diapozitiv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58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la stânga cu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5516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stituent dată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7" name="Substituent subsol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8" name="Substituent număr diapozitiv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38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la dreapta cu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080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20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 dirty="0" smtClean="0"/>
              <a:t>Clic pentru editare stil titlu</a:t>
            </a:r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2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dirty="0" smtClean="0"/>
              <a:t>Clic pentru editare stiluri text Coordonator</a:t>
            </a:r>
          </a:p>
          <a:p>
            <a:pPr lvl="1"/>
            <a:r>
              <a:rPr lang="ro-RO" dirty="0" smtClean="0"/>
              <a:t>Al doilea nivel</a:t>
            </a:r>
          </a:p>
          <a:p>
            <a:pPr lvl="2"/>
            <a:r>
              <a:rPr lang="ro-RO" dirty="0" smtClean="0"/>
              <a:t>Al treilea nivel</a:t>
            </a:r>
          </a:p>
          <a:p>
            <a:pPr lvl="3"/>
            <a:r>
              <a:rPr lang="ro-RO" dirty="0" smtClean="0"/>
              <a:t>Al patrulea nivel</a:t>
            </a:r>
          </a:p>
          <a:p>
            <a:pPr lvl="4"/>
            <a:r>
              <a:rPr lang="ro-RO" dirty="0" smtClean="0"/>
              <a:t>Al cincilea nivel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ro-RO" smtClean="0"/>
              <a:pPr/>
              <a:t>05.01.2018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9" r:id="rId4"/>
    <p:sldLayoutId id="2147483670" r:id="rId5"/>
    <p:sldLayoutId id="2147483663" r:id="rId6"/>
    <p:sldLayoutId id="2147483667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65" r:id="rId14"/>
    <p:sldLayoutId id="2147483677" r:id="rId15"/>
    <p:sldLayoutId id="2147483664" r:id="rId16"/>
    <p:sldLayoutId id="2147483678" r:id="rId17"/>
    <p:sldLayoutId id="2147483679" r:id="rId18"/>
    <p:sldLayoutId id="2147483662" r:id="rId19"/>
    <p:sldLayoutId id="2147483650" r:id="rId20"/>
    <p:sldLayoutId id="2147483651" r:id="rId21"/>
    <p:sldLayoutId id="2147483652" r:id="rId22"/>
    <p:sldLayoutId id="2147483653" r:id="rId23"/>
    <p:sldLayoutId id="2147483654" r:id="rId24"/>
    <p:sldLayoutId id="2147483655" r:id="rId25"/>
    <p:sldLayoutId id="2147483656" r:id="rId26"/>
    <p:sldLayoutId id="2147483657" r:id="rId27"/>
    <p:sldLayoutId id="2147483658" r:id="rId28"/>
    <p:sldLayoutId id="214748365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040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0976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79576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26464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5506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01952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85000"/>
              </a:lnSpc>
              <a:spcBef>
                <a:spcPct val="0"/>
              </a:spcBef>
              <a:buNone/>
            </a:pPr>
            <a:r>
              <a:rPr lang="ro-RO" dirty="0" smtClean="0">
                <a:latin typeface="Cambria"/>
              </a:rPr>
              <a:t>Călătorie în lumea poveştilor</a:t>
            </a:r>
            <a:br>
              <a:rPr lang="ro-RO" dirty="0" smtClean="0">
                <a:latin typeface="Cambria"/>
              </a:rPr>
            </a:br>
            <a:r>
              <a:rPr lang="ro-RO" dirty="0" smtClean="0">
                <a:latin typeface="Cambria"/>
              </a:rPr>
              <a:t>- </a:t>
            </a:r>
            <a:r>
              <a:rPr lang="ro-RO" sz="4000" dirty="0" smtClean="0">
                <a:latin typeface="Cambria"/>
              </a:rPr>
              <a:t>Căsuţa din oală, poveste populară</a:t>
            </a:r>
            <a:endParaRPr lang="ro-RO" sz="4000" dirty="0"/>
          </a:p>
        </p:txBody>
      </p:sp>
      <p:sp>
        <p:nvSpPr>
          <p:cNvPr id="4" name="Subtitlu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ro-RO" dirty="0" smtClean="0"/>
              <a:t>Valorificarea valenţelor educative prin intermediul poveştilor</a:t>
            </a:r>
            <a:endParaRPr lang="ro-RO" dirty="0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l" defTabSz="914400">
              <a:lnSpc>
                <a:spcPct val="85000"/>
              </a:lnSpc>
              <a:spcBef>
                <a:spcPts val="1800"/>
              </a:spcBef>
              <a:buNone/>
            </a:pPr>
            <a:r>
              <a:rPr lang="en-US" sz="2400" dirty="0" smtClean="0">
                <a:solidFill>
                  <a:srgbClr val="1E83DE"/>
                </a:solidFill>
                <a:latin typeface="Cambria"/>
              </a:rPr>
              <a:t>PERIOADA</a:t>
            </a:r>
            <a:r>
              <a:rPr lang="ro-RO" sz="2400" dirty="0" smtClean="0">
                <a:solidFill>
                  <a:srgbClr val="1E83DE"/>
                </a:solidFill>
                <a:latin typeface="Cambria"/>
              </a:rPr>
              <a:t>: 2016-2018</a:t>
            </a:r>
            <a:endParaRPr lang="ro-RO" sz="2400" b="0" i="0" baseline="0" dirty="0">
              <a:solidFill>
                <a:srgbClr val="1E83DE"/>
              </a:solidFill>
              <a:latin typeface="Cambria"/>
              <a:ea typeface="+mn-ea"/>
              <a:cs typeface="+mn-cs"/>
            </a:endParaRPr>
          </a:p>
        </p:txBody>
      </p:sp>
      <p:pic>
        <p:nvPicPr>
          <p:cNvPr id="10" name="Picture Placeholder 9" descr="casuta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MG_1883.JPG"/>
          <p:cNvPicPr>
            <a:picLocks noGrp="1" noChangeAspect="1"/>
          </p:cNvPicPr>
          <p:nvPr>
            <p:ph type="pic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6" descr="IMG_1888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1959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stituent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o-RO" i="0" dirty="0" smtClean="0"/>
              <a:t>Activitatea 5</a:t>
            </a:r>
          </a:p>
          <a:p>
            <a:r>
              <a:rPr lang="ro-RO" i="0" dirty="0" smtClean="0"/>
              <a:t>,, În căutarea mediilor de viaţă ale personajelor din poveste.. </a:t>
            </a:r>
            <a:endParaRPr lang="en-US" i="0" dirty="0" smtClean="0"/>
          </a:p>
          <a:p>
            <a:r>
              <a:rPr lang="ro-RO" dirty="0" smtClean="0">
                <a:solidFill>
                  <a:schemeClr val="tx1"/>
                </a:solidFill>
              </a:rPr>
              <a:t>- împreună cu părinţii, elevii au descoperit mediile de viaţă ale animalelor din poveste</a:t>
            </a:r>
            <a:endParaRPr lang="ro-R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MG_1951.JPG"/>
          <p:cNvPicPr>
            <a:picLocks noGrp="1" noChangeAspect="1"/>
          </p:cNvPicPr>
          <p:nvPr>
            <p:ph type="pic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 descr="IMG_1963.JPG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 descr="IMG_1969.JPG"/>
          <p:cNvPicPr>
            <a:picLocks noGrp="1" noChangeAspect="1"/>
          </p:cNvPicPr>
          <p:nvPr>
            <p:ph type="pic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801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1975.JP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 descr="IMG_1988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 descr="IMG_1983.JPG"/>
          <p:cNvPicPr>
            <a:picLocks noGrp="1" noChangeAspect="1"/>
          </p:cNvPicPr>
          <p:nvPr>
            <p:ph type="pic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1981.JP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 descr="IMG_1950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icture Placeholder 14" descr="IMG_1949.JPG"/>
          <p:cNvPicPr>
            <a:picLocks noGrp="1" noChangeAspect="1"/>
          </p:cNvPicPr>
          <p:nvPr>
            <p:ph type="pic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MG_1997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554" y="609600"/>
            <a:ext cx="5953485" cy="5562600"/>
          </a:xfrm>
        </p:spPr>
      </p:pic>
      <p:pic>
        <p:nvPicPr>
          <p:cNvPr id="7" name="Picture Placeholder 6" descr="IMG_1998.JPG"/>
          <p:cNvPicPr>
            <a:picLocks noGrp="1" noChangeAspect="1"/>
          </p:cNvPicPr>
          <p:nvPr>
            <p:ph type="pic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3785" y="685800"/>
            <a:ext cx="5953485" cy="5562600"/>
          </a:xfrm>
        </p:spPr>
      </p:pic>
    </p:spTree>
    <p:extLst>
      <p:ext uri="{BB962C8B-B14F-4D97-AF65-F5344CB8AC3E}">
        <p14:creationId xmlns:p14="http://schemas.microsoft.com/office/powerpoint/2010/main" val="144055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G_2000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Placeholder 4" descr="IMG_2001.JPG"/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Activitatea 6</a:t>
            </a:r>
            <a:br>
              <a:rPr lang="ro-RO" dirty="0" smtClean="0"/>
            </a:br>
            <a:r>
              <a:rPr lang="ro-RO" dirty="0" smtClean="0"/>
              <a:t>,, O căsuţă primitoare,,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Pictură pe  vas de lut</a:t>
            </a:r>
            <a:endParaRPr lang="ro-RO" dirty="0"/>
          </a:p>
        </p:txBody>
      </p:sp>
      <p:pic>
        <p:nvPicPr>
          <p:cNvPr id="9" name="Picture Placeholder 8" descr="IMG_1728.JPG"/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 descr="IMG_1717.JPG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49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IMG_1719.JPG"/>
          <p:cNvPicPr>
            <a:picLocks noGrp="1" noChangeAspect="1"/>
          </p:cNvPicPr>
          <p:nvPr>
            <p:ph type="pic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 descr="IMG_1727.JPG"/>
          <p:cNvPicPr>
            <a:picLocks noGrp="1" noChangeAspect="1"/>
          </p:cNvPicPr>
          <p:nvPr>
            <p:ph type="pic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 descr="IMG_1721.JPG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G_1910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o-RO" i="0" dirty="0" smtClean="0"/>
              <a:t>Activitatea 7</a:t>
            </a:r>
          </a:p>
          <a:p>
            <a:r>
              <a:rPr lang="ro-RO" i="0" dirty="0" smtClean="0"/>
              <a:t>,, Suntem îndemânatici,,</a:t>
            </a:r>
          </a:p>
          <a:p>
            <a:r>
              <a:rPr lang="ro-RO" dirty="0" smtClean="0"/>
              <a:t>- Realizare de planşe folosind tehnica mozaicului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2737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Şcoala Gimnazială Vama Buzăului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coordonator.: prof. înv. primar </a:t>
            </a:r>
          </a:p>
          <a:p>
            <a:r>
              <a:rPr lang="ro-RO" sz="2000" dirty="0" smtClean="0"/>
              <a:t>Maria Tonie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390224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IMG_1926.JPG"/>
          <p:cNvPicPr>
            <a:picLocks noGrp="1" noChangeAspect="1"/>
          </p:cNvPicPr>
          <p:nvPr>
            <p:ph type="pic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Placeholder 4" descr="IMG_1901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G_1898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773" y="609600"/>
            <a:ext cx="4893276" cy="4572000"/>
          </a:xfrm>
        </p:spPr>
      </p:pic>
      <p:pic>
        <p:nvPicPr>
          <p:cNvPr id="5" name="Picture Placeholder 4" descr="IMG_1900.JPG"/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7212" y="533400"/>
            <a:ext cx="6035040" cy="5638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1903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 descr="IMG_1932.JPG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 descr="IMG_1925.JPG"/>
          <p:cNvPicPr>
            <a:picLocks noGrp="1" noChangeAspect="1"/>
          </p:cNvPicPr>
          <p:nvPr>
            <p:ph type="pic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1920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 descr="IMG_1944.JPG"/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6" descr="IMG_1945.JPG"/>
          <p:cNvPicPr>
            <a:picLocks noGrp="1" noChangeAspect="1"/>
          </p:cNvPicPr>
          <p:nvPr>
            <p:ph type="pic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1929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 descr="IMG_1940.JPG"/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6" descr="IMG_1942.JPG"/>
          <p:cNvPicPr>
            <a:picLocks noGrp="1" noChangeAspect="1"/>
          </p:cNvPicPr>
          <p:nvPr>
            <p:ph type="pic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1931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 descr="IMG_1938.JPG"/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3977640" cy="2743200"/>
          </a:xfrm>
        </p:spPr>
      </p:pic>
      <p:pic>
        <p:nvPicPr>
          <p:cNvPr id="7" name="Picture Placeholder 6" descr="IMG_1939.JPG"/>
          <p:cNvPicPr>
            <a:picLocks noGrp="1" noChangeAspect="1"/>
          </p:cNvPicPr>
          <p:nvPr>
            <p:ph type="pic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1934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 descr="IMG_1946.JPG"/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 descr="IMG_1933.JPG"/>
          <p:cNvPicPr>
            <a:picLocks noGrp="1" noChangeAspect="1"/>
          </p:cNvPicPr>
          <p:nvPr>
            <p:ph type="pic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1651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stituent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o-RO" i="0" dirty="0" smtClean="0"/>
              <a:t>Activitatea 8</a:t>
            </a:r>
          </a:p>
          <a:p>
            <a:r>
              <a:rPr lang="ro-RO" i="0" dirty="0" smtClean="0"/>
              <a:t>,, Învăţăm bucuria de a dărui!</a:t>
            </a:r>
          </a:p>
          <a:p>
            <a:r>
              <a:rPr lang="ro-RO" dirty="0" smtClean="0">
                <a:solidFill>
                  <a:schemeClr val="tx1"/>
                </a:solidFill>
              </a:rPr>
              <a:t>- Elevii însoţiti de părinţi s-au deplasat la grădinţa din Acriş, unde au dăruit jucării şi au confecţionat  împreună mici jucărioare.</a:t>
            </a:r>
            <a:endParaRPr lang="ro-R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IMG_1676.JPG"/>
          <p:cNvPicPr>
            <a:picLocks noGrp="1" noChangeAspect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Picture Placeholder 16" descr="IMG_1656.JPG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IMG_1661.JPG"/>
          <p:cNvPicPr>
            <a:picLocks noGrp="1" noChangeAspect="1"/>
          </p:cNvPicPr>
          <p:nvPr>
            <p:ph type="pic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IMG_1678.JPG"/>
          <p:cNvPicPr>
            <a:picLocks noGrp="1" noChangeAspect="1"/>
          </p:cNvPicPr>
          <p:nvPr>
            <p:ph type="pic" idx="1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IMG_1650.JPG"/>
          <p:cNvPicPr>
            <a:picLocks noGrp="1" noChangeAspect="1"/>
          </p:cNvPicPr>
          <p:nvPr>
            <p:ph type="pic" idx="13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Picture Placeholder 22" descr="IMG_1664.JPG"/>
          <p:cNvPicPr>
            <a:picLocks noGrp="1" noChangeAspect="1"/>
          </p:cNvPicPr>
          <p:nvPr>
            <p:ph type="pic" idx="1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776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MG_1686.JP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 descr="IMG_1698.JPG"/>
          <p:cNvPicPr>
            <a:picLocks noGrp="1" noChangeAspect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 descr="IMG_1690.JPG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 descr="IMG_1696.JPG"/>
          <p:cNvPicPr>
            <a:picLocks noGrp="1" noChangeAspect="1"/>
          </p:cNvPicPr>
          <p:nvPr>
            <p:ph type="pic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 descr="IMG_1710.JPG"/>
          <p:cNvPicPr>
            <a:picLocks noGrp="1" noChangeAspect="1"/>
          </p:cNvPicPr>
          <p:nvPr>
            <p:ph type="pic" idx="1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Placeholder 12" descr="IMG_1714.JPG"/>
          <p:cNvPicPr>
            <a:picLocks noGrp="1" noChangeAspect="1"/>
          </p:cNvPicPr>
          <p:nvPr>
            <p:ph type="pic" idx="1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1554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Activitatea 1</a:t>
            </a:r>
            <a:r>
              <a:rPr lang="ro-RO" i="1" dirty="0" smtClean="0"/>
              <a:t/>
            </a:r>
            <a:br>
              <a:rPr lang="ro-RO" i="1" dirty="0" smtClean="0"/>
            </a:br>
            <a:r>
              <a:rPr lang="en-US" b="1" i="1" dirty="0" smtClean="0"/>
              <a:t>,, </a:t>
            </a:r>
            <a:r>
              <a:rPr lang="en-US" b="1" i="1" dirty="0" err="1" smtClean="0"/>
              <a:t>Printre</a:t>
            </a:r>
            <a:r>
              <a:rPr lang="en-US" b="1" i="1" dirty="0" smtClean="0"/>
              <a:t> </a:t>
            </a:r>
            <a:r>
              <a:rPr lang="en-US" b="1" i="1" dirty="0" err="1" smtClean="0"/>
              <a:t>litere</a:t>
            </a:r>
            <a:r>
              <a:rPr lang="en-US" b="1" i="1" dirty="0" smtClean="0"/>
              <a:t> </a:t>
            </a:r>
            <a:r>
              <a:rPr lang="ro-RO" b="1" i="1" dirty="0" smtClean="0"/>
              <a:t>şi </a:t>
            </a:r>
            <a:r>
              <a:rPr lang="en-US" b="1" i="1" dirty="0" err="1" smtClean="0"/>
              <a:t>cuvinte</a:t>
            </a:r>
            <a:r>
              <a:rPr lang="ro-RO" b="1" i="1" dirty="0" smtClean="0"/>
              <a:t>,,</a:t>
            </a:r>
            <a:endParaRPr lang="ro-RO" b="1" i="1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Familiarizarea cu conţinutul poveştii  </a:t>
            </a:r>
            <a:r>
              <a:rPr lang="ro-RO" i="1" dirty="0" smtClean="0"/>
              <a:t>CĂSUŢA DIN OALĂ</a:t>
            </a:r>
            <a:endParaRPr lang="ro-RO" i="1" dirty="0"/>
          </a:p>
        </p:txBody>
      </p:sp>
    </p:spTree>
    <p:extLst>
      <p:ext uri="{BB962C8B-B14F-4D97-AF65-F5344CB8AC3E}">
        <p14:creationId xmlns:p14="http://schemas.microsoft.com/office/powerpoint/2010/main" val="16908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MG_1913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Activitatea 9</a:t>
            </a:r>
            <a:br>
              <a:rPr lang="ro-RO" dirty="0" smtClean="0"/>
            </a:br>
            <a:r>
              <a:rPr lang="ro-RO" dirty="0" smtClean="0"/>
              <a:t>,, Cu mic, cu mare, ne pregătim de serbare..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o-RO" sz="2000" dirty="0" smtClean="0"/>
              <a:t>Confecţionarea de măşti de către copiii mai mari</a:t>
            </a:r>
            <a:endParaRPr lang="en-US" sz="2000" dirty="0"/>
          </a:p>
        </p:txBody>
      </p:sp>
      <p:pic>
        <p:nvPicPr>
          <p:cNvPr id="7" name="Picture Placeholder 6" descr="IMG_1915.JPG"/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1916.JP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 descr="IMG_1917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6" descr="IMG_1918.JPG"/>
          <p:cNvPicPr>
            <a:picLocks noGrp="1" noChangeAspect="1"/>
          </p:cNvPicPr>
          <p:nvPr>
            <p:ph type="pic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MG_2755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Activitatea 10</a:t>
            </a:r>
            <a:br>
              <a:rPr lang="ro-RO" dirty="0" smtClean="0"/>
            </a:br>
            <a:r>
              <a:rPr lang="ro-RO" dirty="0" smtClean="0"/>
              <a:t>,, La teatru,,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o-RO" sz="2000" dirty="0" smtClean="0"/>
              <a:t>Elevii au prezentatat  spectacol</a:t>
            </a:r>
            <a:r>
              <a:rPr lang="en-US" sz="2000" dirty="0" err="1" smtClean="0"/>
              <a:t>ul</a:t>
            </a:r>
            <a:r>
              <a:rPr lang="ro-RO" sz="2000" dirty="0" smtClean="0"/>
              <a:t> de teatru</a:t>
            </a:r>
          </a:p>
          <a:p>
            <a:r>
              <a:rPr lang="ro-RO" sz="2000" dirty="0" smtClean="0"/>
              <a:t>,, CĂSUŢA DIN OALĂ,,</a:t>
            </a:r>
          </a:p>
          <a:p>
            <a:r>
              <a:rPr lang="ro-RO" sz="2000" dirty="0" smtClean="0"/>
              <a:t> la grupele de grădiniţă</a:t>
            </a:r>
            <a:endParaRPr lang="ro-RO" sz="2000" dirty="0"/>
          </a:p>
        </p:txBody>
      </p:sp>
      <p:pic>
        <p:nvPicPr>
          <p:cNvPr id="7" name="Picture Placeholder 6" descr="IMG_2757.JPG"/>
          <p:cNvPicPr>
            <a:picLocks noGrp="1" noChangeAspect="1"/>
          </p:cNvPicPr>
          <p:nvPr>
            <p:ph type="pic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92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IMG_2788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 descr="IMG_2787.JPG"/>
          <p:cNvPicPr>
            <a:picLocks noGrp="1" noChangeAspect="1"/>
          </p:cNvPicPr>
          <p:nvPr>
            <p:ph type="pic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67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MG_2793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 descr="IMG_2756.JPG"/>
          <p:cNvPicPr>
            <a:picLocks noGrp="1" noChangeAspect="1"/>
          </p:cNvPicPr>
          <p:nvPr>
            <p:ph type="pic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 descr="IMG_2759.JPG"/>
          <p:cNvPicPr>
            <a:picLocks noGrp="1" noChangeAspect="1"/>
          </p:cNvPicPr>
          <p:nvPr>
            <p:ph type="pic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76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IMG_2770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Placeholder 4" descr="IMG_2779.JPG"/>
          <p:cNvPicPr>
            <a:picLocks noGrp="1" noChangeAspect="1"/>
          </p:cNvPicPr>
          <p:nvPr>
            <p:ph type="pic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 descr="IMG_2784.JPG"/>
          <p:cNvPicPr>
            <a:picLocks noGrp="1" noChangeAspect="1"/>
          </p:cNvPicPr>
          <p:nvPr>
            <p:ph type="pic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29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2760.JPG"/>
          <p:cNvPicPr>
            <a:picLocks noGrp="1" noChangeAspect="1"/>
          </p:cNvPicPr>
          <p:nvPr>
            <p:ph type="pic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 descr="IMG_2761.JPG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 descr="IMG_2767.JPG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IMG_2795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Placeholder 4" descr="IMG_2783.JPG"/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 descr="IMG_2785.JPG"/>
          <p:cNvPicPr>
            <a:picLocks noGrp="1" noChangeAspect="1"/>
          </p:cNvPicPr>
          <p:nvPr>
            <p:ph type="pic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IMG_2798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Placeholder 4" descr="IMG_2782.JPG"/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 descr="IMG_2762.JPG"/>
          <p:cNvPicPr>
            <a:picLocks noGrp="1" noChangeAspect="1"/>
          </p:cNvPicPr>
          <p:nvPr>
            <p:ph type="pic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IMG_2774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 descr="IMG_2781.JPG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 descr="IMG_2758.JPG"/>
          <p:cNvPicPr>
            <a:picLocks noGrp="1" noChangeAspect="1"/>
          </p:cNvPicPr>
          <p:nvPr>
            <p:ph type="pic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Activitatea 2</a:t>
            </a:r>
            <a:br>
              <a:rPr lang="ro-RO" dirty="0" smtClean="0"/>
            </a:br>
            <a:r>
              <a:rPr lang="ro-RO" dirty="0" smtClean="0"/>
              <a:t>,, Aranjăm şi potrivim,,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Joc puzzle:</a:t>
            </a:r>
          </a:p>
          <a:p>
            <a:r>
              <a:rPr lang="ro-RO" dirty="0" smtClean="0"/>
              <a:t>- Construirea momentelor semnificative ale textului</a:t>
            </a:r>
            <a:endParaRPr lang="ro-RO" dirty="0"/>
          </a:p>
        </p:txBody>
      </p:sp>
      <p:pic>
        <p:nvPicPr>
          <p:cNvPr id="25" name="Picture Placeholder 24" descr="IMG_1604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Picture Placeholder 26" descr="IMG_1605.JPG"/>
          <p:cNvPicPr>
            <a:picLocks noGrp="1" noChangeAspect="1"/>
          </p:cNvPicPr>
          <p:nvPr>
            <p:ph type="pic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Picture Placeholder 30" descr="IMG_1606.JPG"/>
          <p:cNvPicPr>
            <a:picLocks noGrp="1" noChangeAspect="1"/>
          </p:cNvPicPr>
          <p:nvPr>
            <p:ph type="pic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3" name="Picture Placeholder 32" descr="IMG_1607.JPG"/>
          <p:cNvPicPr>
            <a:picLocks noGrp="1" noChangeAspect="1"/>
          </p:cNvPicPr>
          <p:nvPr>
            <p:ph type="pic" idx="1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31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MG_2802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 descr="IMG_2796.JPG"/>
          <p:cNvPicPr>
            <a:picLocks noGrp="1" noChangeAspect="1"/>
          </p:cNvPicPr>
          <p:nvPr>
            <p:ph type="pic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201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G_2804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076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G_2753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o-RO" dirty="0" smtClean="0"/>
              <a:t> </a:t>
            </a:r>
          </a:p>
          <a:p>
            <a:r>
              <a:rPr lang="ro-RO" dirty="0" smtClean="0"/>
              <a:t> Finalul călătoriei </a:t>
            </a:r>
            <a:r>
              <a:rPr lang="en-US" dirty="0" smtClean="0"/>
              <a:t>?</a:t>
            </a:r>
            <a:r>
              <a:rPr lang="ro-RO" dirty="0" smtClean="0"/>
              <a:t>.....</a:t>
            </a:r>
            <a:endParaRPr lang="en-US" dirty="0" smtClean="0"/>
          </a:p>
          <a:p>
            <a:r>
              <a:rPr lang="en-US" dirty="0" smtClean="0"/>
              <a:t>Nu, un </a:t>
            </a:r>
            <a:r>
              <a:rPr lang="ro-RO" dirty="0" smtClean="0"/>
              <a:t>nou început.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1611.JP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 descr="IMG_1613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 descr="IMG_1610.JPG"/>
          <p:cNvPicPr>
            <a:picLocks noGrp="1" noChangeAspect="1"/>
          </p:cNvPicPr>
          <p:nvPr>
            <p:ph type="pic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MG_1561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Activitatea 3</a:t>
            </a:r>
            <a:br>
              <a:rPr lang="ro-RO" dirty="0" smtClean="0"/>
            </a:br>
            <a:r>
              <a:rPr lang="ro-RO" dirty="0" smtClean="0"/>
              <a:t>,, Călătorie prin poveste,,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o-RO" dirty="0" smtClean="0"/>
              <a:t>Refacerea firului epic , prin ordonarea imaginilor semnificative ale poveştii.</a:t>
            </a:r>
            <a:endParaRPr lang="en-US" dirty="0"/>
          </a:p>
        </p:txBody>
      </p:sp>
      <p:pic>
        <p:nvPicPr>
          <p:cNvPr id="9" name="Picture Placeholder 8" descr="IMG_1566.JPG"/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 descr="IMG_1569.JPG"/>
          <p:cNvPicPr>
            <a:picLocks noGrp="1" noChangeAspect="1"/>
          </p:cNvPicPr>
          <p:nvPr>
            <p:ph type="pic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Placeholder 12" descr="IMG_1591.JPG"/>
          <p:cNvPicPr>
            <a:picLocks noGrp="1" noChangeAspect="1"/>
          </p:cNvPicPr>
          <p:nvPr>
            <p:ph type="pic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MG_1844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Activitatea 4</a:t>
            </a:r>
            <a:br>
              <a:rPr lang="ro-RO" dirty="0" smtClean="0"/>
            </a:br>
            <a:r>
              <a:rPr lang="ro-RO" dirty="0" smtClean="0"/>
              <a:t>,, Să dăm viaţă personajelor,,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o-RO" dirty="0" smtClean="0"/>
              <a:t>Realizarea de desene libere</a:t>
            </a:r>
            <a:endParaRPr lang="en-US" dirty="0"/>
          </a:p>
        </p:txBody>
      </p:sp>
      <p:pic>
        <p:nvPicPr>
          <p:cNvPr id="9" name="Picture Placeholder 8" descr="IMG_1846.JPG"/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 descr="IMG_1849.JPG"/>
          <p:cNvPicPr>
            <a:picLocks noGrp="1" noChangeAspect="1"/>
          </p:cNvPicPr>
          <p:nvPr>
            <p:ph type="pic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 descr="IMG_1850.JPG"/>
          <p:cNvPicPr>
            <a:picLocks noGrp="1" noChangeAspect="1"/>
          </p:cNvPicPr>
          <p:nvPr>
            <p:ph type="pic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MG_1854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/>
            </a:r>
            <a:br>
              <a:rPr lang="ro-RO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o-RO" dirty="0" smtClean="0"/>
              <a:t>Modelaj din plastilină</a:t>
            </a:r>
            <a:endParaRPr lang="en-US" dirty="0"/>
          </a:p>
        </p:txBody>
      </p:sp>
      <p:pic>
        <p:nvPicPr>
          <p:cNvPr id="7" name="Picture Placeholder 6" descr="IMG_1855.JPG"/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1891.JP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 descr="IMG_1882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6" descr="IMG_1877.JPG"/>
          <p:cNvPicPr>
            <a:picLocks noGrp="1" noChangeAspect="1"/>
          </p:cNvPicPr>
          <p:nvPr>
            <p:ph type="pic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13332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11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67C575-4926-4555-BB3A-4F8A097BA2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TS102813332</Template>
  <TotalTime>0</TotalTime>
  <Words>205</Words>
  <Application>Microsoft Office PowerPoint</Application>
  <PresentationFormat>Custom</PresentationFormat>
  <Paragraphs>53</Paragraphs>
  <Slides>42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TS102813332</vt:lpstr>
      <vt:lpstr>Călătorie în lumea poveştilor - Căsuţa din oală, poveste populară</vt:lpstr>
      <vt:lpstr>Şcoala Gimnazială Vama Buzăului</vt:lpstr>
      <vt:lpstr>Activitatea 1 ,, Printre litere şi cuvinte,,</vt:lpstr>
      <vt:lpstr>Activitatea 2 ,, Aranjăm şi potrivim,,</vt:lpstr>
      <vt:lpstr>PowerPoint Presentation</vt:lpstr>
      <vt:lpstr>Activitatea 3 ,, Călătorie prin poveste,,</vt:lpstr>
      <vt:lpstr>Activitatea 4 ,, Să dăm viaţă personajelor,,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Activitatea 6 ,, O căsuţă primitoare,,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Activitatea 9 ,, Cu mic, cu mare, ne pregătim de serbare..</vt:lpstr>
      <vt:lpstr>PowerPoint Presentation</vt:lpstr>
      <vt:lpstr>Activitatea 10 ,, La teatru,,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2018-01-04T09:51:17Z</dcterms:created>
  <dcterms:modified xsi:type="dcterms:W3CDTF">2018-01-05T10:50:55Z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TC028133329991</vt:lpwstr>
  </property>
</Properties>
</file>