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0D77D4-6608-4580-AE5B-091F49D03AAD}" type="datetimeFigureOut">
              <a:rPr lang="ro-RO" smtClean="0"/>
              <a:pPr/>
              <a:t>16.01.2018</a:t>
            </a:fld>
            <a:endParaRPr lang="ro-R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18ED6F-FD5B-440D-83DD-2E31D641509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8604448" cy="1778496"/>
          </a:xfrm>
        </p:spPr>
        <p:txBody>
          <a:bodyPr>
            <a:noAutofit/>
          </a:bodyPr>
          <a:lstStyle/>
          <a:p>
            <a:pPr algn="ctr"/>
            <a:r>
              <a:rPr lang="ro-RO" sz="4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Ursul păcălit de vulpe</a:t>
            </a:r>
          </a:p>
          <a:p>
            <a:pPr algn="r"/>
            <a:r>
              <a:rPr lang="ro-RO" sz="4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de  Ion Creangă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7256" y="342900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coala Primară Acriș</a:t>
            </a:r>
          </a:p>
          <a:p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Clasele : pregătitoare , I , a II-a , a IV-a</a:t>
            </a:r>
          </a:p>
          <a:p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Prof. Învățământ primar:  Filip Petruța,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Borcea Camelia, Hermenean Monica,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Boricean Bianca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Gal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Nicoleta</a:t>
            </a:r>
            <a:endParaRPr lang="ro-RO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923928" cy="6100988"/>
          </a:xfrm>
          <a:prstGeom prst="rect">
            <a:avLst/>
          </a:prstGeom>
        </p:spPr>
      </p:pic>
      <p:pic>
        <p:nvPicPr>
          <p:cNvPr id="3" name="Picture 2" descr="DSCF1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805334" cy="3348372"/>
          </a:xfrm>
          <a:prstGeom prst="rect">
            <a:avLst/>
          </a:prstGeom>
        </p:spPr>
      </p:pic>
      <p:pic>
        <p:nvPicPr>
          <p:cNvPr id="4" name="Picture 3" descr="DSCF1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246" y="188640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Lacul cu pești</a:t>
            </a:r>
            <a:endParaRPr lang="ro-RO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F1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139952" cy="3104964"/>
          </a:xfrm>
          <a:prstGeom prst="rect">
            <a:avLst/>
          </a:prstGeom>
        </p:spPr>
      </p:pic>
      <p:pic>
        <p:nvPicPr>
          <p:cNvPr id="4" name="Picture 3" descr="DSCF1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77072"/>
            <a:ext cx="3707904" cy="2780928"/>
          </a:xfrm>
          <a:prstGeom prst="rect">
            <a:avLst/>
          </a:prstGeom>
        </p:spPr>
      </p:pic>
      <p:pic>
        <p:nvPicPr>
          <p:cNvPr id="5" name="Picture 4" descr="DSCF1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24744"/>
            <a:ext cx="4379979" cy="32849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275856" cy="2456892"/>
          </a:xfrm>
          <a:prstGeom prst="rect">
            <a:avLst/>
          </a:prstGeom>
        </p:spPr>
      </p:pic>
      <p:pic>
        <p:nvPicPr>
          <p:cNvPr id="3" name="Picture 2" descr="DSCF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248472" cy="3186354"/>
          </a:xfrm>
          <a:prstGeom prst="rect">
            <a:avLst/>
          </a:prstGeom>
        </p:spPr>
      </p:pic>
      <p:pic>
        <p:nvPicPr>
          <p:cNvPr id="4" name="Picture 3" descr="DSCF1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4283968" cy="3212976"/>
          </a:xfrm>
          <a:prstGeom prst="rect">
            <a:avLst/>
          </a:prstGeom>
        </p:spPr>
      </p:pic>
      <p:pic>
        <p:nvPicPr>
          <p:cNvPr id="5" name="Picture 4" descr="DSCF1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573016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113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ACTIVITATEA NR.2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Universul textului”</a:t>
            </a:r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Obiective  urmărite:</a:t>
            </a:r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Formulare de întrebări și realizarea de conexiuni între ideile descoperite de copii în grup prin  interacțiune pentru rezolvarea problemelor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Participarea cu interes la dialoguri, în diferite contexte de comunicare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Exprimarea expresivă a ideilor, manifestând interes și încredere în sine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Desfășurarea activității :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lucrează pe echipe. Elevii formează 5 echipe, fiecare având câte</a:t>
            </a:r>
            <a:r>
              <a:rPr kumimoji="0" lang="ro-R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coordonator.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Formularea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î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ntrebărilor de pe steluțe pentru înțelegere conținutului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(De ce ? Ce? Cum? Unde? Când?)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Repovestirea după imaginile realizate.Găsirea unui alt final al poveștii Realizarea unor puzz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care să formeze : o vulpe, un urs,pești, tăranul și</a:t>
            </a:r>
            <a:r>
              <a:rPr kumimoji="0" lang="ro-R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identificarea trăsăturilor, însușirilor  personajului preferat.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Metoda”Explozia stelară” este o metodă de stimulare a creativității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116_110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80116_11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071546"/>
            <a:ext cx="3086064" cy="4114752"/>
          </a:xfrm>
          <a:prstGeom prst="rect">
            <a:avLst/>
          </a:prstGeom>
        </p:spPr>
      </p:pic>
      <p:pic>
        <p:nvPicPr>
          <p:cNvPr id="11" name="Picture 10" descr="20180116_11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3086064" cy="4114752"/>
          </a:xfrm>
          <a:prstGeom prst="rect">
            <a:avLst/>
          </a:prstGeom>
        </p:spPr>
      </p:pic>
      <p:pic>
        <p:nvPicPr>
          <p:cNvPr id="14" name="Picture 13" descr="20180116_110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857496"/>
            <a:ext cx="2857520" cy="38100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7422" y="571480"/>
            <a:ext cx="532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Reconstituirea</a:t>
            </a:r>
            <a:r>
              <a:rPr lang="en-US" dirty="0" smtClean="0"/>
              <a:t> </a:t>
            </a:r>
            <a:r>
              <a:rPr lang="en-US" dirty="0" err="1" smtClean="0"/>
              <a:t>personajelor</a:t>
            </a:r>
            <a:r>
              <a:rPr lang="en-US" dirty="0" smtClean="0"/>
              <a:t> </a:t>
            </a:r>
            <a:r>
              <a:rPr lang="en-US" dirty="0" err="1" smtClean="0"/>
              <a:t>pictate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puzzle-</a:t>
            </a:r>
            <a:r>
              <a:rPr lang="en-US" dirty="0" err="1" smtClean="0"/>
              <a:t>ul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655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Realizarea</a:t>
            </a:r>
            <a:r>
              <a:rPr lang="en-US" dirty="0" smtClean="0"/>
              <a:t> </a:t>
            </a:r>
            <a:r>
              <a:rPr lang="en-US" dirty="0" err="1" smtClean="0"/>
              <a:t>decorului</a:t>
            </a:r>
            <a:r>
              <a:rPr lang="en-US" dirty="0" smtClean="0"/>
              <a:t> </a:t>
            </a:r>
            <a:r>
              <a:rPr lang="en-US" dirty="0" err="1" smtClean="0"/>
              <a:t>caracteristic</a:t>
            </a:r>
            <a:r>
              <a:rPr lang="en-US" dirty="0" smtClean="0"/>
              <a:t> </a:t>
            </a:r>
            <a:r>
              <a:rPr lang="en-US" dirty="0" err="1" smtClean="0"/>
              <a:t>povestii</a:t>
            </a:r>
            <a:r>
              <a:rPr lang="en-US" dirty="0" smtClean="0"/>
              <a:t> “</a:t>
            </a:r>
            <a:r>
              <a:rPr lang="en-US" dirty="0" err="1" smtClean="0"/>
              <a:t>Ursul</a:t>
            </a:r>
            <a:r>
              <a:rPr lang="en-US" dirty="0" smtClean="0"/>
              <a:t> </a:t>
            </a:r>
            <a:r>
              <a:rPr lang="en-US" dirty="0" err="1" smtClean="0"/>
              <a:t>pacalit</a:t>
            </a:r>
            <a:r>
              <a:rPr lang="en-US" dirty="0" smtClean="0"/>
              <a:t> de </a:t>
            </a:r>
            <a:r>
              <a:rPr lang="en-US" dirty="0" err="1" smtClean="0"/>
              <a:t>vulpe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 descr="20180116_110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161132" cy="4214842"/>
          </a:xfrm>
          <a:prstGeom prst="rect">
            <a:avLst/>
          </a:prstGeom>
        </p:spPr>
      </p:pic>
      <p:pic>
        <p:nvPicPr>
          <p:cNvPr id="4" name="Picture 3" descr="20180116_110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428736"/>
            <a:ext cx="2839661" cy="4143404"/>
          </a:xfrm>
          <a:prstGeom prst="rect">
            <a:avLst/>
          </a:prstGeom>
        </p:spPr>
      </p:pic>
      <p:pic>
        <p:nvPicPr>
          <p:cNvPr id="5" name="Picture 4" descr="20180116_110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24" y="1428736"/>
            <a:ext cx="2714676" cy="41196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116_110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642918"/>
            <a:ext cx="2476486" cy="1857364"/>
          </a:xfrm>
          <a:prstGeom prst="rect">
            <a:avLst/>
          </a:prstGeom>
        </p:spPr>
      </p:pic>
      <p:pic>
        <p:nvPicPr>
          <p:cNvPr id="3" name="Picture 2" descr="20180116_11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820334"/>
            <a:ext cx="2716888" cy="2037666"/>
          </a:xfrm>
          <a:prstGeom prst="rect">
            <a:avLst/>
          </a:prstGeom>
        </p:spPr>
      </p:pic>
      <p:pic>
        <p:nvPicPr>
          <p:cNvPr id="4" name="Picture 3" descr="20180116_110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928934"/>
            <a:ext cx="2209698" cy="1657273"/>
          </a:xfrm>
          <a:prstGeom prst="rect">
            <a:avLst/>
          </a:prstGeom>
        </p:spPr>
      </p:pic>
      <p:pic>
        <p:nvPicPr>
          <p:cNvPr id="5" name="Picture 4" descr="20180116_110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4884"/>
            <a:ext cx="2488326" cy="1866244"/>
          </a:xfrm>
          <a:prstGeom prst="rect">
            <a:avLst/>
          </a:prstGeom>
        </p:spPr>
      </p:pic>
      <p:pic>
        <p:nvPicPr>
          <p:cNvPr id="6" name="Picture 5" descr="20180116_1106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85728"/>
            <a:ext cx="2695516" cy="2021637"/>
          </a:xfrm>
          <a:prstGeom prst="rect">
            <a:avLst/>
          </a:prstGeom>
        </p:spPr>
      </p:pic>
      <p:pic>
        <p:nvPicPr>
          <p:cNvPr id="8" name="Picture 7" descr="20180116_110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393148"/>
            <a:ext cx="3000396" cy="2250297"/>
          </a:xfrm>
          <a:prstGeom prst="rect">
            <a:avLst/>
          </a:prstGeom>
        </p:spPr>
      </p:pic>
      <p:pic>
        <p:nvPicPr>
          <p:cNvPr id="11" name="Picture 10" descr="20180116_1156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857232"/>
            <a:ext cx="2143121" cy="28574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2976" y="28572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Cubul</a:t>
            </a:r>
            <a:r>
              <a:rPr lang="en-US" dirty="0" smtClean="0"/>
              <a:t> magic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14356"/>
            <a:ext cx="464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Dramatizarea</a:t>
            </a:r>
            <a:r>
              <a:rPr lang="en-US" dirty="0" smtClean="0"/>
              <a:t> </a:t>
            </a:r>
            <a:r>
              <a:rPr lang="en-US" dirty="0" err="1" smtClean="0"/>
              <a:t>povestii</a:t>
            </a:r>
            <a:r>
              <a:rPr lang="en-US" dirty="0" smtClean="0"/>
              <a:t> “</a:t>
            </a:r>
            <a:r>
              <a:rPr lang="en-US" dirty="0" err="1" smtClean="0"/>
              <a:t>Ursul</a:t>
            </a:r>
            <a:r>
              <a:rPr lang="en-US" dirty="0" smtClean="0"/>
              <a:t> </a:t>
            </a:r>
            <a:r>
              <a:rPr lang="en-US" dirty="0" err="1" smtClean="0"/>
              <a:t>pacalit</a:t>
            </a:r>
            <a:r>
              <a:rPr lang="en-US" dirty="0" smtClean="0"/>
              <a:t> de </a:t>
            </a:r>
            <a:r>
              <a:rPr lang="en-US" dirty="0" err="1" smtClean="0"/>
              <a:t>vulpe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 descr="20180116_11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7000892" cy="525066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928670"/>
            <a:ext cx="460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 alt final al </a:t>
            </a:r>
            <a:r>
              <a:rPr lang="en-US" dirty="0" err="1" smtClean="0"/>
              <a:t>povestii</a:t>
            </a:r>
            <a:r>
              <a:rPr lang="en-US" dirty="0" smtClean="0"/>
              <a:t> “</a:t>
            </a:r>
            <a:r>
              <a:rPr lang="en-US" dirty="0" err="1" smtClean="0"/>
              <a:t>Ursul</a:t>
            </a:r>
            <a:r>
              <a:rPr lang="en-US" dirty="0" smtClean="0"/>
              <a:t> </a:t>
            </a:r>
            <a:r>
              <a:rPr lang="en-US" dirty="0" err="1" smtClean="0"/>
              <a:t>pacalit</a:t>
            </a:r>
            <a:r>
              <a:rPr lang="en-US" dirty="0" smtClean="0"/>
              <a:t> de </a:t>
            </a:r>
            <a:r>
              <a:rPr lang="en-US" dirty="0" err="1" smtClean="0"/>
              <a:t>vulpe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12" y="1857364"/>
            <a:ext cx="87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dirty="0" err="1" smtClean="0"/>
              <a:t>Ursul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chemat</a:t>
            </a:r>
            <a:r>
              <a:rPr lang="en-US" dirty="0" smtClean="0"/>
              <a:t> la “</a:t>
            </a:r>
            <a:r>
              <a:rPr lang="en-US" dirty="0" err="1" smtClean="0"/>
              <a:t>Sfatul</a:t>
            </a:r>
            <a:r>
              <a:rPr lang="en-US" dirty="0" smtClean="0"/>
              <a:t> </a:t>
            </a:r>
            <a:r>
              <a:rPr lang="en-US" dirty="0" err="1" smtClean="0"/>
              <a:t>animalelor</a:t>
            </a:r>
            <a:r>
              <a:rPr lang="en-US" dirty="0" smtClean="0"/>
              <a:t>” din </a:t>
            </a:r>
            <a:r>
              <a:rPr lang="en-US" dirty="0" err="1" smtClean="0"/>
              <a:t>padure</a:t>
            </a:r>
            <a:r>
              <a:rPr lang="en-US" dirty="0" smtClean="0"/>
              <a:t>,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prezinta</a:t>
            </a:r>
            <a:r>
              <a:rPr lang="en-US" dirty="0" smtClean="0"/>
              <a:t> </a:t>
            </a:r>
            <a:r>
              <a:rPr lang="en-US" dirty="0" err="1" smtClean="0"/>
              <a:t>patania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cere</a:t>
            </a:r>
            <a:r>
              <a:rPr lang="en-US" dirty="0" smtClean="0"/>
              <a:t> </a:t>
            </a:r>
            <a:r>
              <a:rPr lang="en-US" dirty="0" err="1" smtClean="0"/>
              <a:t>judecarea</a:t>
            </a:r>
            <a:r>
              <a:rPr lang="en-US" dirty="0" smtClean="0"/>
              <a:t> </a:t>
            </a:r>
            <a:r>
              <a:rPr lang="en-US" dirty="0" err="1" smtClean="0"/>
              <a:t>vulpii</a:t>
            </a:r>
            <a:r>
              <a:rPr lang="en-US" dirty="0" smtClean="0"/>
              <a:t>.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Animalele</a:t>
            </a:r>
            <a:r>
              <a:rPr lang="en-US" dirty="0" smtClean="0"/>
              <a:t> ii </a:t>
            </a:r>
            <a:r>
              <a:rPr lang="en-US" dirty="0" err="1" smtClean="0"/>
              <a:t>asculta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in parte </a:t>
            </a:r>
            <a:r>
              <a:rPr lang="en-US" dirty="0" err="1" smtClean="0"/>
              <a:t>si</a:t>
            </a:r>
            <a:r>
              <a:rPr lang="en-US" dirty="0" smtClean="0"/>
              <a:t> le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urmatoarele</a:t>
            </a:r>
            <a:r>
              <a:rPr lang="en-US" dirty="0" smtClean="0"/>
              <a:t> </a:t>
            </a:r>
            <a:r>
              <a:rPr lang="en-US" dirty="0" err="1" smtClean="0"/>
              <a:t>sfaturi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Ursul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se </a:t>
            </a:r>
            <a:r>
              <a:rPr lang="en-US" dirty="0" err="1" smtClean="0"/>
              <a:t>gandeasca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bine</a:t>
            </a:r>
            <a:r>
              <a:rPr lang="en-US" dirty="0" smtClean="0"/>
              <a:t> </a:t>
            </a:r>
            <a:r>
              <a:rPr lang="en-US" dirty="0" err="1" smtClean="0"/>
              <a:t>inainte</a:t>
            </a:r>
            <a:r>
              <a:rPr lang="en-US" dirty="0" smtClean="0"/>
              <a:t> de a face un </a:t>
            </a:r>
            <a:r>
              <a:rPr lang="en-US" dirty="0" err="1" smtClean="0"/>
              <a:t>lucru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Vulpea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stie</a:t>
            </a:r>
            <a:r>
              <a:rPr lang="en-US" dirty="0" smtClean="0"/>
              <a:t> ca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are </a:t>
            </a:r>
            <a:r>
              <a:rPr lang="en-US" dirty="0" err="1" smtClean="0"/>
              <a:t>nasul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ulciorul</a:t>
            </a:r>
            <a:r>
              <a:rPr lang="en-US" dirty="0" smtClean="0"/>
              <a:t> nu merge de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la </a:t>
            </a:r>
            <a:r>
              <a:rPr lang="en-US" dirty="0" err="1" smtClean="0"/>
              <a:t>apa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SCOPUL PROIECTULUI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valorificarea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resurselor locale;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dezvoltarea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gustului pentru lectură;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îmbogățirea vocabularului;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să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identifice personajele dintr-un text literar;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trezirea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interesului pentru participarea afectivă;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lărgirea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orizontului de cunoaștere;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desprinderea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mesajului din text, formularea învățăturii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îmbogățirea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cunoștințelor legate de mediile de viață ale animalelor;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valorificarea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conținutului textului din punct de vedere educativ;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să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reprezinte prin desene unele secvențe care le-au plăcut;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formarea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unor abilități de modelare în domeniul olăritului;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folosirea în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exprimare a cuvintelor cheie : ” vă rog”;” mulțumesc”;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importanța respectării și promovării valorilor morale;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formarea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și dezvoltarea capacității de a spune adevărul, de a discerne adevărul de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minciună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exprimarea emoțiilor și sentimentelor față de personajele poveștii</a:t>
            </a:r>
          </a:p>
          <a:p>
            <a:r>
              <a:rPr lang="ro-RO" dirty="0"/>
              <a:t> </a:t>
            </a:r>
          </a:p>
          <a:p>
            <a:r>
              <a:rPr lang="ro-RO" dirty="0"/>
              <a:t> </a:t>
            </a:r>
          </a:p>
          <a:p>
            <a:endParaRPr lang="ro-RO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ACTIVITATEA </a:t>
            </a:r>
            <a:r>
              <a:rPr lang="ro-RO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NR.1</a:t>
            </a:r>
            <a:endParaRPr lang="ro-RO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o-R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o-RO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Prezentarea </a:t>
            </a:r>
            <a:r>
              <a:rPr lang="ro-RO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poveștii” URSUL PĂCĂLIT DE VULPE” de ION </a:t>
            </a:r>
            <a:r>
              <a:rPr lang="ro-RO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CREANGĂ„</a:t>
            </a:r>
          </a:p>
          <a:p>
            <a:endParaRPr lang="ro-RO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Obiective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urmărite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Exprimarea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interesului pentru receptarea de mesaje orale;</a:t>
            </a:r>
          </a:p>
          <a:p>
            <a:pPr>
              <a:buFont typeface="Wingdings" pitchFamily="2" charset="2"/>
              <a:buChar char="Ø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Identificarea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unor informații variate dintr-un text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audiat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Manifestarea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curiozității față de explorarea de mesaje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artistice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simple, exprimate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vizual</a:t>
            </a:r>
          </a:p>
          <a:p>
            <a:pPr>
              <a:buFont typeface="Wingdings" pitchFamily="2" charset="2"/>
              <a:buChar char="Ø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Desfășurarea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activității:</a:t>
            </a:r>
          </a:p>
          <a:p>
            <a:pPr>
              <a:buFont typeface="Wingdings" pitchFamily="2" charset="2"/>
              <a:buChar char="Ø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Citirea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povestirii de către un elev din clasa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a-II-a și un elev din clasa a-IV-a,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care respectă intonația, semnele de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punctuație.</a:t>
            </a:r>
          </a:p>
          <a:p>
            <a:pPr>
              <a:buFont typeface="Wingdings" pitchFamily="2" charset="2"/>
              <a:buChar char="Ø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Pictarea 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unor desene reprezentative și ordonarea acestora urmând firul logic al întâmplărilor.</a:t>
            </a: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endParaRPr lang="ro-RO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ka\Desktop\ursul-pacalit-de-vulpe_1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0002" cy="3501008"/>
          </a:xfrm>
          <a:prstGeom prst="rect">
            <a:avLst/>
          </a:prstGeom>
          <a:noFill/>
        </p:spPr>
      </p:pic>
      <p:pic>
        <p:nvPicPr>
          <p:cNvPr id="4" name="Picture 3" descr="DSCF1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411760" y="188640"/>
            <a:ext cx="67322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Era odată o vulpe vicleană, ca toate vulpile. Ea umblase o noapte întreagă după hrană şi nu găsise nicăiri. Făcându-se ziua albă, vulpea iese la marginea drumului şi se culcă sub o tufă, gândindu-se ce să mai facă, ca să poată găsi ceva de mâncare.</a:t>
            </a:r>
            <a:b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Şăzând vulpea cu botul întins pe labele de dinainte, îi vine miros de peşte. Atunci ea rădică puţin capul şi, uitându-se la vale, în lungul drumului, zăreşte venind un car tras de boi.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0201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555776" y="2127339"/>
            <a:ext cx="63367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Bun! gândi vulpea. Iaca hrana ce-o aşteptam eu.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 îndată iese de sub tufă şi se lungeşte în mijlocul drumului, ca şi cum ar fi fost moartă.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Carul apropiindu-se de vulpe, ţăranul ce mâna boii o vede şi, crezând că-i moartă cu adevărat, strigă la boi: Aho! Aho! Boii se opresc</a:t>
            </a:r>
            <a:r>
              <a:rPr lang="ro-RO" dirty="0" smtClean="0"/>
              <a:t>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1008"/>
            <a:ext cx="4788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Ţăranul vine spre vulpe, se uită la ea de aproape şi, văzând că nici nu suflă, zice: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! da' cum naiba a murit vulpea asta aici?! Ti!... ce frumoasă caţaveică am să fac nevestei mele din blana istui vulpoiu!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Zicând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aşa, apucă vulpea de după cap şi, târând-o până la car, se opinteşte ş-o aruncă deasupra peştelui. Apoi strigă la boi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"Hăis! Joian, cea! Bourean". Boii pornesc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dirty="0" smtClean="0"/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Ţăranul mergea pe lângă boi şi-i tot îndemna să meargă mai iute, ca s-ajungă degrabă acasă şi să ieie pelea vulpii</a:t>
            </a:r>
            <a:r>
              <a:rPr lang="ro-RO" dirty="0" smtClean="0"/>
              <a:t>.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93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Însă, cum au pornit boii, vulpea a şi început cu picioarele a împinge peştele din car jos. Ţăranul mâna, carul scârţâia, şi peştele din car cădea.</a:t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După ce hoaţa de vulpe a aruncat o mulţime de peşte pe drum, binişor! sare şi ea din car şi, cu mare grabă, începe a strânge peştele de pe drum. După ce l-a strâns grămadă, îl ia, îl duce la bizunia sa şi începe a mânca, că tare-i mai era foame!</a:t>
            </a:r>
            <a:r>
              <a:rPr lang="ro-RO" dirty="0"/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Tocmai când începuse a mânca, iaca vine la dânsa ursul.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F1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780928"/>
            <a:ext cx="5436095" cy="4077072"/>
          </a:xfrm>
          <a:prstGeom prst="rect">
            <a:avLst/>
          </a:prstGeom>
        </p:spPr>
      </p:pic>
      <p:pic>
        <p:nvPicPr>
          <p:cNvPr id="4" name="Picture 3" descr="DSCF1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315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3356992"/>
            <a:ext cx="3419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— Bună masa, cumătră! Ti!!! da' ce mai de peşte ai! Dă-mi şi mie, că ta...re! mi-i poftă!</a:t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— Ia mai pune-ţi pofta-n cuiu, cumătre, că doar nu pentru gustul altuia m-am muncit eu. Dacă ţi-i aşa de poftă, du-te şi-ţi moaie coada-n baltă, ca mine, şi-i avea peşte să mănânci.</a:t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— Învaţă-mă, te rog, cumătră, că eu nu ştiu cum se prinde peştele.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187957" cy="3312368"/>
          </a:xfrm>
          <a:prstGeom prst="rect">
            <a:avLst/>
          </a:prstGeom>
        </p:spPr>
      </p:pic>
      <p:pic>
        <p:nvPicPr>
          <p:cNvPr id="3" name="Picture 2" descr="DSCF1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354" y="260648"/>
            <a:ext cx="4865646" cy="3672408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9024" y="3645024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Atunci vulpea rânji dinţii şi zise: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Alei, cumătre! da' nu ştii că nevoia te duce pe unde nu-ţi e voia şi te-nvaţă ce nici gândeşti? Ascultă, cumătre: vrei să mănânci peşte? Du-te desară la băltoaga cea din marginea pădurei, vârâ-ţi coada-n apă şi stăi pe loc, fără să te mişti, până despre ziuă; atunci smunceşte vârtos spre mal şi ai să scoţi o mulţime de peşte, poate îndoit şi-ntreit de cât am scos eu.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4941168"/>
            <a:ext cx="8496944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Ursul, nemaizicând nici o vorbă, aleargă-n fuga mare la băltoaga din marginea pădurei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şi-şi vâră-n apă toată coada!...</a:t>
            </a:r>
            <a:b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În acea noapte începuse a bate un vânt răce, de îngheţa limba-n gură şi chiar cenuşa de sub foc.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Îngheaţă zdravăn şi apa din băltoagă, şi prinde coada ursului ca într-un cleşte.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707904" cy="628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188640"/>
            <a:ext cx="5076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De la o vreme, ursul, nemaiputând de durerea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coz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şi de frig, smunceşte o dată din toată puterea. Şi, sărmanul urs, în loc să scoată peşte, rămâne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fără de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coadă!</a:t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Începe el acum a mornăi cumplit ş-a sări în sus de durere; şi-nciudat pe vulpe că l-a amăgit, se duce s-o ucidă în bătaie. Dar şireata vulpe ştie cum să se ferească de mânia ursului. Ea ieşise din bizunie şi se vârâse în scorbura unui copac din apropiere; şi când văzu pe urs că vine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fără  de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coadă, începu a striga: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— Hei cumătre! Dar ţi-au mâncat peştii coada, ori ai fost prea lacom ş-ai vrut să nu mai rămâie peşti în baltă?</a:t>
            </a:r>
          </a:p>
          <a:p>
            <a:endParaRPr lang="ro-RO" dirty="0"/>
          </a:p>
        </p:txBody>
      </p:sp>
      <p:pic>
        <p:nvPicPr>
          <p:cNvPr id="4" name="Picture 3" descr="DSCF1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861048"/>
            <a:ext cx="4860032" cy="29969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661" y="2420888"/>
            <a:ext cx="4699339" cy="350100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Ursul, auzind că încă-l mai ie şi în râs, se înciudează şi mai tare şi se răpede iute spre copac; dar gura scorburei fiind strâmtă, ursul nu putea să încapă înlăuntru. Atunci el caută o creangă cu cârlig şi începe a cotrobăi prin scorbură, ca să scoată vulpea afară, şi să-i deie de cheltuială...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 când apuca ursul de piciorul vulpei, ea striga: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Trage, nătărăule! mie nu-mi pasă, că tragi de copac...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Iar când anina cârligul de copac, ea striga: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Valeu, cumătre! nu trage, că-mi rupi piciorul!</a:t>
            </a:r>
            <a:b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 zadar s-a năcăjit ursul, de-i curgeau sudorile, că tot n-a putut scoate vulpea din scorbura copacului.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 iaca aşa a rămas ursul pâcâlit de vulpe!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SCF1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3624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9666">
            <a:off x="-275448" y="-486136"/>
            <a:ext cx="4104456" cy="3078342"/>
          </a:xfrm>
          <a:prstGeom prst="rect">
            <a:avLst/>
          </a:prstGeom>
        </p:spPr>
      </p:pic>
      <p:pic>
        <p:nvPicPr>
          <p:cNvPr id="3" name="Picture 2" descr="DSCF1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074" y="0"/>
            <a:ext cx="3899925" cy="2924944"/>
          </a:xfrm>
          <a:prstGeom prst="rect">
            <a:avLst/>
          </a:prstGeom>
        </p:spPr>
      </p:pic>
      <p:pic>
        <p:nvPicPr>
          <p:cNvPr id="4" name="Picture 3" descr="DSCF1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3899925" cy="2924944"/>
          </a:xfrm>
          <a:prstGeom prst="rect">
            <a:avLst/>
          </a:prstGeom>
        </p:spPr>
      </p:pic>
      <p:pic>
        <p:nvPicPr>
          <p:cNvPr id="5" name="Picture 4" descr="DSCF16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8234" y="3356992"/>
            <a:ext cx="2715766" cy="3501008"/>
          </a:xfrm>
          <a:prstGeom prst="rect">
            <a:avLst/>
          </a:prstGeom>
        </p:spPr>
      </p:pic>
      <p:pic>
        <p:nvPicPr>
          <p:cNvPr id="6" name="Picture 5" descr="DSCF16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2749">
            <a:off x="2164185" y="2291884"/>
            <a:ext cx="3923928" cy="23488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951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Clasele : pregătitoare , i , a II-a , a IV-a Scoala primară acriș</dc:title>
  <dc:creator>bianka</dc:creator>
  <cp:lastModifiedBy>valiflo</cp:lastModifiedBy>
  <cp:revision>25</cp:revision>
  <dcterms:created xsi:type="dcterms:W3CDTF">2017-02-18T16:09:20Z</dcterms:created>
  <dcterms:modified xsi:type="dcterms:W3CDTF">2018-01-16T12:27:36Z</dcterms:modified>
</cp:coreProperties>
</file>