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6858000" cx="9144000"/>
  <p:notesSz cx="6858000" cy="9144000"/>
  <p:embeddedFontLst>
    <p:embeddedFont>
      <p:font typeface="Rambl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font" Target="fonts/Rambla-regular.fnt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Rambla-bold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font" Target="fonts/Rambla-boldItalic.fntdata"/><Relationship Id="rId30" Type="http://schemas.openxmlformats.org/officeDocument/2006/relationships/font" Target="fonts/Rambla-italic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Diapositiva de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ido con título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397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365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5348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619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841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Imagen con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1828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635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730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714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7145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Shape 139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b="0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ítulo vertical y text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ítulo y texto vertical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En blanc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Sólo el títul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os objeto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2621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73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95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2621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73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95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Encabezado de secció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397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365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woTxTwoObj">
  <p:cSld name="Comparació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397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365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397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365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9893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127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22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59893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1271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223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-12192" y="4953000"/>
            <a:ext cx="9156193" cy="1914250"/>
            <a:chOff x="0" y="0"/>
            <a:chExt cx="2147483647" cy="2147483647"/>
          </a:xfrm>
        </p:grpSpPr>
        <p:sp>
          <p:nvSpPr>
            <p:cNvPr id="12" name="Shape 12"/>
            <p:cNvSpPr/>
            <p:nvPr/>
          </p:nvSpPr>
          <p:spPr>
            <a:xfrm>
              <a:off x="398647071" y="0"/>
              <a:ext cx="1748836575" cy="546744008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11423420" y="318785797"/>
              <a:ext cx="2136060109" cy="88511739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Shape 14"/>
            <p:cNvGrpSpPr/>
            <p:nvPr/>
          </p:nvGrpSpPr>
          <p:grpSpPr>
            <a:xfrm>
              <a:off x="1429891" y="44451338"/>
              <a:ext cx="2123467433" cy="2103032309"/>
              <a:chOff x="0" y="0"/>
              <a:chExt cx="2147483647" cy="2147483647"/>
            </a:xfrm>
          </p:grpSpPr>
          <p:pic>
            <p:nvPicPr>
              <p:cNvPr id="15" name="Shape 1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Shape 16"/>
              <p:cNvSpPr txBox="1"/>
              <p:nvPr/>
            </p:nvSpPr>
            <p:spPr>
              <a:xfrm>
                <a:off x="1585862" y="9549472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7613339"/>
              <a:ext cx="2126296018" cy="915856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500062" y="5945187"/>
            <a:ext cx="4940300" cy="920750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85775" y="5938837"/>
            <a:ext cx="3690937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Shape 32"/>
          <p:cNvGrpSpPr/>
          <p:nvPr/>
        </p:nvGrpSpPr>
        <p:grpSpPr>
          <a:xfrm>
            <a:off x="-12700" y="5784850"/>
            <a:ext cx="3410159" cy="1091563"/>
            <a:chOff x="-12700" y="5784850"/>
            <a:chExt cx="3410159" cy="1091563"/>
          </a:xfrm>
        </p:grpSpPr>
        <p:pic>
          <p:nvPicPr>
            <p:cNvPr id="33" name="Shape 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0159" cy="1091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4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06608" cy="110908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500062" y="5945187"/>
            <a:ext cx="4940300" cy="920750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85775" y="5938837"/>
            <a:ext cx="3690937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Shape 78"/>
          <p:cNvGrpSpPr/>
          <p:nvPr/>
        </p:nvGrpSpPr>
        <p:grpSpPr>
          <a:xfrm>
            <a:off x="-12700" y="5784850"/>
            <a:ext cx="3410159" cy="1091563"/>
            <a:chOff x="-12700" y="5784850"/>
            <a:chExt cx="3410159" cy="1091563"/>
          </a:xfrm>
        </p:grpSpPr>
        <p:pic>
          <p:nvPicPr>
            <p:cNvPr id="79" name="Shape 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0159" cy="1091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Shape 80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06608" cy="11090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3636962" y="3005137"/>
            <a:ext cx="182562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449637" y="3005137"/>
            <a:ext cx="184150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500062" y="5945187"/>
            <a:ext cx="4940300" cy="920750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85775" y="5938837"/>
            <a:ext cx="3690937" cy="933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Shape 126"/>
          <p:cNvGrpSpPr/>
          <p:nvPr/>
        </p:nvGrpSpPr>
        <p:grpSpPr>
          <a:xfrm>
            <a:off x="-12700" y="5784850"/>
            <a:ext cx="3410159" cy="1091563"/>
            <a:chOff x="-12700" y="5784850"/>
            <a:chExt cx="3410159" cy="1091563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0159" cy="1091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06608" cy="1109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93662" lvl="1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3187" lvl="2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795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6002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18288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20574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2286000" marR="0" rtl="0" algn="l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4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Relationship Id="rId5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244475" y="1047750"/>
            <a:ext cx="8223250" cy="804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ERASMUS + KA 219</a:t>
            </a: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685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2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ITALY 10TH NOVEMBER 2016</a:t>
            </a: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310062" y="530225"/>
            <a:ext cx="4406900" cy="491331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FBFF"/>
              </a:buClr>
              <a:buSzPct val="25000"/>
              <a:buFont typeface="Arial"/>
              <a:buNone/>
            </a:pPr>
            <a:r>
              <a:rPr b="1" i="0" lang="es-ES" sz="5400" u="none" cap="none" strike="noStrike">
                <a:solidFill>
                  <a:srgbClr val="DCFBFF"/>
                </a:solidFill>
                <a:latin typeface="Arial"/>
                <a:ea typeface="Arial"/>
                <a:cs typeface="Arial"/>
                <a:sym typeface="Arial"/>
              </a:rPr>
              <a:t>TALES AND STORIES AROUND EUROPE</a:t>
            </a:r>
          </a:p>
        </p:txBody>
      </p:sp>
      <p:pic>
        <p:nvPicPr>
          <p:cNvPr descr="C:\Documents and Settings\Usuario\Configuración local\Archivos temporales de Internet\Content.IE5\3YY59YW8\Stories - Ladybird Tales[1].jpg"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825625"/>
            <a:ext cx="2279158" cy="171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country looks for information about a folk tale or legend.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presentation. Tool: Story jumper……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share our presentation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s-E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1.Spain-Greece   2. Turkey-Lithuania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3. Italy-Romania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We will also create a webquest or questionnaire and   send it to our colleague country . If a group complete all the tasks it will get a diploma.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We publish the final products (e-twinning..)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2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DEADLINE: JANUARY 2018</a:t>
            </a:r>
          </a:p>
        </p:txBody>
      </p:sp>
      <p:sp>
        <p:nvSpPr>
          <p:cNvPr id="218" name="Shape 218"/>
          <p:cNvSpPr txBox="1"/>
          <p:nvPr>
            <p:ph type="title"/>
          </p:nvPr>
        </p:nvSpPr>
        <p:spPr>
          <a:xfrm>
            <a:off x="195262" y="268287"/>
            <a:ext cx="8497887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A9: GYMKHANA </a:t>
            </a:r>
          </a:p>
        </p:txBody>
      </p:sp>
      <p:pic>
        <p:nvPicPr>
          <p:cNvPr descr="C:\Documents and Settings\Usuario\Configuración local\Archivos temporales de Internet\Content.IE5\CX7OKTGR\wrapper_01[1].jpg"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4149725"/>
            <a:ext cx="1365791" cy="189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ctrTitle"/>
          </p:nvPr>
        </p:nvSpPr>
        <p:spPr>
          <a:xfrm>
            <a:off x="384175" y="255587"/>
            <a:ext cx="8083550" cy="1165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1" i="0" lang="es-ES" sz="432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ES" sz="27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A10: Tales and stories in every country (Chained reading)</a:t>
            </a:r>
          </a:p>
        </p:txBody>
      </p:sp>
      <p:sp>
        <p:nvSpPr>
          <p:cNvPr id="225" name="Shape 225"/>
          <p:cNvSpPr txBox="1"/>
          <p:nvPr>
            <p:ph idx="1" type="subTitle"/>
          </p:nvPr>
        </p:nvSpPr>
        <p:spPr>
          <a:xfrm>
            <a:off x="684212" y="1293812"/>
            <a:ext cx="7527925" cy="4418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choose a </a:t>
            </a: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legend or a tale 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we divide it into six parts. Every country needs its part.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.We work the </a:t>
            </a: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text 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English .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.We </a:t>
            </a: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our presentation on twinspace or padlet to show our works. 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.We share our works and a </a:t>
            </a: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 of pupils (2 in every country) read  </a:t>
            </a: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story on Skype or e-twinning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We will read it in this way: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Spain 2 Romania 3 Italy 4 Turkey 5 Lithuania and 6 Greece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Decisions: 1. Story. 2.Parts of the story 3. How many stories?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Site to read:               4. Site to publish: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Dates:                                                   </a:t>
            </a:r>
          </a:p>
          <a:p>
            <a:pPr indent="0" lvl="0" marL="0" marR="6400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Usuario\Configuración local\Archivos temporales de Internet\Content.IE5\O17ACQEX\holding_hands[1].gif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950" y="4627562"/>
            <a:ext cx="2050503" cy="223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ctrTitle"/>
          </p:nvPr>
        </p:nvSpPr>
        <p:spPr>
          <a:xfrm>
            <a:off x="457200" y="542925"/>
            <a:ext cx="8010525" cy="1530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A11:STORIES AND TALES TRAVELLING BOOK</a:t>
            </a:r>
          </a:p>
        </p:txBody>
      </p:sp>
      <p:sp>
        <p:nvSpPr>
          <p:cNvPr id="232" name="Shape 232"/>
          <p:cNvSpPr txBox="1"/>
          <p:nvPr>
            <p:ph idx="1" type="subTitle"/>
          </p:nvPr>
        </p:nvSpPr>
        <p:spPr>
          <a:xfrm>
            <a:off x="685800" y="2060575"/>
            <a:ext cx="7772400" cy="345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We start a story using a digital tool or simply we write a word document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Then we share it with the following country according with our trips.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Spain-Romania-Italy-Turkey-Lithuania-Greece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Idea: The quixote starts the story, then he meets a character in Romania. Next another country…… All the countries will contribute to make an original story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.Finally  we can create a presentation, an e-book, as a final product, share via Skype, padlet, twinning etc</a:t>
            </a: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ctrTitle"/>
          </p:nvPr>
        </p:nvSpPr>
        <p:spPr>
          <a:xfrm>
            <a:off x="401637" y="298450"/>
            <a:ext cx="8066087" cy="1554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32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12. ON-LINE WRITTEN STORIES</a:t>
            </a:r>
          </a:p>
        </p:txBody>
      </p:sp>
      <p:sp>
        <p:nvSpPr>
          <p:cNvPr id="238" name="Shape 238"/>
          <p:cNvSpPr txBox="1"/>
          <p:nvPr>
            <p:ph idx="1" type="subTitle"/>
          </p:nvPr>
        </p:nvSpPr>
        <p:spPr>
          <a:xfrm>
            <a:off x="685800" y="2060575"/>
            <a:ext cx="7772400" cy="3097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We write short stories  in different classrooms  related to our project. Then our pupils, share them with pupils from another countries.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Tools: Storyjumper, storybird, book creator or even on padlet 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We publish them on different sites. 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.Topics: Halloween Christmas, Carnival, World Book Day </a:t>
            </a: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Usuario\Configuración local\Archivos temporales de Internet\Content.IE5\WC4OZ3C1\storyjumper[1].jpg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76850"/>
            <a:ext cx="2400962" cy="1577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3YY59YW8\storybird-description[1].jpg"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337" y="5276850"/>
            <a:ext cx="3160147" cy="1576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CX7OKTGR\slide-1-638[1].jpg" id="241" name="Shape 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0787" y="5153025"/>
            <a:ext cx="2262066" cy="170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video recording every classroom without any pause. We need a videocamera and a musical base.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Pupils  are wearing different costumes in relation to different stories in every classroom.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share our lipdubs on e-twinning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Tools: Viva video, imovie, stayfilm etc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195262" y="268287"/>
            <a:ext cx="8497887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A13 Storytelling Lipdub</a:t>
            </a:r>
          </a:p>
        </p:txBody>
      </p:sp>
      <p:pic>
        <p:nvPicPr>
          <p:cNvPr descr="C:\Documents and Settings\Usuario\Configuración local\Archivos temporales de Internet\Content.IE5\3YY59YW8\lipdub[1].png"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162" y="3716337"/>
            <a:ext cx="3019701" cy="210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Pupils aged 10-11 years tell a story to younger pupils.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they motivate them to read, talk about their favourite stories etc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How: Skype or we can create a video, share it on e-twinning and watch all of them in our classrooms.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First, pupils can make an oral presentation, then tell the story and finally speak about their favourite stories and recommend a book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b="0" i="0" lang="es-E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Spain-Romania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b="0" i="0" lang="es-E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Italy_Greece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AutoNum type="arabicPeriod"/>
            </a:pPr>
            <a:r>
              <a:rPr b="0" i="0" lang="es-E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Turkey Romania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DEADLINE: 15TH MAY 2017</a:t>
            </a:r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298450" y="268287"/>
            <a:ext cx="83947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7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14: Reading sponsorship and storytelling among different grades</a:t>
            </a:r>
          </a:p>
        </p:txBody>
      </p:sp>
      <p:pic>
        <p:nvPicPr>
          <p:cNvPr descr="C:\Documents and Settings\Usuario\Configuración local\Archivos temporales de Internet\Content.IE5\WC4OZ3C1\nic3b1os-leyendo[1].jpg"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4005262"/>
            <a:ext cx="2086727" cy="199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ctrTitle"/>
          </p:nvPr>
        </p:nvSpPr>
        <p:spPr>
          <a:xfrm>
            <a:off x="365125" y="420687"/>
            <a:ext cx="7883525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A15:  Theatre plays</a:t>
            </a:r>
          </a:p>
        </p:txBody>
      </p:sp>
      <p:sp>
        <p:nvSpPr>
          <p:cNvPr id="261" name="Shape 261"/>
          <p:cNvSpPr txBox="1"/>
          <p:nvPr>
            <p:ph idx="1" type="subTitle"/>
          </p:nvPr>
        </p:nvSpPr>
        <p:spPr>
          <a:xfrm>
            <a:off x="684212" y="1844675"/>
            <a:ext cx="763270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.We choose a text, rewrite it. Then we adapt it to different ages. We add illustrations in order to make a story.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.Finally we tell it through different techniques: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example: kamisibai, puppets, singing, black light etc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activity will be developed in our visits.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.We share them on e-twinning, youtube, facebook, blog etc</a:t>
            </a: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Usuario\Configuración local\Archivos temporales de Internet\Content.IE5\WC4OZ3C1\IMG_1584[1].JPG"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5211762"/>
            <a:ext cx="2192877" cy="1646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3YY59YW8\023[1].JPG"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512" y="5157787"/>
            <a:ext cx="2260484" cy="1697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O17ACQEX\Teatro_de_Marionetas_-_Museu_d'Aut%C3%B2mats_del_Tibidabo[1].jpg" id="264" name="Shape 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229225"/>
            <a:ext cx="2167483" cy="16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ctrTitle"/>
          </p:nvPr>
        </p:nvSpPr>
        <p:spPr>
          <a:xfrm>
            <a:off x="365125" y="469900"/>
            <a:ext cx="8102600" cy="1382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A16 SHORT MOVIE : </a:t>
            </a:r>
          </a:p>
        </p:txBody>
      </p:sp>
      <p:sp>
        <p:nvSpPr>
          <p:cNvPr id="270" name="Shape 270"/>
          <p:cNvSpPr txBox="1"/>
          <p:nvPr>
            <p:ph idx="1" type="subTitle"/>
          </p:nvPr>
        </p:nvSpPr>
        <p:spPr>
          <a:xfrm>
            <a:off x="685800" y="2060575"/>
            <a:ext cx="7702550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Pupils will create a short film in their mobilities using different tools such as vivavideo, stayfilm, imovie etc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They present this video to different school groups in their countries or even share them with their European colleagues.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DEADLINE: JUNE 2018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Usuario\Configuración local\Archivos temporales de Internet\Content.IE5\O17ACQEX\Sabes-cuando-es-la-calidad-de-una-pelicula-en-internet-mejor-o-peor-2[1].jpg"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4508500"/>
            <a:ext cx="3057798" cy="160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Pupils and teachers will participate in our Carnival parade in February.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create a final product  related to this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activity to show in our schools. Then, can create different works in relation with this visit or about the Carnival in our countries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DEADLINE TO SHARE AND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PUBLISH OUR WORKS: 15 TH APRIL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ON-LINE: E-TWINNING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0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>
            <p:ph type="title"/>
          </p:nvPr>
        </p:nvSpPr>
        <p:spPr>
          <a:xfrm>
            <a:off x="195262" y="268287"/>
            <a:ext cx="8497887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A17: CARNIVAL PARADE</a:t>
            </a:r>
          </a:p>
        </p:txBody>
      </p:sp>
      <p:pic>
        <p:nvPicPr>
          <p:cNvPr descr="C:\Documents and Settings\Usuario\Configuración local\Archivos temporales de Internet\Content.IE5\O17ACQEX\Papangus_no_Carnaval_de_Olinda_-_Olinda,_Pernambuco,_Brasil[1].jpg"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3860800"/>
            <a:ext cx="3205169" cy="215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554037" y="1408112"/>
            <a:ext cx="7913687" cy="1017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TASKS AND ACTIVITIES IN OUR PROJECT</a:t>
            </a:r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685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 e-twinning project to disseminate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activities, communicate each others, present our stories, celebrate webinars.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.Italy is in charge of it.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225425" y="115887"/>
            <a:ext cx="846772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A2 : E-TWINNING</a:t>
            </a:r>
            <a:br>
              <a:rPr b="1" i="0" lang="es-ES" sz="36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Plataforma eTwinning.net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3284537"/>
            <a:ext cx="3713378" cy="236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628775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country design a logo in its country and we choose one of them in the first transnational meeting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useful tools: Logo creator, logo maker,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photoshop etc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This logo will appear in our e-twinning space, facebook , blog, Erasmus corners etc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DEADLINE: FIRST MEETING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231775" y="268287"/>
            <a:ext cx="8461375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A3:  OUR LOGO</a:t>
            </a:r>
          </a:p>
        </p:txBody>
      </p:sp>
      <p:pic>
        <p:nvPicPr>
          <p:cNvPr descr="C:\Documents and Settings\Usuario\Configuración local\Archivos temporales de Internet\Content.IE5\WC4OZ3C1\erasmus-plus-logo[1].jpg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260350"/>
            <a:ext cx="1464847" cy="132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CX7OKTGR\1280px-Flag_of_Spain_(Civil)_alternate_colours.svg[1].png"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5373687"/>
            <a:ext cx="1150371" cy="766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3YY59YW8\1500px-Flag_of_Italy.svg[1].png" id="173" name="Shape 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075" y="5373687"/>
            <a:ext cx="1185807" cy="78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WC4OZ3C1\1280px-Flag_of_Greece.svg[1].png" id="174" name="Shape 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37" y="5373687"/>
            <a:ext cx="1185807" cy="78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O17ACQEX\turkey-flag_000[1].gif" id="175" name="Shape 1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0562" y="5373687"/>
            <a:ext cx="1216982" cy="807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CX7OKTGR\1280px-Flag_of_Romania.svg[1].png" id="176" name="Shape 1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24525" y="5373687"/>
            <a:ext cx="1221886" cy="814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3YY59YW8\1280px-Flag_of_Lithuania.svg[1].png" id="177" name="Shape 17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8487" y="5373687"/>
            <a:ext cx="1221616" cy="79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468312" y="1196975"/>
            <a:ext cx="8229600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 leaflet related to our association.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country introduces a short piece of information related to its school in a template.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use Microsoft Publisher to design it.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leaflet will be published in our social networks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our schools we can work this type of text in several subjects: Language, ICT, Arts and Crafts.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Proposal: Secondary students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7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DEADLINE: </a:t>
            </a:r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195262" y="268287"/>
            <a:ext cx="8497887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A4: An information leaflet</a:t>
            </a:r>
          </a:p>
        </p:txBody>
      </p:sp>
      <p:pic>
        <p:nvPicPr>
          <p:cNvPr descr="C:\Documents and Settings\Usuario\Configuración local\Archivos temporales de Internet\Content.IE5\3YY59YW8\leaflets[1].jpg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4365625"/>
            <a:ext cx="2240322" cy="1531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uario\Configuración local\Archivos temporales de Internet\Content.IE5\CX7OKTGR\Publisher[1].png" id="185" name="Shape 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2950" y="4365625"/>
            <a:ext cx="1428048" cy="142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s-E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Association blog: To disseminate our project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Responsible country: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Facebook account: To disseminate oour project, to share resources etc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 country: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 Whats app?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 Dropbox?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225425" y="115887"/>
            <a:ext cx="8467725" cy="1347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A5: BLOG AND FACEBOOK, WHATS APP GROUP, DROPBOX</a:t>
            </a:r>
          </a:p>
        </p:txBody>
      </p:sp>
      <p:pic>
        <p:nvPicPr>
          <p:cNvPr descr="which social networks are right for you?"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162" y="4221162"/>
            <a:ext cx="3305861" cy="147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481137"/>
            <a:ext cx="8291512" cy="504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our school we have Romanian pupils. We decided they could be involved in our project.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week, they make a Romanian culture workshop.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an useful resource to participate in our activities.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act a Romanian story and share with us through E-twinning or another digital tool.   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225425" y="115887"/>
            <a:ext cx="8467725" cy="1347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A6: EXTRACURRICULAR ACTIVITIES</a:t>
            </a:r>
          </a:p>
        </p:txBody>
      </p:sp>
      <p:pic>
        <p:nvPicPr>
          <p:cNvPr descr="Resultado de imaxes para romanian flag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062" y="4365625"/>
            <a:ext cx="2926569" cy="20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4212" y="1412875"/>
            <a:ext cx="8229600" cy="468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Frequency:    Once a month                        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Aims: Children´s exchange information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Dates: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Topics: Daily routines, hobbies,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School, town, country and celebrations: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Halloween, Christmas( Jan), Carnival(Feb), Easter (March), World Book Day (April)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>
            <p:ph type="title"/>
          </p:nvPr>
        </p:nvSpPr>
        <p:spPr>
          <a:xfrm>
            <a:off x="225425" y="115887"/>
            <a:ext cx="8467725" cy="1347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369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A7: SKYPE AND E-TWINNING MEETINGS</a:t>
            </a:r>
          </a:p>
        </p:txBody>
      </p:sp>
      <p:pic>
        <p:nvPicPr>
          <p:cNvPr descr="Resultado de imaxes para SKYPE"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4797425"/>
            <a:ext cx="2012681" cy="114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ctrTitle"/>
          </p:nvPr>
        </p:nvSpPr>
        <p:spPr>
          <a:xfrm>
            <a:off x="682625" y="420687"/>
            <a:ext cx="7278687" cy="100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s-E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A8:STORYTRIVIAL</a:t>
            </a:r>
          </a:p>
        </p:txBody>
      </p:sp>
      <p:sp>
        <p:nvSpPr>
          <p:cNvPr id="212" name="Shape 212"/>
          <p:cNvSpPr txBox="1"/>
          <p:nvPr>
            <p:ph idx="1" type="subTitle"/>
          </p:nvPr>
        </p:nvSpPr>
        <p:spPr>
          <a:xfrm>
            <a:off x="685800" y="1484312"/>
            <a:ext cx="7772400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rIns="45700" wrap="square" tIns="45700">
            <a:noAutofit/>
          </a:bodyPr>
          <a:lstStyle/>
          <a:p>
            <a:pPr indent="0" lvl="0" marL="0" marR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idea is to exchange a story between two countries. After working the story pupils from two different countries will ask questions related to this story.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Tools: E-twinning or skype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1.Spain-Italy  2. Greece-Turkey 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s-E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 Lithuania-Romania</a:t>
            </a:r>
          </a:p>
          <a:p>
            <a:pPr indent="0" lvl="0" marL="0" marR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DEADLINE:   </a:t>
            </a:r>
            <a:r>
              <a:rPr b="0" i="0" lang="es-E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JUNE 2018       </a:t>
            </a: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Level:        Number of students: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2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