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EE05F-E46E-437F-85D6-A0705273F21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A95B9-CFDD-4CFC-9744-F1092E91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5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-voda</a:t>
            </a:r>
          </a:p>
          <a:p>
            <a:r>
              <a:rPr lang="hr-HR" dirty="0"/>
              <a:t>-hrana</a:t>
            </a:r>
          </a:p>
          <a:p>
            <a:r>
              <a:rPr lang="hr-HR" dirty="0"/>
              <a:t>-zrak</a:t>
            </a:r>
          </a:p>
          <a:p>
            <a:r>
              <a:rPr lang="hr-HR" dirty="0"/>
              <a:t>-svjetlost</a:t>
            </a:r>
          </a:p>
          <a:p>
            <a:r>
              <a:rPr lang="hr-HR" dirty="0"/>
              <a:t>-toplina</a:t>
            </a:r>
          </a:p>
          <a:p>
            <a:r>
              <a:rPr lang="hr-HR" dirty="0"/>
              <a:t>-tlo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95B9-CFDD-4CFC-9744-F1092E9126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5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Voda je 70%</a:t>
            </a:r>
            <a:r>
              <a:rPr lang="hr-HR" baseline="0" dirty="0"/>
              <a:t> čovjeka.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95B9-CFDD-4CFC-9744-F1092E9126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3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Svojstva</a:t>
            </a:r>
            <a:r>
              <a:rPr lang="hr-HR" baseline="0" dirty="0"/>
              <a:t> zraka:</a:t>
            </a:r>
          </a:p>
          <a:p>
            <a:r>
              <a:rPr lang="hr-HR" baseline="0" dirty="0"/>
              <a:t>-plinovita tvar</a:t>
            </a:r>
          </a:p>
          <a:p>
            <a:r>
              <a:rPr lang="hr-HR" baseline="0" dirty="0"/>
              <a:t>-bez boje</a:t>
            </a:r>
          </a:p>
          <a:p>
            <a:r>
              <a:rPr lang="hr-HR" baseline="0" dirty="0"/>
              <a:t>-bez okusa</a:t>
            </a:r>
          </a:p>
          <a:p>
            <a:r>
              <a:rPr lang="hr-HR" baseline="0" dirty="0"/>
              <a:t>-bez mirisa</a:t>
            </a:r>
          </a:p>
          <a:p>
            <a:r>
              <a:rPr lang="hr-HR" baseline="0" dirty="0"/>
              <a:t>-zauzima prostor</a:t>
            </a:r>
          </a:p>
          <a:p>
            <a:r>
              <a:rPr lang="hr-HR" baseline="0" dirty="0"/>
              <a:t>-posvuda je oko nas ili u nama</a:t>
            </a:r>
          </a:p>
          <a:p>
            <a:r>
              <a:rPr lang="hr-HR" baseline="0" dirty="0"/>
              <a:t>-topli je lakši i </a:t>
            </a:r>
            <a:r>
              <a:rPr lang="hr-HR" baseline="0" dirty="0" err="1"/>
              <a:t>rijeđi</a:t>
            </a:r>
            <a:endParaRPr lang="hr-HR" baseline="0" dirty="0"/>
          </a:p>
          <a:p>
            <a:r>
              <a:rPr lang="hr-HR" baseline="0" dirty="0"/>
              <a:t>-hladni je gušći i teži.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95B9-CFDD-4CFC-9744-F1092E9126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40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Gibanjem zraka nastaje vjetar.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95B9-CFDD-4CFC-9744-F1092E9126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41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Pročiščivaćima</a:t>
            </a:r>
            <a:r>
              <a:rPr lang="hr-HR" dirty="0"/>
              <a:t>- postavljanje.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95B9-CFDD-4CFC-9744-F1092E9126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Što</a:t>
            </a:r>
            <a:r>
              <a:rPr lang="hr-HR" baseline="0" dirty="0"/>
              <a:t> je tlo?</a:t>
            </a:r>
          </a:p>
          <a:p>
            <a:r>
              <a:rPr lang="hr-HR" baseline="0" dirty="0"/>
              <a:t>Koje vrste tla postoje?</a:t>
            </a:r>
          </a:p>
          <a:p>
            <a:r>
              <a:rPr lang="hr-HR" baseline="0" dirty="0"/>
              <a:t>Tko sve živi na tlu?</a:t>
            </a:r>
          </a:p>
          <a:p>
            <a:r>
              <a:rPr lang="hr-HR" baseline="0" dirty="0"/>
              <a:t>Tko utječe na postanak tla?</a:t>
            </a:r>
          </a:p>
          <a:p>
            <a:r>
              <a:rPr lang="hr-HR" baseline="0" dirty="0"/>
              <a:t>Od čega se sastoji tlo?</a:t>
            </a:r>
          </a:p>
          <a:p>
            <a:r>
              <a:rPr lang="hr-HR" dirty="0"/>
              <a:t>Koje vrste tla postoje?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95B9-CFDD-4CFC-9744-F1092E9126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58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Zašto?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95B9-CFDD-4CFC-9744-F1092E9126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2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Sunce</a:t>
            </a:r>
            <a:r>
              <a:rPr lang="hr-HR" baseline="0" dirty="0"/>
              <a:t> je zvijezda.</a:t>
            </a:r>
          </a:p>
          <a:p>
            <a:r>
              <a:rPr lang="hr-HR" baseline="0" dirty="0"/>
              <a:t>Sunce nam daje dva uvjeta života, to su svjetlost i toplina.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95B9-CFDD-4CFC-9744-F1092E9126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4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Životinje:</a:t>
            </a:r>
          </a:p>
          <a:p>
            <a:r>
              <a:rPr lang="hr-HR" dirty="0"/>
              <a:t>Ljudi: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95B9-CFDD-4CFC-9744-F1092E9126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8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B3BA-46F9-4C4A-82BE-FC499F671E1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BF2-C388-4216-8EE2-77EA012B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B3BA-46F9-4C4A-82BE-FC499F671E1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BF2-C388-4216-8EE2-77EA012B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B3BA-46F9-4C4A-82BE-FC499F671E1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BF2-C388-4216-8EE2-77EA012B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B3BA-46F9-4C4A-82BE-FC499F671E1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BF2-C388-4216-8EE2-77EA012B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B3BA-46F9-4C4A-82BE-FC499F671E1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BF2-C388-4216-8EE2-77EA012B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B3BA-46F9-4C4A-82BE-FC499F671E1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BF2-C388-4216-8EE2-77EA012B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B3BA-46F9-4C4A-82BE-FC499F671E1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BF2-C388-4216-8EE2-77EA012B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B3BA-46F9-4C4A-82BE-FC499F671E1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BF2-C388-4216-8EE2-77EA012B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B3BA-46F9-4C4A-82BE-FC499F671E1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BF2-C388-4216-8EE2-77EA012B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B3BA-46F9-4C4A-82BE-FC499F671E1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BF2-C388-4216-8EE2-77EA012B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B3BA-46F9-4C4A-82BE-FC499F671E1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BF2-C388-4216-8EE2-77EA012B242B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hr-HR"/>
              <a:t>Kliknite ikonu da biste dodali  sliku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6354B3BA-46F9-4C4A-82BE-FC499F671E1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E6F5DBF2-C388-4216-8EE2-77EA012B242B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Uvjeti života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-vježbanje i ponavljanje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2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417572"/>
          </a:xfrm>
        </p:spPr>
        <p:txBody>
          <a:bodyPr/>
          <a:lstStyle/>
          <a:p>
            <a:r>
              <a:rPr lang="hr-HR" sz="2800" dirty="0">
                <a:latin typeface="Arial Black" panose="020B0A04020102020204" pitchFamily="34" charset="0"/>
              </a:rPr>
              <a:t>Opiši svaku vrstu tla te napiši kako upija i zadržava vodu.</a:t>
            </a:r>
            <a:br>
              <a:rPr lang="hr-HR" sz="2800" dirty="0">
                <a:latin typeface="Arial Black" panose="020B0A04020102020204" pitchFamily="34" charset="0"/>
              </a:rPr>
            </a:br>
            <a:br>
              <a:rPr lang="hr-HR" sz="2800" dirty="0">
                <a:latin typeface="Arial Black" panose="020B0A04020102020204" pitchFamily="34" charset="0"/>
              </a:rPr>
            </a:br>
            <a:r>
              <a:rPr lang="hr-HR" sz="2800" dirty="0" err="1">
                <a:latin typeface="Arial Black" panose="020B0A04020102020204" pitchFamily="34" charset="0"/>
              </a:rPr>
              <a:t>Pješćano</a:t>
            </a:r>
            <a:r>
              <a:rPr lang="hr-HR" sz="2800" dirty="0">
                <a:latin typeface="Arial Black" panose="020B0A04020102020204" pitchFamily="34" charset="0"/>
              </a:rPr>
              <a:t> tlo-</a:t>
            </a:r>
            <a:br>
              <a:rPr lang="hr-HR" sz="2800" dirty="0">
                <a:latin typeface="Arial Black" panose="020B0A04020102020204" pitchFamily="34" charset="0"/>
              </a:rPr>
            </a:br>
            <a:r>
              <a:rPr lang="hr-HR" sz="2800" dirty="0">
                <a:latin typeface="Arial Black" panose="020B0A04020102020204" pitchFamily="34" charset="0"/>
              </a:rPr>
              <a:t>Ilovača-</a:t>
            </a:r>
            <a:br>
              <a:rPr lang="hr-HR" sz="2800" dirty="0">
                <a:latin typeface="Arial Black" panose="020B0A04020102020204" pitchFamily="34" charset="0"/>
              </a:rPr>
            </a:br>
            <a:r>
              <a:rPr lang="hr-HR" sz="2800" dirty="0">
                <a:latin typeface="Arial Black" panose="020B0A04020102020204" pitchFamily="34" charset="0"/>
              </a:rPr>
              <a:t>Glineno tlo-</a:t>
            </a:r>
            <a:br>
              <a:rPr lang="hr-HR" sz="2800" dirty="0">
                <a:latin typeface="Arial Black" panose="020B0A04020102020204" pitchFamily="34" charset="0"/>
              </a:rPr>
            </a:br>
            <a:r>
              <a:rPr lang="hr-HR" sz="2800" dirty="0">
                <a:latin typeface="Arial Black" panose="020B0A04020102020204" pitchFamily="34" charset="0"/>
              </a:rPr>
              <a:t>Crnica-</a:t>
            </a:r>
            <a:br>
              <a:rPr lang="hr-HR" sz="2800" dirty="0">
                <a:latin typeface="Arial Black" panose="020B0A04020102020204" pitchFamily="34" charset="0"/>
              </a:rPr>
            </a:br>
            <a:r>
              <a:rPr lang="hr-HR" sz="2800" dirty="0">
                <a:latin typeface="Arial Black" panose="020B0A04020102020204" pitchFamily="34" charset="0"/>
              </a:rPr>
              <a:t>Crvenica-</a:t>
            </a:r>
            <a:br>
              <a:rPr lang="hr-HR" sz="2800" dirty="0">
                <a:latin typeface="Arial Black" panose="020B0A04020102020204" pitchFamily="34" charset="0"/>
              </a:rPr>
            </a:br>
            <a:br>
              <a:rPr lang="hr-HR" sz="2800" dirty="0">
                <a:latin typeface="Arial Black" panose="020B0A04020102020204" pitchFamily="34" charset="0"/>
              </a:rPr>
            </a:br>
            <a:r>
              <a:rPr lang="hr-HR" sz="2800" dirty="0">
                <a:latin typeface="Arial Black" panose="020B0A04020102020204" pitchFamily="34" charset="0"/>
              </a:rPr>
              <a:t>Poredaj ove vrste tla od najkvalitetnijeg do najlošijeg.</a:t>
            </a:r>
            <a:br>
              <a:rPr lang="hr-HR" sz="2800" dirty="0">
                <a:latin typeface="Arial Black" panose="020B0A04020102020204" pitchFamily="34" charset="0"/>
              </a:rPr>
            </a:br>
            <a:r>
              <a:rPr lang="hr-HR" sz="2800" dirty="0">
                <a:latin typeface="Arial Black" panose="020B0A04020102020204" pitchFamily="34" charset="0"/>
              </a:rPr>
              <a:t>_________________________</a:t>
            </a:r>
            <a:br>
              <a:rPr lang="hr-HR" sz="2800" dirty="0">
                <a:latin typeface="Arial Black" panose="020B0A04020102020204" pitchFamily="34" charset="0"/>
              </a:rPr>
            </a:b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8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latin typeface="Arial Black" panose="020B0A04020102020204" pitchFamily="34" charset="0"/>
              </a:rPr>
              <a:t>Što je humus?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05" y="1844824"/>
            <a:ext cx="3384376" cy="22517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467544" y="472514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Humus je __________________  zemlja.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67544" y="558924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Zašto?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-SUNCE UVJET ŽIVOTA-</a:t>
            </a:r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395536" y="18448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>
                <a:latin typeface="Arial Black" panose="020B0A04020102020204" pitchFamily="34" charset="0"/>
              </a:rPr>
              <a:t>Što</a:t>
            </a:r>
            <a:r>
              <a:rPr lang="hr-HR" sz="2400" baseline="0" dirty="0">
                <a:latin typeface="Arial Black" panose="020B0A04020102020204" pitchFamily="34" charset="0"/>
              </a:rPr>
              <a:t> je Sunce?</a:t>
            </a:r>
          </a:p>
          <a:p>
            <a:r>
              <a:rPr lang="hr-HR" sz="2400" baseline="0" dirty="0">
                <a:latin typeface="Arial Black" panose="020B0A04020102020204" pitchFamily="34" charset="0"/>
              </a:rPr>
              <a:t>Koje uvjete života nam daje Sunce?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65726" y="3045153"/>
            <a:ext cx="8498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Sunce</a:t>
            </a:r>
            <a:r>
              <a:rPr lang="hr-HR" sz="2400" baseline="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 je zvijezda.</a:t>
            </a:r>
          </a:p>
          <a:p>
            <a:r>
              <a:rPr lang="hr-HR" sz="2400" baseline="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Sunce nam daje dva uvjeta života, to su svjetlost i toplina.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3096344" cy="25205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10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 Black" panose="020B0A04020102020204" pitchFamily="34" charset="0"/>
              </a:rPr>
              <a:t>Okreće li se Zemlja oko Sunca ili Sunce oko Zemlje?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040018" y="1988840"/>
            <a:ext cx="5052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Zemlja se okreće oko Sunca.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071615" y="2708920"/>
            <a:ext cx="549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(za</a:t>
            </a:r>
            <a:r>
              <a:rPr lang="hr-HR" sz="2400" baseline="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 1 godinu napravi čitav krug)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071702" y="3573016"/>
            <a:ext cx="73887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Kako</a:t>
            </a:r>
            <a:r>
              <a:rPr lang="hr-HR" sz="2800" baseline="0" dirty="0">
                <a:latin typeface="Arial Black" panose="020B0A04020102020204" pitchFamily="34" charset="0"/>
              </a:rPr>
              <a:t> se biljke, životinje i ljudi prilagođavaju ovom uvjetu života?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115616" y="47971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Životinje:</a:t>
            </a:r>
          </a:p>
          <a:p>
            <a:r>
              <a:rPr lang="hr-HR" sz="24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Ljudi: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6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913516"/>
          </a:xfrm>
        </p:spPr>
        <p:txBody>
          <a:bodyPr/>
          <a:lstStyle/>
          <a:p>
            <a:r>
              <a:rPr lang="hr-HR" dirty="0"/>
              <a:t>Zašto treba izbjegavati boravak na Suncu od 11 do 16 sati?</a:t>
            </a:r>
            <a:br>
              <a:rPr lang="hr-HR" dirty="0"/>
            </a:br>
            <a:br>
              <a:rPr lang="hr-HR" dirty="0"/>
            </a:br>
            <a:r>
              <a:rPr lang="hr-HR" dirty="0"/>
              <a:t>Kako se možemo zaštititi od Sunca?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1115616" y="5131591"/>
            <a:ext cx="6696744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Sunčeva svjetlost i toplina omogućuju biljkama stvaranje hrane potrebne za život, a biljke su hrana ljudima i </a:t>
            </a:r>
            <a:r>
              <a:rPr lang="hr-HR" dirty="0" err="1"/>
              <a:t>životinjaa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5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3689380"/>
          </a:xfrm>
        </p:spPr>
        <p:txBody>
          <a:bodyPr/>
          <a:lstStyle/>
          <a:p>
            <a:r>
              <a:rPr lang="hr-HR" dirty="0"/>
              <a:t>Prezentaciju izradila: Lota            									  Belošević</a:t>
            </a:r>
            <a:br>
              <a:rPr lang="hr-HR" dirty="0"/>
            </a:br>
            <a:br>
              <a:rPr lang="hr-HR" dirty="0"/>
            </a:br>
            <a:r>
              <a:rPr lang="hr-HR" dirty="0"/>
              <a:t>Razred: 4.c</a:t>
            </a:r>
            <a:br>
              <a:rPr lang="hr-HR" dirty="0"/>
            </a:br>
            <a:br>
              <a:rPr lang="hr-HR" dirty="0"/>
            </a:br>
            <a:r>
              <a:rPr lang="hr-HR" dirty="0"/>
              <a:t>Datum:18.10.2020.</a:t>
            </a:r>
            <a:br>
              <a:rPr lang="hr-HR" dirty="0"/>
            </a:br>
            <a:br>
              <a:rPr lang="hr-HR" dirty="0"/>
            </a:br>
            <a:r>
              <a:rPr lang="hr-HR"/>
              <a:t>Učiteljica: </a:t>
            </a:r>
            <a:r>
              <a:rPr lang="hr-HR" dirty="0"/>
              <a:t>Snježana </a:t>
            </a:r>
            <a:r>
              <a:rPr lang="hr-HR" dirty="0" err="1"/>
              <a:t>Sitarić</a:t>
            </a:r>
            <a:r>
              <a:rPr lang="hr-HR" dirty="0"/>
              <a:t>-      						 Knezić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2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Uvjeti života su:</a:t>
            </a:r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2269927" y="3244334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 </a:t>
            </a:r>
            <a:endParaRPr lang="en-US" dirty="0"/>
          </a:p>
        </p:txBody>
      </p:sp>
      <p:sp>
        <p:nvSpPr>
          <p:cNvPr id="4" name="Pravokutnik 3"/>
          <p:cNvSpPr/>
          <p:nvPr/>
        </p:nvSpPr>
        <p:spPr>
          <a:xfrm>
            <a:off x="611560" y="2570672"/>
            <a:ext cx="6208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-voda</a:t>
            </a:r>
          </a:p>
          <a:p>
            <a:r>
              <a:rPr lang="hr-HR" sz="2800" dirty="0">
                <a:latin typeface="Arial Black" panose="020B0A04020102020204" pitchFamily="34" charset="0"/>
              </a:rPr>
              <a:t>-hrana</a:t>
            </a:r>
          </a:p>
          <a:p>
            <a:r>
              <a:rPr lang="hr-HR" sz="2800" dirty="0">
                <a:latin typeface="Arial Black" panose="020B0A04020102020204" pitchFamily="34" charset="0"/>
              </a:rPr>
              <a:t>-zrak</a:t>
            </a:r>
          </a:p>
          <a:p>
            <a:r>
              <a:rPr lang="hr-HR" sz="2800" dirty="0">
                <a:latin typeface="Arial Black" panose="020B0A04020102020204" pitchFamily="34" charset="0"/>
              </a:rPr>
              <a:t>-svjetlost</a:t>
            </a:r>
          </a:p>
          <a:p>
            <a:r>
              <a:rPr lang="hr-HR" sz="2800" dirty="0">
                <a:latin typeface="Arial Black" panose="020B0A04020102020204" pitchFamily="34" charset="0"/>
              </a:rPr>
              <a:t>-toplina</a:t>
            </a:r>
          </a:p>
          <a:p>
            <a:r>
              <a:rPr lang="hr-HR" sz="2800" dirty="0">
                <a:latin typeface="Arial Black" panose="020B0A04020102020204" pitchFamily="34" charset="0"/>
              </a:rPr>
              <a:t>-tlo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41168"/>
            <a:ext cx="2396212" cy="16216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06" y="2951195"/>
            <a:ext cx="2253148" cy="13249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77619"/>
            <a:ext cx="2817490" cy="14360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708587" cy="12806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1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-VODA UVJET ŽIVOTA-</a:t>
            </a:r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359286" y="1485944"/>
            <a:ext cx="6390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B0F0"/>
                </a:solidFill>
                <a:latin typeface="Arial Black" panose="020B0A04020102020204" pitchFamily="34" charset="0"/>
              </a:rPr>
              <a:t>Svojstva:</a:t>
            </a:r>
          </a:p>
          <a:p>
            <a:r>
              <a:rPr lang="hr-HR" sz="2800" dirty="0">
                <a:solidFill>
                  <a:srgbClr val="00B0F0"/>
                </a:solidFill>
                <a:latin typeface="Arial Black" panose="020B0A04020102020204" pitchFamily="34" charset="0"/>
              </a:rPr>
              <a:t>-bez</a:t>
            </a:r>
            <a:r>
              <a:rPr lang="hr-HR" sz="2800" baseline="0" dirty="0">
                <a:solidFill>
                  <a:srgbClr val="00B0F0"/>
                </a:solidFill>
                <a:latin typeface="Arial Black" panose="020B0A04020102020204" pitchFamily="34" charset="0"/>
              </a:rPr>
              <a:t> boje</a:t>
            </a:r>
          </a:p>
          <a:p>
            <a:r>
              <a:rPr lang="hr-HR" sz="2800" baseline="0" dirty="0">
                <a:solidFill>
                  <a:srgbClr val="00B0F0"/>
                </a:solidFill>
                <a:latin typeface="Arial Black" panose="020B0A04020102020204" pitchFamily="34" charset="0"/>
              </a:rPr>
              <a:t>-bez okusa</a:t>
            </a:r>
          </a:p>
          <a:p>
            <a:r>
              <a:rPr lang="hr-HR" sz="2800" dirty="0">
                <a:solidFill>
                  <a:srgbClr val="00B0F0"/>
                </a:solidFill>
                <a:latin typeface="Arial Black" panose="020B0A04020102020204" pitchFamily="34" charset="0"/>
              </a:rPr>
              <a:t>-bez mirisa</a:t>
            </a:r>
          </a:p>
          <a:p>
            <a:r>
              <a:rPr lang="hr-HR" sz="2800" baseline="0" dirty="0">
                <a:solidFill>
                  <a:srgbClr val="00B0F0"/>
                </a:solidFill>
                <a:latin typeface="Arial Black" panose="020B0A04020102020204" pitchFamily="34" charset="0"/>
              </a:rPr>
              <a:t>-otapa neke tvari.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539552" y="3301826"/>
            <a:ext cx="6318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hr-HR" sz="2800" dirty="0">
                <a:solidFill>
                  <a:srgbClr val="0070C0"/>
                </a:solidFill>
                <a:latin typeface="Arial Black" panose="020B0A04020102020204" pitchFamily="34" charset="0"/>
              </a:rPr>
              <a:t>Stanja:</a:t>
            </a:r>
          </a:p>
          <a:p>
            <a:r>
              <a:rPr lang="hr-HR" sz="2800" dirty="0">
                <a:solidFill>
                  <a:srgbClr val="0070C0"/>
                </a:solidFill>
                <a:latin typeface="Arial Black" panose="020B0A04020102020204" pitchFamily="34" charset="0"/>
              </a:rPr>
              <a:t>-kruto</a:t>
            </a:r>
          </a:p>
          <a:p>
            <a:r>
              <a:rPr lang="hr-HR" sz="2800" dirty="0">
                <a:solidFill>
                  <a:srgbClr val="0070C0"/>
                </a:solidFill>
                <a:latin typeface="Arial Black" panose="020B0A04020102020204" pitchFamily="34" charset="0"/>
              </a:rPr>
              <a:t>-tekuće</a:t>
            </a:r>
          </a:p>
          <a:p>
            <a:r>
              <a:rPr lang="hr-HR" sz="2800" dirty="0">
                <a:solidFill>
                  <a:srgbClr val="0070C0"/>
                </a:solidFill>
                <a:latin typeface="Arial Black" panose="020B0A04020102020204" pitchFamily="34" charset="0"/>
              </a:rPr>
              <a:t>-plinovito.</a:t>
            </a:r>
            <a:endParaRPr lang="en-US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4139952" y="1916832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Voda je 70%</a:t>
            </a:r>
            <a:r>
              <a:rPr lang="hr-HR" sz="2800" baseline="0" dirty="0">
                <a:solidFill>
                  <a:srgbClr val="002060"/>
                </a:solidFill>
                <a:latin typeface="Arial Black" panose="020B0A04020102020204" pitchFamily="34" charset="0"/>
              </a:rPr>
              <a:t> čovjeka.</a:t>
            </a:r>
            <a:endParaRPr lang="en-US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96" y="5559177"/>
            <a:ext cx="1641351" cy="11279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47" y="3717032"/>
            <a:ext cx="1284734" cy="13318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48873"/>
            <a:ext cx="1088901" cy="16373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83" y="2768729"/>
            <a:ext cx="1234058" cy="18966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16" y="3068960"/>
            <a:ext cx="1656184" cy="30127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8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121428"/>
          </a:xfrm>
        </p:spPr>
        <p:txBody>
          <a:bodyPr/>
          <a:lstStyle/>
          <a:p>
            <a:r>
              <a:rPr lang="hr-HR" dirty="0">
                <a:latin typeface="Arial Black" panose="020B0A04020102020204" pitchFamily="34" charset="0"/>
              </a:rPr>
              <a:t>Poprima li voda oblik posude u kojoj se nalazi?</a:t>
            </a:r>
            <a:br>
              <a:rPr lang="hr-HR" dirty="0">
                <a:latin typeface="Arial Black" panose="020B0A04020102020204" pitchFamily="34" charset="0"/>
              </a:rPr>
            </a:br>
            <a:r>
              <a:rPr lang="hr-HR" dirty="0">
                <a:latin typeface="Arial Black" panose="020B0A04020102020204" pitchFamily="34" charset="0"/>
              </a:rPr>
              <a:t>Otapa li voda neke tvari, zašto?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94023"/>
            <a:ext cx="4680520" cy="30464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1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sz="2800" dirty="0">
                <a:latin typeface="Arial Black" panose="020B0A04020102020204" pitchFamily="34" charset="0"/>
              </a:rPr>
            </a:br>
            <a:r>
              <a:rPr lang="hr-HR" sz="2800" dirty="0">
                <a:latin typeface="Arial Black" panose="020B0A04020102020204" pitchFamily="34" charset="0"/>
              </a:rPr>
              <a:t>Zagađuju li ljudi vodu?</a:t>
            </a:r>
            <a:br>
              <a:rPr lang="hr-HR" sz="2800" dirty="0">
                <a:latin typeface="Arial Black" panose="020B0A04020102020204" pitchFamily="34" charset="0"/>
              </a:rPr>
            </a:br>
            <a:r>
              <a:rPr lang="hr-HR" sz="2800" dirty="0">
                <a:latin typeface="Arial Black" panose="020B0A04020102020204" pitchFamily="34" charset="0"/>
              </a:rPr>
              <a:t>Tko još zagađuje vodu?</a:t>
            </a:r>
            <a:br>
              <a:rPr lang="hr-HR" sz="2800" dirty="0">
                <a:latin typeface="Arial Black" panose="020B0A04020102020204" pitchFamily="34" charset="0"/>
              </a:rPr>
            </a:br>
            <a:r>
              <a:rPr lang="hr-HR" sz="2800" dirty="0">
                <a:latin typeface="Arial Black" panose="020B0A04020102020204" pitchFamily="34" charset="0"/>
              </a:rPr>
              <a:t>Na koji način možemo spriječiti onečišćenje voda?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35075"/>
            <a:ext cx="3312368" cy="18220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376067" cy="26101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8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-ZRAK UVJET ŽIVOTA-</a:t>
            </a:r>
            <a:br>
              <a:rPr lang="hr-HR" dirty="0"/>
            </a:br>
            <a:r>
              <a:rPr lang="hr-HR" dirty="0"/>
              <a:t>-SVOJSTVA ZRAKA-</a:t>
            </a:r>
            <a:endParaRPr lang="en-US" dirty="0"/>
          </a:p>
        </p:txBody>
      </p:sp>
      <p:sp>
        <p:nvSpPr>
          <p:cNvPr id="4" name="Pravokutnik 3"/>
          <p:cNvSpPr/>
          <p:nvPr/>
        </p:nvSpPr>
        <p:spPr>
          <a:xfrm>
            <a:off x="395536" y="1772817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chemeClr val="accent4"/>
                </a:solidFill>
                <a:latin typeface="Arial Black" panose="020B0A04020102020204" pitchFamily="34" charset="0"/>
              </a:rPr>
              <a:t>Svojstva</a:t>
            </a:r>
            <a:r>
              <a:rPr lang="hr-HR" sz="2800" baseline="0" dirty="0">
                <a:solidFill>
                  <a:schemeClr val="accent4"/>
                </a:solidFill>
                <a:latin typeface="Arial Black" panose="020B0A04020102020204" pitchFamily="34" charset="0"/>
              </a:rPr>
              <a:t> zraka:</a:t>
            </a:r>
          </a:p>
          <a:p>
            <a:r>
              <a:rPr lang="hr-HR" sz="2800" baseline="0" dirty="0">
                <a:solidFill>
                  <a:schemeClr val="accent4"/>
                </a:solidFill>
                <a:latin typeface="Arial Black" panose="020B0A04020102020204" pitchFamily="34" charset="0"/>
              </a:rPr>
              <a:t>-plinovita tvar</a:t>
            </a:r>
          </a:p>
          <a:p>
            <a:r>
              <a:rPr lang="hr-HR" sz="2800" baseline="0" dirty="0">
                <a:solidFill>
                  <a:schemeClr val="accent4"/>
                </a:solidFill>
                <a:latin typeface="Arial Black" panose="020B0A04020102020204" pitchFamily="34" charset="0"/>
              </a:rPr>
              <a:t>-bez boje</a:t>
            </a:r>
          </a:p>
          <a:p>
            <a:r>
              <a:rPr lang="hr-HR" sz="2800" baseline="0" dirty="0">
                <a:solidFill>
                  <a:schemeClr val="accent4"/>
                </a:solidFill>
                <a:latin typeface="Arial Black" panose="020B0A04020102020204" pitchFamily="34" charset="0"/>
              </a:rPr>
              <a:t>-bez okusa</a:t>
            </a:r>
          </a:p>
          <a:p>
            <a:r>
              <a:rPr lang="hr-HR" sz="2800" baseline="0" dirty="0">
                <a:solidFill>
                  <a:schemeClr val="accent4"/>
                </a:solidFill>
                <a:latin typeface="Arial Black" panose="020B0A04020102020204" pitchFamily="34" charset="0"/>
              </a:rPr>
              <a:t>-bez mirisa</a:t>
            </a:r>
          </a:p>
          <a:p>
            <a:r>
              <a:rPr lang="hr-HR" sz="2800" baseline="0" dirty="0">
                <a:solidFill>
                  <a:schemeClr val="accent4"/>
                </a:solidFill>
                <a:latin typeface="Arial Black" panose="020B0A04020102020204" pitchFamily="34" charset="0"/>
              </a:rPr>
              <a:t>-zauzima prostor</a:t>
            </a:r>
          </a:p>
          <a:p>
            <a:r>
              <a:rPr lang="hr-HR" sz="2800" baseline="0" dirty="0">
                <a:solidFill>
                  <a:schemeClr val="accent4"/>
                </a:solidFill>
                <a:latin typeface="Arial Black" panose="020B0A04020102020204" pitchFamily="34" charset="0"/>
              </a:rPr>
              <a:t>-posvuda je oko nas ili u nama- okružuje        			</a:t>
            </a:r>
            <a:r>
              <a:rPr lang="hr-HR" sz="2800" dirty="0">
                <a:solidFill>
                  <a:schemeClr val="accent4"/>
                </a:solidFill>
                <a:latin typeface="Arial Black" panose="020B0A04020102020204" pitchFamily="34" charset="0"/>
              </a:rPr>
              <a:t>      </a:t>
            </a:r>
            <a:r>
              <a:rPr lang="hr-HR" sz="2800" baseline="0" dirty="0">
                <a:solidFill>
                  <a:schemeClr val="accent4"/>
                </a:solidFill>
                <a:latin typeface="Arial Black" panose="020B0A04020102020204" pitchFamily="34" charset="0"/>
              </a:rPr>
              <a:t>Zemlju-</a:t>
            </a:r>
            <a:r>
              <a:rPr lang="hr-HR" sz="2800" dirty="0">
                <a:solidFill>
                  <a:schemeClr val="accent4"/>
                </a:solidFill>
                <a:latin typeface="Arial Black" panose="020B0A04020102020204" pitchFamily="34" charset="0"/>
              </a:rPr>
              <a:t> zračni omotač</a:t>
            </a:r>
            <a:endParaRPr lang="hr-HR" sz="2800" baseline="0" dirty="0"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r>
              <a:rPr lang="hr-HR" sz="2800" baseline="0" dirty="0">
                <a:solidFill>
                  <a:schemeClr val="accent4"/>
                </a:solidFill>
                <a:latin typeface="Arial Black" panose="020B0A04020102020204" pitchFamily="34" charset="0"/>
              </a:rPr>
              <a:t>-topli je lakši i rjeđi- diže se uvis</a:t>
            </a:r>
          </a:p>
          <a:p>
            <a:r>
              <a:rPr lang="hr-HR" sz="2800" baseline="0" dirty="0">
                <a:solidFill>
                  <a:schemeClr val="accent4"/>
                </a:solidFill>
                <a:latin typeface="Arial Black" panose="020B0A04020102020204" pitchFamily="34" charset="0"/>
              </a:rPr>
              <a:t>-hladni je gušći i teži- pada i struji dolje</a:t>
            </a:r>
          </a:p>
          <a:p>
            <a:r>
              <a:rPr lang="hr-HR" sz="2800" dirty="0">
                <a:solidFill>
                  <a:schemeClr val="accent4"/>
                </a:solidFill>
                <a:latin typeface="Arial Black" panose="020B0A04020102020204" pitchFamily="34" charset="0"/>
              </a:rPr>
              <a:t>-potreban svim živim bićima.</a:t>
            </a:r>
            <a:endParaRPr lang="en-US" sz="28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4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249220"/>
          </a:xfrm>
        </p:spPr>
        <p:txBody>
          <a:bodyPr/>
          <a:lstStyle/>
          <a:p>
            <a:r>
              <a:rPr lang="hr-HR" dirty="0">
                <a:solidFill>
                  <a:schemeClr val="accent4"/>
                </a:solidFill>
                <a:latin typeface="Arial Black" panose="020B0A04020102020204" pitchFamily="34" charset="0"/>
              </a:rPr>
              <a:t>Sastav zraka:</a:t>
            </a:r>
            <a:br>
              <a:rPr lang="hr-HR" dirty="0">
                <a:solidFill>
                  <a:schemeClr val="accent4"/>
                </a:solidFill>
                <a:latin typeface="Arial Black" panose="020B0A04020102020204" pitchFamily="34" charset="0"/>
              </a:rPr>
            </a:br>
            <a:r>
              <a:rPr lang="hr-HR" dirty="0">
                <a:solidFill>
                  <a:schemeClr val="accent4"/>
                </a:solidFill>
                <a:latin typeface="Arial Black" panose="020B0A04020102020204" pitchFamily="34" charset="0"/>
              </a:rPr>
              <a:t>-dušik</a:t>
            </a:r>
            <a:br>
              <a:rPr lang="hr-HR" dirty="0">
                <a:solidFill>
                  <a:schemeClr val="accent4"/>
                </a:solidFill>
                <a:latin typeface="Arial Black" panose="020B0A04020102020204" pitchFamily="34" charset="0"/>
              </a:rPr>
            </a:br>
            <a:r>
              <a:rPr lang="hr-HR" dirty="0">
                <a:solidFill>
                  <a:schemeClr val="accent4"/>
                </a:solidFill>
                <a:latin typeface="Arial Black" panose="020B0A04020102020204" pitchFamily="34" charset="0"/>
              </a:rPr>
              <a:t>-kisik</a:t>
            </a:r>
            <a:br>
              <a:rPr lang="hr-HR" dirty="0">
                <a:solidFill>
                  <a:schemeClr val="accent4"/>
                </a:solidFill>
                <a:latin typeface="Arial Black" panose="020B0A04020102020204" pitchFamily="34" charset="0"/>
              </a:rPr>
            </a:br>
            <a:r>
              <a:rPr lang="hr-HR" dirty="0">
                <a:solidFill>
                  <a:schemeClr val="accent4"/>
                </a:solidFill>
                <a:latin typeface="Arial Black" panose="020B0A04020102020204" pitchFamily="34" charset="0"/>
              </a:rPr>
              <a:t>-ugljikov dioksid.</a:t>
            </a:r>
            <a:br>
              <a:rPr lang="en-US" dirty="0">
                <a:solidFill>
                  <a:schemeClr val="accent4"/>
                </a:solidFill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1005885" y="3244334"/>
            <a:ext cx="79586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chemeClr val="accent4"/>
                </a:solidFill>
                <a:latin typeface="Arial Black" panose="020B0A04020102020204" pitchFamily="34" charset="0"/>
              </a:rPr>
              <a:t>Gibanjem zraka nastaje vjetar.</a:t>
            </a:r>
          </a:p>
          <a:p>
            <a:endParaRPr lang="hr-HR" sz="2800" dirty="0"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r>
              <a:rPr lang="hr-HR" sz="2800" dirty="0">
                <a:solidFill>
                  <a:schemeClr val="accent4"/>
                </a:solidFill>
                <a:latin typeface="Arial Black" panose="020B0A04020102020204" pitchFamily="34" charset="0"/>
              </a:rPr>
              <a:t>Vjetrovi koje poznajemo:</a:t>
            </a:r>
          </a:p>
          <a:p>
            <a:r>
              <a:rPr lang="hr-HR" sz="2800" dirty="0">
                <a:solidFill>
                  <a:schemeClr val="accent4"/>
                </a:solidFill>
                <a:latin typeface="Arial Black" panose="020B0A04020102020204" pitchFamily="34" charset="0"/>
              </a:rPr>
              <a:t>-bura- hladan vjetar- puše s kopna na    	   more- donosi lijepo vrijeme</a:t>
            </a:r>
          </a:p>
          <a:p>
            <a:r>
              <a:rPr lang="hr-HR" sz="2800" dirty="0">
                <a:solidFill>
                  <a:schemeClr val="accent4"/>
                </a:solidFill>
                <a:latin typeface="Arial Black" panose="020B0A04020102020204" pitchFamily="34" charset="0"/>
              </a:rPr>
              <a:t>-jugo- topli vjetar- puše s mora na 	  	kopno- donosi kišu i ružno vrijeme</a:t>
            </a:r>
            <a:endParaRPr lang="en-US" sz="28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Ravni poveznik 4"/>
          <p:cNvCxnSpPr/>
          <p:nvPr/>
        </p:nvCxnSpPr>
        <p:spPr>
          <a:xfrm>
            <a:off x="1043608" y="3032956"/>
            <a:ext cx="576064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14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529140"/>
          </a:xfrm>
        </p:spPr>
        <p:txBody>
          <a:bodyPr/>
          <a:lstStyle/>
          <a:p>
            <a:r>
              <a:rPr lang="hr-HR" sz="2800" dirty="0">
                <a:latin typeface="Arial Black" panose="020B0A04020102020204" pitchFamily="34" charset="0"/>
              </a:rPr>
              <a:t>Kako se zove zagađeni zrak?</a:t>
            </a:r>
            <a:br>
              <a:rPr lang="hr-HR" sz="2800" dirty="0">
                <a:latin typeface="Arial Black" panose="020B0A04020102020204" pitchFamily="34" charset="0"/>
              </a:rPr>
            </a:br>
            <a:r>
              <a:rPr lang="hr-HR" sz="2800" dirty="0">
                <a:latin typeface="Arial Black" panose="020B0A04020102020204" pitchFamily="34" charset="0"/>
              </a:rPr>
              <a:t>Utječe li on loše na živa bića?</a:t>
            </a:r>
            <a:br>
              <a:rPr lang="hr-HR" sz="2800" dirty="0">
                <a:latin typeface="Arial Black" panose="020B0A04020102020204" pitchFamily="34" charset="0"/>
              </a:rPr>
            </a:br>
            <a:r>
              <a:rPr lang="hr-HR" sz="2800" dirty="0">
                <a:latin typeface="Arial Black" panose="020B0A04020102020204" pitchFamily="34" charset="0"/>
              </a:rPr>
              <a:t>Tko su zagađivači zraka?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043608" y="2276872"/>
            <a:ext cx="58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chemeClr val="accent4"/>
                </a:solidFill>
                <a:latin typeface="Arial Black" panose="020B0A04020102020204" pitchFamily="34" charset="0"/>
              </a:rPr>
              <a:t>Zagađeni zrak naziva</a:t>
            </a:r>
            <a:r>
              <a:rPr lang="hr-HR" sz="2400" baseline="0" dirty="0">
                <a:solidFill>
                  <a:schemeClr val="accent4"/>
                </a:solidFill>
                <a:latin typeface="Arial Black" panose="020B0A04020102020204" pitchFamily="34" charset="0"/>
              </a:rPr>
              <a:t> se smog.</a:t>
            </a:r>
          </a:p>
          <a:p>
            <a:r>
              <a:rPr lang="hr-HR" sz="2400" baseline="0" dirty="0">
                <a:solidFill>
                  <a:schemeClr val="accent4"/>
                </a:solidFill>
                <a:latin typeface="Arial Black" panose="020B0A04020102020204" pitchFamily="34" charset="0"/>
              </a:rPr>
              <a:t>Loše utječe na živa bića.</a:t>
            </a:r>
          </a:p>
          <a:p>
            <a:r>
              <a:rPr lang="hr-HR" sz="2400" baseline="0" dirty="0">
                <a:solidFill>
                  <a:schemeClr val="accent4"/>
                </a:solidFill>
                <a:latin typeface="Arial Black" panose="020B0A04020102020204" pitchFamily="34" charset="0"/>
              </a:rPr>
              <a:t>Zagađivači zraka su: ljudi, tvornice, automobili…</a:t>
            </a:r>
            <a:endParaRPr lang="en-US" sz="2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187624" y="407707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Kako</a:t>
            </a:r>
            <a:r>
              <a:rPr lang="hr-HR" sz="2800" baseline="0" dirty="0">
                <a:latin typeface="Arial Black" panose="020B0A04020102020204" pitchFamily="34" charset="0"/>
              </a:rPr>
              <a:t> možemo spriječiti onečišćenje zraka?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208413" y="5733256"/>
            <a:ext cx="5123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Pročiščivaćima</a:t>
            </a:r>
            <a:r>
              <a:rPr lang="hr-HR" sz="2400" dirty="0">
                <a:solidFill>
                  <a:schemeClr val="accent4"/>
                </a:solidFill>
                <a:latin typeface="Arial Black" panose="020B0A04020102020204" pitchFamily="34" charset="0"/>
              </a:rPr>
              <a:t>- postavljanje.</a:t>
            </a:r>
            <a:endParaRPr lang="en-US" sz="2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-TLO UVJET ŽIVOTA-</a:t>
            </a:r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539552" y="1988840"/>
            <a:ext cx="6012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 Black" panose="020B0A04020102020204" pitchFamily="34" charset="0"/>
              </a:rPr>
              <a:t>Što</a:t>
            </a:r>
            <a:r>
              <a:rPr lang="hr-HR" sz="2400" baseline="0" dirty="0">
                <a:latin typeface="Arial Black" panose="020B0A04020102020204" pitchFamily="34" charset="0"/>
              </a:rPr>
              <a:t> je tlo?</a:t>
            </a:r>
          </a:p>
          <a:p>
            <a:r>
              <a:rPr lang="hr-HR" sz="2400" baseline="0" dirty="0">
                <a:latin typeface="Arial Black" panose="020B0A04020102020204" pitchFamily="34" charset="0"/>
              </a:rPr>
              <a:t>Koje vrste tla postoje?</a:t>
            </a:r>
          </a:p>
          <a:p>
            <a:r>
              <a:rPr lang="hr-HR" sz="2400" baseline="0" dirty="0">
                <a:latin typeface="Arial Black" panose="020B0A04020102020204" pitchFamily="34" charset="0"/>
              </a:rPr>
              <a:t>Tko sve živi na tlu?</a:t>
            </a:r>
          </a:p>
          <a:p>
            <a:r>
              <a:rPr lang="hr-HR" sz="2400" baseline="0" dirty="0">
                <a:latin typeface="Arial Black" panose="020B0A04020102020204" pitchFamily="34" charset="0"/>
              </a:rPr>
              <a:t>Tko utječe na postanak tla?</a:t>
            </a:r>
          </a:p>
          <a:p>
            <a:r>
              <a:rPr lang="hr-HR" sz="2400" baseline="0" dirty="0">
                <a:latin typeface="Arial Black" panose="020B0A04020102020204" pitchFamily="34" charset="0"/>
              </a:rPr>
              <a:t>Od čega se sastoji tlo?</a:t>
            </a:r>
          </a:p>
          <a:p>
            <a:r>
              <a:rPr lang="hr-HR" sz="2400" dirty="0">
                <a:latin typeface="Arial Black" panose="020B0A04020102020204" pitchFamily="34" charset="0"/>
              </a:rPr>
              <a:t>Koje vrste tla postoje?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400275"/>
            <a:ext cx="3600400" cy="20608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3384376" cy="22684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343" y="1556792"/>
            <a:ext cx="2393827" cy="17342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262373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242</TotalTime>
  <Words>642</Words>
  <Application>Microsoft Office PowerPoint</Application>
  <PresentationFormat>Prikaz na zaslonu (4:3)</PresentationFormat>
  <Paragraphs>110</Paragraphs>
  <Slides>15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Verdana</vt:lpstr>
      <vt:lpstr>Wingdings 2</vt:lpstr>
      <vt:lpstr>Autumn</vt:lpstr>
      <vt:lpstr>Uvjeti života</vt:lpstr>
      <vt:lpstr>Uvjeti života su:</vt:lpstr>
      <vt:lpstr>-VODA UVJET ŽIVOTA-</vt:lpstr>
      <vt:lpstr>Poprima li voda oblik posude u kojoj se nalazi? Otapa li voda neke tvari, zašto?</vt:lpstr>
      <vt:lpstr> Zagađuju li ljudi vodu? Tko još zagađuje vodu? Na koji način možemo spriječiti onečišćenje voda?</vt:lpstr>
      <vt:lpstr>-ZRAK UVJET ŽIVOTA- -SVOJSTVA ZRAKA-</vt:lpstr>
      <vt:lpstr>Sastav zraka: -dušik -kisik -ugljikov dioksid. </vt:lpstr>
      <vt:lpstr>Kako se zove zagađeni zrak? Utječe li on loše na živa bića? Tko su zagađivači zraka?</vt:lpstr>
      <vt:lpstr>-TLO UVJET ŽIVOTA-</vt:lpstr>
      <vt:lpstr>Opiši svaku vrstu tla te napiši kako upija i zadržava vodu.  Pješćano tlo- Ilovača- Glineno tlo- Crnica- Crvenica-  Poredaj ove vrste tla od najkvalitetnijeg do najlošijeg. _________________________ </vt:lpstr>
      <vt:lpstr>Što je humus?</vt:lpstr>
      <vt:lpstr>-SUNCE UVJET ŽIVOTA-</vt:lpstr>
      <vt:lpstr>Okreće li se Zemlja oko Sunca ili Sunce oko Zemlje?</vt:lpstr>
      <vt:lpstr>Zašto treba izbjegavati boravak na Suncu od 11 do 16 sati?  Kako se možemo zaštititi od Sunca?</vt:lpstr>
      <vt:lpstr>Prezentaciju izradila: Lota                       Belošević  Razred: 4.c  Datum:18.10.2020.  Učiteljica: Snježana Sitarić-             Knezić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Uvjeti života</dc:title>
  <dc:creator>Margareta</dc:creator>
  <cp:lastModifiedBy>snjezana.sitaric-knezic@skole.hr</cp:lastModifiedBy>
  <cp:revision>14</cp:revision>
  <dcterms:created xsi:type="dcterms:W3CDTF">2020-10-18T13:18:03Z</dcterms:created>
  <dcterms:modified xsi:type="dcterms:W3CDTF">2020-11-01T20:25:39Z</dcterms:modified>
</cp:coreProperties>
</file>