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4" autoAdjust="0"/>
  </p:normalViewPr>
  <p:slideViewPr>
    <p:cSldViewPr>
      <p:cViewPr varScale="1">
        <p:scale>
          <a:sx n="99" d="100"/>
          <a:sy n="99" d="100"/>
        </p:scale>
        <p:origin x="3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E5F57-9918-4450-8E01-88ACA45577C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E2ACB-E599-47C5-B298-F53E401F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Grb</a:t>
            </a:r>
            <a:r>
              <a:rPr lang="hr-HR" baseline="0" dirty="0"/>
              <a:t> RH- u obliku je štita, nazivaju ga i šahovnica </a:t>
            </a:r>
          </a:p>
          <a:p>
            <a:r>
              <a:rPr lang="hr-HR" baseline="0" dirty="0"/>
              <a:t>          - ima 25 polja</a:t>
            </a:r>
          </a:p>
          <a:p>
            <a:r>
              <a:rPr lang="hr-HR" baseline="0" dirty="0"/>
              <a:t>          - polja su crveno- bijela</a:t>
            </a:r>
          </a:p>
          <a:p>
            <a:r>
              <a:rPr lang="hr-HR" baseline="0" dirty="0"/>
              <a:t>          - prvo polje je crvene boje</a:t>
            </a:r>
          </a:p>
          <a:p>
            <a:r>
              <a:rPr lang="hr-HR" baseline="0" dirty="0"/>
              <a:t>          - iznad šahovnice nalazi se kruna sa 5 starih grbova</a:t>
            </a:r>
          </a:p>
          <a:p>
            <a:r>
              <a:rPr lang="hr-HR" baseline="0" dirty="0"/>
              <a:t>          - 5 starih grbova- 1. najstariji grb RH  2. grb dubrovačke republike  3. grb </a:t>
            </a:r>
            <a:r>
              <a:rPr lang="hr-HR" baseline="0" dirty="0" err="1"/>
              <a:t>dalmacije</a:t>
            </a:r>
            <a:r>
              <a:rPr lang="hr-HR" baseline="0" dirty="0"/>
              <a:t>  4. grb Istre  5. grb Slavonije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RH</a:t>
            </a:r>
            <a:r>
              <a:rPr lang="hr-HR" baseline="0" dirty="0"/>
              <a:t> graniči sa šest država: Italijom, Slovenijom, Mađarskom, Srbijom, Bosnom i Hercegovinom, Crnom Gorom.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Zastava RH-</a:t>
            </a:r>
            <a:r>
              <a:rPr lang="hr-HR" baseline="0" dirty="0"/>
              <a:t> nazivaju je i trobojnica jer ima tri boje </a:t>
            </a:r>
          </a:p>
          <a:p>
            <a:r>
              <a:rPr lang="hr-HR" baseline="0" dirty="0"/>
              <a:t>                - boje: crvena, bijela i plava (idu tim redom)</a:t>
            </a:r>
          </a:p>
          <a:p>
            <a:r>
              <a:rPr lang="hr-HR" baseline="0" dirty="0"/>
              <a:t>                - svaka boja ima određeno značenje- crvena- borba, bijela- sloboda, plava- more</a:t>
            </a:r>
          </a:p>
          <a:p>
            <a:r>
              <a:rPr lang="hr-HR" baseline="0" dirty="0"/>
              <a:t>                - u sredini se nalazi grb RH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Himna RH- napisao tekst: Antun Mihanović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              -</a:t>
            </a:r>
            <a:r>
              <a:rPr lang="hr-HR" baseline="0" dirty="0"/>
              <a:t> napisao glazbu: </a:t>
            </a:r>
            <a:r>
              <a:rPr lang="hr-HR" dirty="0"/>
              <a:t>Josip Runjanin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              - jedina himna u svijetu koja</a:t>
            </a:r>
            <a:r>
              <a:rPr lang="hr-HR" baseline="0" dirty="0"/>
              <a:t> ima svoj spomenik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/>
              <a:t>              - spomenik u </a:t>
            </a:r>
            <a:r>
              <a:rPr lang="hr-HR" baseline="0" dirty="0" err="1"/>
              <a:t>Zelenjaku</a:t>
            </a:r>
            <a:r>
              <a:rPr lang="hr-HR" baseline="0" dirty="0"/>
              <a:t> pokraj Klanjca u Hrvatskom Zagorju</a:t>
            </a:r>
            <a:endParaRPr lang="hr-HR" dirty="0"/>
          </a:p>
          <a:p>
            <a:endParaRPr lang="hr-HR" baseline="0" dirty="0"/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Zagreb</a:t>
            </a:r>
            <a:r>
              <a:rPr lang="hr-HR" baseline="0" dirty="0"/>
              <a:t> danas: 1. gospodarsko središte: industrijsko, trgovačko, bankarsko, obrtničko</a:t>
            </a:r>
          </a:p>
          <a:p>
            <a:r>
              <a:rPr lang="hr-HR" baseline="0" dirty="0"/>
              <a:t>                     2. </a:t>
            </a:r>
            <a:r>
              <a:rPr lang="hr-HR" baseline="0" dirty="0" err="1"/>
              <a:t>kuturno</a:t>
            </a:r>
            <a:r>
              <a:rPr lang="hr-HR" baseline="0" dirty="0"/>
              <a:t> središte: kazališta, </a:t>
            </a:r>
            <a:r>
              <a:rPr lang="hr-HR" baseline="0" dirty="0" err="1"/>
              <a:t>uzeji</a:t>
            </a:r>
            <a:r>
              <a:rPr lang="hr-HR" baseline="0" dirty="0"/>
              <a:t>, galerije</a:t>
            </a:r>
          </a:p>
          <a:p>
            <a:r>
              <a:rPr lang="hr-HR" baseline="0" dirty="0"/>
              <a:t>                     3. znanstveno središte: znanstvene ustanove, HAZU</a:t>
            </a:r>
          </a:p>
          <a:p>
            <a:r>
              <a:rPr lang="hr-HR" baseline="0" dirty="0"/>
              <a:t>                     4. prosvjetno središte: vrtići, škole, fakulteti, sveučilišta</a:t>
            </a:r>
          </a:p>
          <a:p>
            <a:r>
              <a:rPr lang="hr-HR" baseline="0" dirty="0"/>
              <a:t>                     5. vjersko središte: crkve, džamije, sinagoge</a:t>
            </a:r>
          </a:p>
          <a:p>
            <a:r>
              <a:rPr lang="hr-HR" baseline="0" dirty="0"/>
              <a:t>                     6. prometno središte</a:t>
            </a:r>
          </a:p>
          <a:p>
            <a:r>
              <a:rPr lang="hr-HR" baseline="0" dirty="0"/>
              <a:t>                     7. sportsko središte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6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Zagreb se smjestio južno</a:t>
            </a:r>
            <a:r>
              <a:rPr lang="hr-HR" baseline="0" dirty="0"/>
              <a:t> od Medvednice, s jedne i druge strane rijeke Save.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1850. godine dolazi do ujedinjenja Kaptola i </a:t>
            </a:r>
            <a:r>
              <a:rPr lang="hr-HR" dirty="0" err="1"/>
              <a:t>Gradeca</a:t>
            </a:r>
            <a:r>
              <a:rPr lang="hr-HR" dirty="0"/>
              <a:t> u jedinstveni grad Zagreb. 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Omogućeno</a:t>
            </a:r>
            <a:r>
              <a:rPr lang="hr-HR" baseline="0" dirty="0"/>
              <a:t> je da nacionalne manjine pohađaju škole na svojim jezicima: slovenskom, talijanskom, češkom, mađarskom.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Službeni jezik je</a:t>
            </a:r>
            <a:r>
              <a:rPr lang="hr-HR" baseline="0" dirty="0"/>
              <a:t> hrvatski jezik, a službeno pismo je latinica.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4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Vjere:</a:t>
            </a:r>
            <a:r>
              <a:rPr lang="hr-HR" baseline="0" dirty="0"/>
              <a:t> 1. rimokatolička- Hrvati, Talijani, Slovenci, Mađari, Česi</a:t>
            </a:r>
          </a:p>
          <a:p>
            <a:r>
              <a:rPr lang="hr-HR" baseline="0" dirty="0"/>
              <a:t>          2. pravoslavci- Srbi</a:t>
            </a:r>
          </a:p>
          <a:p>
            <a:r>
              <a:rPr lang="hr-HR" baseline="0" dirty="0"/>
              <a:t>          3. muslimani- Bošnjaci, Albanci  (dio)</a:t>
            </a:r>
          </a:p>
          <a:p>
            <a:r>
              <a:rPr lang="hr-HR" baseline="0" dirty="0"/>
              <a:t>          4. židovske</a:t>
            </a:r>
          </a:p>
          <a:p>
            <a:r>
              <a:rPr lang="hr-HR" baseline="0" dirty="0"/>
              <a:t>          5. protestanti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2ACB-E599-47C5-B298-F53E401F5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0635D8-FE50-471A-82ED-7817EC6D64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8564BE-8FF3-408E-B1CF-CD845C4DD4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Naša domovina RH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Glavni trg je Trg bana Josipa Jelačića.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81675" cy="50101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Stanovništvo RH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3562350" cy="343852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7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hr-HR" dirty="0"/>
              <a:t>U RH ne žive samo Hrvati, već i nacionalne manjine.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467544" y="227117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/>
              <a:t>Ostali narodi- nacionalne manjine: Srbi, Bošnjaci, Mađari, Talijani, Slovenci, Slovaci, Česi, Albanci, Romi, </a:t>
            </a:r>
            <a:r>
              <a:rPr lang="hr-HR" sz="2000" dirty="0" err="1"/>
              <a:t>Njemci</a:t>
            </a:r>
            <a:r>
              <a:rPr lang="hr-HR" sz="2000" dirty="0"/>
              <a:t>, Makedonci, Židovi.</a:t>
            </a:r>
            <a:endParaRPr lang="en-US" sz="2000" dirty="0"/>
          </a:p>
        </p:txBody>
      </p:sp>
      <p:sp>
        <p:nvSpPr>
          <p:cNvPr id="4" name="Pravokutnik 3"/>
          <p:cNvSpPr/>
          <p:nvPr/>
        </p:nvSpPr>
        <p:spPr>
          <a:xfrm>
            <a:off x="539552" y="389066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 Black" panose="020B0A04020102020204" pitchFamily="34" charset="0"/>
              </a:rPr>
              <a:t>Misliš li je li omogućeno da nacionalne manjine pohađaju škole na svojim jezicima?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1156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Omogućeno je da nacionalne manjine pohađaju škole na svojim jezicima: slovenskom, talijanskom, češkom, mađarskom.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0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hr-HR" dirty="0"/>
              <a:t>Koji je službeni jezik u RH, a koje je službeno pismo u RH?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539552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Službeni jezik je hrvatski jezik, a službeno pismo je latinica.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419475" cy="33909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6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Nisu svi narodi iste vjere…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539552" y="177281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Pošto svi narodi nisu iste vjere, u RH ima nacionalnih manjina.</a:t>
            </a:r>
          </a:p>
          <a:p>
            <a:r>
              <a:rPr lang="hr-HR" dirty="0"/>
              <a:t>Postoje i druge vjere i druga svetišta za okupljanje drugih vjera.</a:t>
            </a:r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683568" y="3068960"/>
            <a:ext cx="800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ial Black" panose="020B0A04020102020204" pitchFamily="34" charset="0"/>
              </a:rPr>
              <a:t>Vjere: </a:t>
            </a:r>
          </a:p>
          <a:p>
            <a:r>
              <a:rPr lang="hr-HR" sz="2000" dirty="0">
                <a:latin typeface="Arial Black" panose="020B0A04020102020204" pitchFamily="34" charset="0"/>
              </a:rPr>
              <a:t>1. rimokatolička- Hrvati, Talijani, Slovenci, Mađari, Česi</a:t>
            </a:r>
          </a:p>
          <a:p>
            <a:r>
              <a:rPr lang="hr-HR" sz="2000" dirty="0">
                <a:latin typeface="Arial Black" panose="020B0A04020102020204" pitchFamily="34" charset="0"/>
              </a:rPr>
              <a:t>2. pravoslavci- Srbi</a:t>
            </a:r>
          </a:p>
          <a:p>
            <a:r>
              <a:rPr lang="hr-HR" sz="2000" dirty="0">
                <a:latin typeface="Arial Black" panose="020B0A04020102020204" pitchFamily="34" charset="0"/>
              </a:rPr>
              <a:t>3. muslimani- Bošnjaci, Albanci  (dio)</a:t>
            </a:r>
          </a:p>
          <a:p>
            <a:r>
              <a:rPr lang="hr-HR" sz="2000" dirty="0">
                <a:latin typeface="Arial Black" panose="020B0A04020102020204" pitchFamily="34" charset="0"/>
              </a:rPr>
              <a:t>4. židovske</a:t>
            </a:r>
          </a:p>
          <a:p>
            <a:r>
              <a:rPr lang="hr-HR" sz="2000" dirty="0">
                <a:latin typeface="Arial Black" panose="020B0A04020102020204" pitchFamily="34" charset="0"/>
              </a:rPr>
              <a:t>5. protestanti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6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RH i susjedne zemlje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89127" cy="223224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5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je granica?</a:t>
            </a:r>
            <a:br>
              <a:rPr lang="hr-HR" dirty="0"/>
            </a:br>
            <a:r>
              <a:rPr lang="hr-HR" dirty="0"/>
              <a:t>Kakva može biti granica?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467544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Granica je dogovorena crta koja obilježava područje jedne države.</a:t>
            </a:r>
          </a:p>
          <a:p>
            <a:r>
              <a:rPr lang="hr-HR" dirty="0"/>
              <a:t>Granica može biti priroda i umjetna.</a:t>
            </a:r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611560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latin typeface="Arial Black" panose="020B0A04020102020204" pitchFamily="34" charset="0"/>
              </a:rPr>
              <a:t>RH graniči sa šest država: Italijom, Slovenijom, Mađarskom, Srbijom, Bosnom i Hercegovinom, Crnom Gorom.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07" y="1988840"/>
            <a:ext cx="3481193" cy="34077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3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hr-HR" dirty="0"/>
              <a:t>Prezentaciju izradila: Lota Belošević (4.c)</a:t>
            </a:r>
            <a:br>
              <a:rPr lang="hr-HR" dirty="0"/>
            </a:br>
            <a:r>
              <a:rPr lang="hr-HR" dirty="0"/>
              <a:t>Datum: 31.10.2020.</a:t>
            </a:r>
            <a:br>
              <a:rPr lang="hr-HR" dirty="0"/>
            </a:br>
            <a:r>
              <a:rPr lang="hr-HR" dirty="0"/>
              <a:t>Učiteljica: Snježana </a:t>
            </a:r>
            <a:r>
              <a:rPr lang="hr-HR" dirty="0" err="1"/>
              <a:t>Sitarić</a:t>
            </a:r>
            <a:r>
              <a:rPr lang="hr-HR" dirty="0"/>
              <a:t>- Knezić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4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21610-9C13-45C4-B1C1-60051812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HVALA NA PAŽNJI!!!</a:t>
            </a:r>
          </a:p>
        </p:txBody>
      </p:sp>
      <p:sp>
        <p:nvSpPr>
          <p:cNvPr id="3" name="Akcijski gumb: Zvuk 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6FD52E5-F112-495E-8EDF-67CE6CBE13B3}"/>
              </a:ext>
            </a:extLst>
          </p:cNvPr>
          <p:cNvSpPr/>
          <p:nvPr/>
        </p:nvSpPr>
        <p:spPr>
          <a:xfrm rot="18451265">
            <a:off x="4067944" y="3495604"/>
            <a:ext cx="3384376" cy="158417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High Five Handy">
            <a:extLst>
              <a:ext uri="{FF2B5EF4-FFF2-40B4-BE49-F238E27FC236}">
                <a16:creationId xmlns:a16="http://schemas.microsoft.com/office/drawing/2014/main" id="{565F6475-DCEA-424B-874B-208631ED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587">
            <a:off x="1043608" y="170080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1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-grb, zastava, himna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Simboli RH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431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608512" cy="26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2240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Grb RH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539552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/>
              <a:t>Grb</a:t>
            </a:r>
            <a:r>
              <a:rPr lang="hr-HR" sz="2000" baseline="0" dirty="0"/>
              <a:t> RH- u obliku štita, nazivaju ga i šahovnica </a:t>
            </a:r>
          </a:p>
          <a:p>
            <a:r>
              <a:rPr lang="hr-HR" sz="2000" baseline="0" dirty="0"/>
              <a:t>          - ima 25 polja</a:t>
            </a:r>
          </a:p>
          <a:p>
            <a:r>
              <a:rPr lang="hr-HR" sz="2000" baseline="0" dirty="0"/>
              <a:t>          - polja su crveno- bijela</a:t>
            </a:r>
          </a:p>
          <a:p>
            <a:r>
              <a:rPr lang="hr-HR" sz="2000" baseline="0" dirty="0"/>
              <a:t>          - prvo polje je crvene boje</a:t>
            </a:r>
          </a:p>
          <a:p>
            <a:r>
              <a:rPr lang="hr-HR" sz="2000" baseline="0" dirty="0"/>
              <a:t>          - iznad šahovnice nalazi se kruna sa 5 starih grbova:</a:t>
            </a:r>
          </a:p>
          <a:p>
            <a:pPr marL="457200" indent="-457200">
              <a:buAutoNum type="arabicPeriod"/>
            </a:pPr>
            <a:r>
              <a:rPr lang="hr-HR" sz="2000" baseline="0" dirty="0"/>
              <a:t>najstariji grb RH  </a:t>
            </a:r>
          </a:p>
          <a:p>
            <a:pPr marL="457200" indent="-457200">
              <a:buAutoNum type="arabicPeriod"/>
            </a:pPr>
            <a:r>
              <a:rPr lang="hr-HR" sz="2000" baseline="0" dirty="0"/>
              <a:t>grb </a:t>
            </a:r>
            <a:r>
              <a:rPr lang="hr-HR" sz="2000" dirty="0"/>
              <a:t>D</a:t>
            </a:r>
            <a:r>
              <a:rPr lang="hr-HR" sz="2000" baseline="0" dirty="0"/>
              <a:t>ubrovačke </a:t>
            </a:r>
            <a:r>
              <a:rPr lang="hr-HR" sz="2000" dirty="0"/>
              <a:t>R</a:t>
            </a:r>
            <a:r>
              <a:rPr lang="hr-HR" sz="2000" baseline="0" dirty="0"/>
              <a:t>epublike  </a:t>
            </a:r>
          </a:p>
          <a:p>
            <a:pPr marL="457200" indent="-457200">
              <a:buAutoNum type="arabicPeriod"/>
            </a:pPr>
            <a:r>
              <a:rPr lang="hr-HR" sz="2000" baseline="0" dirty="0"/>
              <a:t>grb Dalmacije</a:t>
            </a:r>
          </a:p>
          <a:p>
            <a:pPr marL="457200" indent="-457200">
              <a:buAutoNum type="arabicPeriod"/>
            </a:pPr>
            <a:r>
              <a:rPr lang="hr-HR" sz="2000" baseline="0" dirty="0"/>
              <a:t>grb Istre  </a:t>
            </a:r>
          </a:p>
          <a:p>
            <a:pPr marL="457200" indent="-457200">
              <a:buAutoNum type="arabicPeriod"/>
            </a:pPr>
            <a:r>
              <a:rPr lang="hr-HR" sz="2000" baseline="0" dirty="0"/>
              <a:t>grb Slavonije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773256" cy="374441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0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Zastava RH 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467544" y="1700808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Zastava RH-</a:t>
            </a:r>
            <a:r>
              <a:rPr lang="hr-HR" sz="2000" baseline="0" dirty="0"/>
              <a:t> nazivaju je i trobojnica jer ima tri boje </a:t>
            </a:r>
          </a:p>
          <a:p>
            <a:r>
              <a:rPr lang="hr-HR" sz="2000" baseline="0" dirty="0"/>
              <a:t>                - boje: crvena, bijela i plava </a:t>
            </a:r>
          </a:p>
          <a:p>
            <a:r>
              <a:rPr lang="hr-HR" sz="2000" dirty="0"/>
              <a:t>	  </a:t>
            </a:r>
            <a:r>
              <a:rPr lang="hr-HR" sz="2000" baseline="0" dirty="0"/>
              <a:t>- svaka boja ima određeno značenje- crvena- borba, bijela- sloboda, plava- more</a:t>
            </a:r>
          </a:p>
          <a:p>
            <a:r>
              <a:rPr lang="hr-HR" sz="2000" baseline="0" dirty="0"/>
              <a:t>                - u sredini se nalazi grb RH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4104456" cy="23497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2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Himna RH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539552" y="17728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/>
              <a:t>Himna RH- napisao tekst: Antun Mihanović</a:t>
            </a:r>
          </a:p>
          <a:p>
            <a:pPr>
              <a:defRPr/>
            </a:pPr>
            <a:r>
              <a:rPr lang="hr-HR" sz="2000" dirty="0"/>
              <a:t>              - napisao glazbu: Josip Runjanin</a:t>
            </a:r>
          </a:p>
          <a:p>
            <a:pPr>
              <a:defRPr/>
            </a:pPr>
            <a:r>
              <a:rPr lang="hr-HR" sz="2000" dirty="0"/>
              <a:t>              - jedina himna u svijetu koja ima svoj spomenik</a:t>
            </a:r>
          </a:p>
          <a:p>
            <a:pPr>
              <a:defRPr/>
            </a:pPr>
            <a:r>
              <a:rPr lang="hr-HR" sz="2000" dirty="0"/>
              <a:t>              - spomenik u </a:t>
            </a:r>
            <a:r>
              <a:rPr lang="hr-HR" sz="2000" dirty="0" err="1"/>
              <a:t>Zelenjaku</a:t>
            </a:r>
            <a:r>
              <a:rPr lang="hr-HR" sz="2000" dirty="0"/>
              <a:t> pokraj Klanjca u Hrvatskom zagorju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65" y="3862628"/>
            <a:ext cx="1728192" cy="26681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514345" cy="354082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Zagreb- glavni grad RH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619750" cy="37719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9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r-HR" dirty="0"/>
              <a:t>Zagreb- glavni grad RH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444386" y="1410047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Zagreb danas: 1. gospodarsko središte: industrijsko, trgovačko, bankarsko, obrtničko</a:t>
            </a:r>
          </a:p>
          <a:p>
            <a:r>
              <a:rPr lang="hr-HR" sz="2000" dirty="0"/>
              <a:t>                     2. kulturno središte: kazališta, muzeji, galerije</a:t>
            </a:r>
          </a:p>
          <a:p>
            <a:r>
              <a:rPr lang="hr-HR" sz="2000" dirty="0"/>
              <a:t>                     3. znanstveno središte: znanstvene ustanove, HAZU</a:t>
            </a:r>
          </a:p>
          <a:p>
            <a:r>
              <a:rPr lang="hr-HR" sz="2000" dirty="0"/>
              <a:t>                     4. prosvjetno središte: vrtići, škole, fakulteti, sveučilišta</a:t>
            </a:r>
          </a:p>
          <a:p>
            <a:r>
              <a:rPr lang="hr-HR" sz="2000" dirty="0"/>
              <a:t>                     5. vjersko središte: crkve, džamije, sinagoge</a:t>
            </a:r>
          </a:p>
          <a:p>
            <a:r>
              <a:rPr lang="hr-HR" sz="2000" dirty="0"/>
              <a:t>                     6. prometno središte- povezanost cestama, željezničkim prugama, zračnim prometom</a:t>
            </a:r>
          </a:p>
          <a:p>
            <a:r>
              <a:rPr lang="hr-HR" sz="2000" dirty="0"/>
              <a:t>                     7. sportsko središte- sportske dvorane, tereni, sportski klubovi, hipodrom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05850"/>
            <a:ext cx="2454027" cy="194378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30" y="4193379"/>
            <a:ext cx="3426023" cy="253459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2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se Zagreb smjestio?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539552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Zagreb se smjestio južno od Medvednice, s jedne i druge strane rijeke Save.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572000" cy="26519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2807593" cy="196963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5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hr-HR" dirty="0"/>
              <a:t>Od koja dva grada se razvio grad Zagreb?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467544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Grad Zagreb razvio se od dva stara grada koja su se nazivala Kaptol i Gradec.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0" y="3005427"/>
            <a:ext cx="2902445" cy="268187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572000" y="300542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latin typeface="Arial Black" panose="020B0A04020102020204" pitchFamily="34" charset="0"/>
              </a:rPr>
              <a:t>Koje godine i koji kralj je proglasio Gradec slobodnim kraljevskim gradom? Kako se zvao dokument na kojem je to pisalo?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4572000" y="4763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1242. ispravom Zlatna bula Bela IV. proglasio je Gradec slobodnim kraljevskim gradom.</a:t>
            </a:r>
            <a:endParaRPr lang="en-US" dirty="0"/>
          </a:p>
        </p:txBody>
      </p:sp>
      <p:sp>
        <p:nvSpPr>
          <p:cNvPr id="6" name="Pravokutnik 5"/>
          <p:cNvSpPr/>
          <p:nvPr/>
        </p:nvSpPr>
        <p:spPr>
          <a:xfrm>
            <a:off x="251520" y="571886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latin typeface="Arial Black" panose="020B0A04020102020204" pitchFamily="34" charset="0"/>
              </a:rPr>
              <a:t>Koje godine dolazi do ujedinjenja Kaptola i </a:t>
            </a:r>
            <a:r>
              <a:rPr lang="hr-HR" sz="2000" dirty="0" err="1">
                <a:latin typeface="Arial Black" panose="020B0A04020102020204" pitchFamily="34" charset="0"/>
              </a:rPr>
              <a:t>Gradeca</a:t>
            </a:r>
            <a:r>
              <a:rPr lang="hr-HR" sz="2000" dirty="0">
                <a:latin typeface="Arial Black" panose="020B0A04020102020204" pitchFamily="34" charset="0"/>
              </a:rPr>
              <a:t> u jedinstveni kraljevski grad?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78802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1850. godine dolazi do ujedinjenja Kaptola i </a:t>
            </a:r>
            <a:r>
              <a:rPr lang="hr-HR" dirty="0" err="1"/>
              <a:t>Gradeca</a:t>
            </a:r>
            <a:r>
              <a:rPr lang="hr-HR" dirty="0"/>
              <a:t> u jedinstveni grad Zagreb.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31344"/>
      </p:ext>
    </p:extLst>
  </p:cSld>
  <p:clrMapOvr>
    <a:masterClrMapping/>
  </p:clrMapOvr>
</p:sld>
</file>

<file path=ppt/theme/theme1.xml><?xml version="1.0" encoding="utf-8"?>
<a:theme xmlns:a="http://schemas.openxmlformats.org/drawingml/2006/main" name="Slamnati krov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422</TotalTime>
  <Words>948</Words>
  <Application>Microsoft Office PowerPoint</Application>
  <PresentationFormat>Prikaz na zaslonu (4:3)</PresentationFormat>
  <Paragraphs>106</Paragraphs>
  <Slides>18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Tw Cen MT</vt:lpstr>
      <vt:lpstr>Slamnati krov</vt:lpstr>
      <vt:lpstr>Naša domovina RH</vt:lpstr>
      <vt:lpstr>Simboli RH</vt:lpstr>
      <vt:lpstr>Grb RH</vt:lpstr>
      <vt:lpstr>Zastava RH </vt:lpstr>
      <vt:lpstr>Himna RH</vt:lpstr>
      <vt:lpstr>Zagreb- glavni grad RH</vt:lpstr>
      <vt:lpstr>Zagreb- glavni grad RH</vt:lpstr>
      <vt:lpstr>Gdje se Zagreb smjestio?</vt:lpstr>
      <vt:lpstr>Od koja dva grada se razvio grad Zagreb?</vt:lpstr>
      <vt:lpstr>Glavni trg je Trg bana Josipa Jelačića.</vt:lpstr>
      <vt:lpstr>Stanovništvo RH</vt:lpstr>
      <vt:lpstr>U RH ne žive samo Hrvati, već i nacionalne manjine.</vt:lpstr>
      <vt:lpstr>Koji je službeni jezik u RH, a koje je službeno pismo u RH?</vt:lpstr>
      <vt:lpstr>Nisu svi narodi iste vjere…</vt:lpstr>
      <vt:lpstr>RH i susjedne zemlje</vt:lpstr>
      <vt:lpstr>Što je granica? Kakva može biti granica?</vt:lpstr>
      <vt:lpstr>Prezentaciju izradila: Lota Belošević (4.c) Datum: 31.10.2020. Učiteljica: Snježana Sitarić- Knezić</vt:lpstr>
      <vt:lpstr>HVALA NA PAŽNJI!!!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Naša domovina RH</dc:title>
  <dc:creator>Margareta</dc:creator>
  <cp:lastModifiedBy>snjezana.sitaric-knezic@skole.hr</cp:lastModifiedBy>
  <cp:revision>17</cp:revision>
  <dcterms:created xsi:type="dcterms:W3CDTF">2020-10-31T13:18:41Z</dcterms:created>
  <dcterms:modified xsi:type="dcterms:W3CDTF">2020-11-01T20:05:11Z</dcterms:modified>
</cp:coreProperties>
</file>