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</p:sldIdLst>
  <p:sldSz cx="18288000" cy="10287000"/>
  <p:notesSz cx="6858000" cy="9144000"/>
  <p:embeddedFontLst>
    <p:embeddedFont>
      <p:font typeface="Trocchi" charset="1" panose="00000500000000000000"/>
      <p:regular r:id="rId6"/>
    </p:embeddedFont>
    <p:embeddedFont>
      <p:font typeface="Lora" charset="1" panose="00000500000000000000"/>
      <p:regular r:id="rId7"/>
    </p:embeddedFont>
    <p:embeddedFont>
      <p:font typeface="Lora Bold" charset="1" panose="00000800000000000000"/>
      <p:regular r:id="rId8"/>
    </p:embeddedFont>
    <p:embeddedFont>
      <p:font typeface="Lora Italics" charset="1" panose="00000500000000000000"/>
      <p:regular r:id="rId9"/>
    </p:embeddedFont>
    <p:embeddedFont>
      <p:font typeface="Lora Bold Italics" charset="1" panose="00000800000000000000"/>
      <p:regular r:id="rId10"/>
    </p:embeddedFont>
    <p:embeddedFont>
      <p:font typeface="Arimo" charset="1" panose="020B0604020202020204"/>
      <p:regular r:id="rId11"/>
    </p:embeddedFont>
    <p:embeddedFont>
      <p:font typeface="Arimo Bold" charset="1" panose="020B0704020202020204"/>
      <p:regular r:id="rId12"/>
    </p:embeddedFont>
    <p:embeddedFont>
      <p:font typeface="Arimo Italics" charset="1" panose="020B0604020202090204"/>
      <p:regular r:id="rId13"/>
    </p:embeddedFont>
    <p:embeddedFont>
      <p:font typeface="Arimo Bold Italics" charset="1" panose="020B0704020202090204"/>
      <p:regular r:id="rId14"/>
    </p:embeddedFont>
    <p:embeddedFont>
      <p:font typeface="Abril Fatface" charset="1" panose="02000503000000020003"/>
      <p:regular r:id="rId15"/>
    </p:embeddedFont>
    <p:embeddedFont>
      <p:font typeface="Abril Fatface Italics" charset="1" panose="02000503000000020003"/>
      <p:regular r:id="rId16"/>
    </p:embeddedFont>
    <p:embeddedFont>
      <p:font typeface="Chewy" charset="1" panose="02000000000000000000"/>
      <p:regular r:id="rId17"/>
    </p:embeddedFont>
    <p:embeddedFont>
      <p:font typeface="Candal" charset="1" panose="02000503000000020004"/>
      <p:regular r:id="rId18"/>
    </p:embeddedFont>
    <p:embeddedFont>
      <p:font typeface="Freckle Face" charset="1" panose="020005060000000200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34" Target="slides/slide15.xml" Type="http://schemas.openxmlformats.org/officeDocument/2006/relationships/slide"/><Relationship Id="rId35" Target="slides/slide16.xml" Type="http://schemas.openxmlformats.org/officeDocument/2006/relationships/slide"/><Relationship Id="rId36" Target="slides/slide17.xml" Type="http://schemas.openxmlformats.org/officeDocument/2006/relationships/slide"/><Relationship Id="rId37" Target="slides/slide18.xml" Type="http://schemas.openxmlformats.org/officeDocument/2006/relationships/slide"/><Relationship Id="rId38" Target="slides/slide19.xml" Type="http://schemas.openxmlformats.org/officeDocument/2006/relationships/slide"/><Relationship Id="rId39" Target="slides/slide20.xml" Type="http://schemas.openxmlformats.org/officeDocument/2006/relationships/slide"/><Relationship Id="rId4" Target="theme/theme1.xml" Type="http://schemas.openxmlformats.org/officeDocument/2006/relationships/theme"/><Relationship Id="rId40" Target="slides/slide21.xml" Type="http://schemas.openxmlformats.org/officeDocument/2006/relationships/slide"/><Relationship Id="rId41" Target="slides/slide22.xml" Type="http://schemas.openxmlformats.org/officeDocument/2006/relationships/slide"/><Relationship Id="rId42" Target="slides/slide23.xml" Type="http://schemas.openxmlformats.org/officeDocument/2006/relationships/slide"/><Relationship Id="rId43" Target="slides/slide2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https://www.youtube.com/watch?v=3FZGN7BCs6k&amp;t=13s" TargetMode="External" Type="http://schemas.openxmlformats.org/officeDocument/2006/relationships/video"/><Relationship Id="rId4" Target="https://youtu.be/40VLK4gyUSg" TargetMode="External" Type="http://schemas.openxmlformats.org/officeDocument/2006/relationships/video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https://www.youtube.com/watch?v=3FZGN7BCs6k&amp;t=13s" TargetMode="External" Type="http://schemas.openxmlformats.org/officeDocument/2006/relationships/video"/><Relationship Id="rId4" Target="https://youtu.be/hUvX3YiFqWg" TargetMode="External" Type="http://schemas.openxmlformats.org/officeDocument/2006/relationships/video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https://www.youtube.com/watch?v=3FZGN7BCs6k&amp;t=13s" TargetMode="External" Type="http://schemas.openxmlformats.org/officeDocument/2006/relationships/video"/><Relationship Id="rId4" Target="https://youtu.be/ln3G2FK3UWc" TargetMode="External" Type="http://schemas.openxmlformats.org/officeDocument/2006/relationships/video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https://www.youtube.com/watch?v=3FZGN7BCs6k&amp;t=13s" TargetMode="External" Type="http://schemas.openxmlformats.org/officeDocument/2006/relationships/video"/><Relationship Id="rId4" Target="https://youtu.be/Tw1L_fghorY" TargetMode="External" Type="http://schemas.openxmlformats.org/officeDocument/2006/relationships/video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https://youtu.be/EXgn6-x4jgA" TargetMode="External" Type="http://schemas.openxmlformats.org/officeDocument/2006/relationships/video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28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Relationship Id="rId6" Target="../media/image22.jpeg" Type="http://schemas.openxmlformats.org/officeDocument/2006/relationships/image"/><Relationship Id="rId7" Target="../media/image2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https://www.youtube.com/watch?v=3FZGN7BCs6k&amp;t=13s" TargetMode="External" Type="http://schemas.openxmlformats.org/officeDocument/2006/relationships/video"/><Relationship Id="rId4" Target="https://youtu.be/nPja7T9xGxk" TargetMode="External" Type="http://schemas.openxmlformats.org/officeDocument/2006/relationships/video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https://www.youtube.com/watch?v=3FZGN7BCs6k&amp;t=13s" TargetMode="External" Type="http://schemas.openxmlformats.org/officeDocument/2006/relationships/video"/><Relationship Id="rId4" Target="https://youtu.be/VuYQuUEaz8A" TargetMode="External" Type="http://schemas.openxmlformats.org/officeDocument/2006/relationships/video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05340" y="8128941"/>
            <a:ext cx="6603635" cy="600075"/>
            <a:chOff x="0" y="0"/>
            <a:chExt cx="8804847" cy="800100"/>
          </a:xfrm>
        </p:grpSpPr>
        <p:sp>
          <p:nvSpPr>
            <p:cNvPr name="AutoShape 3" id="3"/>
            <p:cNvSpPr/>
            <p:nvPr/>
          </p:nvSpPr>
          <p:spPr>
            <a:xfrm rot="0">
              <a:off x="0" y="400050"/>
              <a:ext cx="2272778" cy="49313"/>
            </a:xfrm>
            <a:prstGeom prst="rect">
              <a:avLst/>
            </a:prstGeom>
            <a:solidFill>
              <a:srgbClr val="FAF6F1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2782559" y="-9525"/>
              <a:ext cx="6022288" cy="809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000">
                  <a:solidFill>
                    <a:srgbClr val="FAF6F1"/>
                  </a:solidFill>
                  <a:latin typeface="Lora"/>
                </a:rPr>
                <a:t>Sierrawood School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468440" y="879589"/>
            <a:ext cx="8182660" cy="7678351"/>
            <a:chOff x="0" y="0"/>
            <a:chExt cx="10910213" cy="10237802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29083" t="0" r="0" b="0"/>
            <a:stretch>
              <a:fillRect/>
            </a:stretch>
          </p:blipFill>
          <p:spPr>
            <a:xfrm>
              <a:off x="0" y="0"/>
              <a:ext cx="10910213" cy="10237802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1439145" y="1456064"/>
            <a:ext cx="7704855" cy="7101876"/>
            <a:chOff x="0" y="0"/>
            <a:chExt cx="10273141" cy="9469169"/>
          </a:xfrm>
        </p:grpSpPr>
        <p:sp>
          <p:nvSpPr>
            <p:cNvPr name="AutoShape 8" id="8"/>
            <p:cNvSpPr/>
            <p:nvPr/>
          </p:nvSpPr>
          <p:spPr>
            <a:xfrm rot="0">
              <a:off x="0" y="2137221"/>
              <a:ext cx="10273141" cy="84249"/>
            </a:xfrm>
            <a:prstGeom prst="rect">
              <a:avLst/>
            </a:prstGeom>
            <a:solidFill>
              <a:srgbClr val="FAF6F1"/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0" y="4891043"/>
              <a:ext cx="10273141" cy="84249"/>
            </a:xfrm>
            <a:prstGeom prst="rect">
              <a:avLst/>
            </a:prstGeom>
            <a:solidFill>
              <a:srgbClr val="FAF6F1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-266700"/>
              <a:ext cx="10273141" cy="2114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500"/>
                </a:lnSpc>
              </a:pPr>
              <a:r>
                <a:rPr lang="en-US" sz="9000">
                  <a:solidFill>
                    <a:srgbClr val="FF1616"/>
                  </a:solidFill>
                  <a:latin typeface="Lora Italics"/>
                </a:rPr>
                <a:t>DANI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314501"/>
              <a:ext cx="10273141" cy="2114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FF1616"/>
                  </a:solidFill>
                  <a:latin typeface="Lora Italics"/>
                </a:rPr>
                <a:t>SIGURNIJEG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5049569"/>
              <a:ext cx="10273141" cy="441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500"/>
                </a:lnSpc>
              </a:pPr>
              <a:r>
                <a:rPr lang="en-US" sz="8999">
                  <a:solidFill>
                    <a:srgbClr val="FF1616"/>
                  </a:solidFill>
                  <a:latin typeface="Lora Italics"/>
                </a:rPr>
                <a:t>INTERNETA-</a:t>
              </a:r>
            </a:p>
            <a:p>
              <a:pPr algn="ctr" marL="0" indent="0" lvl="0">
                <a:lnSpc>
                  <a:spcPts val="13499"/>
                </a:lnSpc>
                <a:spcBef>
                  <a:spcPct val="0"/>
                </a:spcBef>
              </a:pPr>
              <a:r>
                <a:rPr lang="en-US" sz="8999">
                  <a:solidFill>
                    <a:srgbClr val="FF1616"/>
                  </a:solidFill>
                  <a:latin typeface="Lora Italics"/>
                </a:rPr>
                <a:t>2021.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16356" y="434340"/>
            <a:ext cx="15600934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Abril Fatface"/>
              </a:rPr>
              <a:t>Upoznali smo bonton i pravila ponašanja na inetrnetu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16356" y="2529840"/>
            <a:ext cx="4584956" cy="635695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372261" y="2529840"/>
            <a:ext cx="4831288" cy="635695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785975" y="2529840"/>
            <a:ext cx="4584956" cy="63569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8088471" y="5700128"/>
            <a:ext cx="2111057" cy="30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Trocchi"/>
              </a:rPr>
              <a:t>Dodajte podnaslov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882" y="693168"/>
            <a:ext cx="16355418" cy="295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Abril Fatface"/>
              </a:rPr>
              <a:t>Učenici su dobili zadatak da pošalju putem poruke na Viber, WhatsApp ili e-mail lijepu poruku svojim prijateljima, učiteljicama, roditeljima ili nekoj drugoj osobi kojoj se žele obratiti!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83956" y="3864503"/>
            <a:ext cx="17093596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7"/>
              </a:lnSpc>
            </a:pPr>
            <a:r>
              <a:rPr lang="en-US" sz="3962">
                <a:solidFill>
                  <a:srgbClr val="FFFFFF"/>
                </a:solidFill>
                <a:latin typeface="Chewy"/>
              </a:rPr>
              <a:t>Neke od poruka koje su poslane meni. Svaki učenik dobio je povratnu lijepu poruku.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03882" y="4698893"/>
            <a:ext cx="4615547" cy="4604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Trocchi"/>
              </a:rPr>
              <a:t>Dobar dan!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Trocchi"/>
              </a:rPr>
              <a:t>Štovana učitaljice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Trocchi"/>
              </a:rPr>
              <a:t>Vi ste jako dobra učiteljica i ne bih Vas mijenjala za nijednu drugu 😸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Trocchi"/>
              </a:rPr>
              <a:t>Vrlo je lijepo sa Vama biti u školi i učiti nove stvari,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Trocchi"/>
              </a:rPr>
              <a:t>Žao mi je što Vas u 5. razredu nećemo više imati kao učiteljicu 😿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522936" y="5095875"/>
            <a:ext cx="3830421" cy="183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Trocchi"/>
              </a:rPr>
              <a:t>Draga uciteljice,neka vam ovaj dan bude lijep i da vas ne boli glava!🤗❤️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522936" y="7605642"/>
            <a:ext cx="3844536" cy="183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Trocchi"/>
              </a:rPr>
              <a:t>Neka vam </a:t>
            </a:r>
            <a:r>
              <a:rPr lang="en-US" sz="2600">
                <a:solidFill>
                  <a:srgbClr val="FFFFFF"/>
                </a:solidFill>
                <a:latin typeface="Trocchi"/>
              </a:rPr>
              <a:t>ovaj dan bude veseo i neka vas glava prestane čim prije boljeti. Vas Ivek.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595167" y="5095875"/>
            <a:ext cx="7082385" cy="3712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Trocchi"/>
              </a:rPr>
              <a:t>Draga učiteljice!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Trocchi"/>
              </a:rPr>
              <a:t>Vi se stvarno jako trudite da nam pokažete da se trebamo učiti. I stalno smišljate nešto zabavno i lijepo. Zato vam ja ovo pišem da vas neće više boljeti glava. Želim da budete sretni i veseli ko djevojčica, i nadam se da vas je prestala boljeti glava.</a:t>
            </a: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ea typeface="Trocchi"/>
              </a:rPr>
              <a:t>🤗🤗😀👍😘💕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4340"/>
            <a:ext cx="15600934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Abril Fatface"/>
              </a:rPr>
              <a:t>Istražili smo prednosti i opasnosti/ nedostatke interneta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178626" y="2860472"/>
            <a:ext cx="4667767" cy="66033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3106898"/>
            <a:ext cx="5427253" cy="635695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330159" y="3117849"/>
            <a:ext cx="5301560" cy="63460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01885" y="1898421"/>
            <a:ext cx="13084230" cy="735987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01885" y="457200"/>
            <a:ext cx="13084230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Abril Fatface"/>
              </a:rPr>
              <a:t>Opasnosti!!!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5765"/>
            <a:ext cx="16604255" cy="2388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1"/>
              </a:lnSpc>
            </a:pPr>
            <a:r>
              <a:rPr lang="en-US" sz="6800">
                <a:solidFill>
                  <a:srgbClr val="FFFFFF"/>
                </a:solidFill>
                <a:latin typeface="Abril Fatface"/>
              </a:rPr>
              <a:t>Saznali smo kojeg dana i od kada se obilježava Dan sigurnijeg interneta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901342"/>
            <a:ext cx="4696203" cy="635695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098814" y="2901342"/>
            <a:ext cx="6464028" cy="632666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872999" y="2931632"/>
            <a:ext cx="4386301" cy="635695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139238" y="4977765"/>
            <a:ext cx="9525" cy="30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01885" y="1463560"/>
            <a:ext cx="13084230" cy="73598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01885" y="1463560"/>
            <a:ext cx="13084230" cy="73598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9758" y="1252479"/>
            <a:ext cx="15708484" cy="7324206"/>
            <a:chOff x="0" y="0"/>
            <a:chExt cx="20944645" cy="976560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300"/>
              <a:ext cx="20944645" cy="837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45"/>
                </a:lnSpc>
              </a:pPr>
              <a:r>
                <a:rPr lang="en-US" sz="5500">
                  <a:solidFill>
                    <a:srgbClr val="FFFFFF"/>
                  </a:solidFill>
                  <a:latin typeface="Abril Fatface"/>
                </a:rPr>
                <a:t>Na satu Prirode i društva, u cjelini Čovjek pod nastavnom jedinicom " Ovisnosti" objedinili smo i ovisnosti o društvenim mrežama, internetu i video igricama, kao ovisnostima novijeg doba. Kako u razredu ima sve više učenika, koji puno vremena provode uz tablete, mobitele ili računala, informacije o ovisnostima su ih se jako dojmile. Prikazala sam učenicima priloge o toj ovisnosti.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8746343"/>
              <a:ext cx="20944645" cy="10192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5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89758" y="8481435"/>
            <a:ext cx="15708484" cy="82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Trocchi"/>
              </a:rPr>
              <a:t>ht</a:t>
            </a:r>
            <a:r>
              <a:rPr lang="en-US" sz="4800">
                <a:solidFill>
                  <a:srgbClr val="FFFFFF"/>
                </a:solidFill>
                <a:latin typeface="Trocchi"/>
              </a:rPr>
              <a:t>tps://wke.lt/w/s/_L72h4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808345"/>
            <a:ext cx="15708484" cy="4670310"/>
            <a:chOff x="0" y="0"/>
            <a:chExt cx="20944645" cy="622708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0944645" cy="3725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3"/>
                </a:lnSpc>
              </a:pPr>
              <a:r>
                <a:rPr lang="en-US" sz="10508">
                  <a:solidFill>
                    <a:srgbClr val="FFFFFF"/>
                  </a:solidFill>
                  <a:latin typeface="Chewy"/>
                </a:rPr>
                <a:t>Sad smo sigurniji u upotrebi interneta!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149482"/>
              <a:ext cx="20944645" cy="20775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50"/>
                </a:lnSpc>
              </a:pPr>
              <a:r>
                <a:rPr lang="en-US" sz="4735" spc="861">
                  <a:solidFill>
                    <a:srgbClr val="FFFFFF"/>
                  </a:solidFill>
                  <a:latin typeface="Freckle Face"/>
                </a:rPr>
                <a:t>UČITELJICA: SNJEŽANA SITARIĆ-KNEZIĆ I UČENICI 4. C OŠ OROSLAVJE, VELJAČA 2021.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89861" y="129434"/>
            <a:ext cx="53898" cy="305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54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05765"/>
            <a:ext cx="16542041" cy="238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800">
                <a:solidFill>
                  <a:srgbClr val="FFFFFF"/>
                </a:solidFill>
                <a:latin typeface="Abril Fatface"/>
              </a:rPr>
              <a:t>Ponovili smo pomoću kojih uređaja možemo pristupiti internetu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33924" y="4691754"/>
            <a:ext cx="6007691" cy="365050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802805" y="4290249"/>
            <a:ext cx="9456495" cy="44535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9782" y="6290649"/>
            <a:ext cx="4790520" cy="34312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99782" y="2764220"/>
            <a:ext cx="4527954" cy="312428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548228" y="2529840"/>
            <a:ext cx="4550261" cy="317380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624226" y="5143500"/>
            <a:ext cx="4597498" cy="35975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2255647" y="6137993"/>
            <a:ext cx="5003653" cy="358386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434340"/>
            <a:ext cx="16230600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Abril Fatface"/>
              </a:rPr>
              <a:t>Igrali smo kviz Dabrica Darka o pristupanju internetu i dobili smo diplome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90302" y="3545250"/>
            <a:ext cx="6665345" cy="53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Abril Fatface"/>
              </a:rPr>
              <a:t>http://ucitelji.hr/igre/</a:t>
            </a:r>
            <a:r>
              <a:rPr lang="en-US" sz="3150">
                <a:solidFill>
                  <a:srgbClr val="FFFFFF"/>
                </a:solidFill>
                <a:latin typeface="Abril Fatface"/>
              </a:rPr>
              <a:t>dabrica1/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92662" y="434340"/>
            <a:ext cx="15966638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Abril Fatface"/>
              </a:rPr>
              <a:t>Istraživali smo društvene mreže i njihove simbole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963114"/>
            <a:ext cx="3113314" cy="304715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672907" y="3003785"/>
            <a:ext cx="4510598" cy="42794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899006" y="2901342"/>
            <a:ext cx="5681531" cy="635695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2198539" y="5143500"/>
            <a:ext cx="3886949" cy="47043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90921" y="443865"/>
            <a:ext cx="16068379" cy="315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Abril Fatface"/>
              </a:rPr>
              <a:t>Upoznali smo internetsku tražilicu Google, web preglednike Google Chrome i Mozila Firefoks i njihove simbole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558108" y="4003605"/>
            <a:ext cx="4340639" cy="578751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968145" y="4003605"/>
            <a:ext cx="4434686" cy="57875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9909" r="3282" b="7927"/>
          <a:stretch>
            <a:fillRect/>
          </a:stretch>
        </p:blipFill>
        <p:spPr>
          <a:xfrm flipH="false" flipV="false" rot="0">
            <a:off x="1607938" y="2672885"/>
            <a:ext cx="3747275" cy="316348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24218" t="0" r="7669" b="40411"/>
          <a:stretch>
            <a:fillRect/>
          </a:stretch>
        </p:blipFill>
        <p:spPr>
          <a:xfrm flipH="false" flipV="false" rot="0">
            <a:off x="13182431" y="2672885"/>
            <a:ext cx="3838342" cy="33876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90921" y="548640"/>
            <a:ext cx="2887965" cy="179989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11073" t="0" r="11073" b="0"/>
          <a:stretch>
            <a:fillRect/>
          </a:stretch>
        </p:blipFill>
        <p:spPr>
          <a:xfrm flipH="false" flipV="false" rot="0">
            <a:off x="5904469" y="2911370"/>
            <a:ext cx="6479063" cy="634693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279308" y="6060534"/>
            <a:ext cx="2754883" cy="384625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3926822" y="6281629"/>
            <a:ext cx="2349560" cy="3625164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4141419" y="434340"/>
            <a:ext cx="12879354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Abril Fatface"/>
              </a:rPr>
              <a:t>Učili smo o sigurnosti na internetu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Abril Fatface"/>
              </a:rPr>
              <a:t>Film Crvenkapica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F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3657600" y="2057400"/>
            <a:ext cx="10972800" cy="617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DAEVqheiWjk</dc:identifier>
  <dcterms:modified xsi:type="dcterms:W3CDTF">2011-08-01T06:04:30Z</dcterms:modified>
  <cp:revision>1</cp:revision>
  <dc:title>DANI</dc:title>
</cp:coreProperties>
</file>