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73302-CF52-4878-95A0-D5F7FAC078CA}" v="1" dt="2021-02-23T22:32:32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јана Лошкоска" userId="S::tl298420@schools.mk::02fafe40-eaa7-4ab6-997c-0c2ce0eae3ae" providerId="AD" clId="Web-{0C573302-CF52-4878-95A0-D5F7FAC078CA}"/>
    <pc:docChg chg="modSld">
      <pc:chgData name="Татјана Лошкоска" userId="S::tl298420@schools.mk::02fafe40-eaa7-4ab6-997c-0c2ce0eae3ae" providerId="AD" clId="Web-{0C573302-CF52-4878-95A0-D5F7FAC078CA}" dt="2021-02-23T22:32:32.886" v="0" actId="1076"/>
      <pc:docMkLst>
        <pc:docMk/>
      </pc:docMkLst>
      <pc:sldChg chg="modSp">
        <pc:chgData name="Татјана Лошкоска" userId="S::tl298420@schools.mk::02fafe40-eaa7-4ab6-997c-0c2ce0eae3ae" providerId="AD" clId="Web-{0C573302-CF52-4878-95A0-D5F7FAC078CA}" dt="2021-02-23T22:32:32.886" v="0" actId="1076"/>
        <pc:sldMkLst>
          <pc:docMk/>
          <pc:sldMk cId="1176354132" sldId="263"/>
        </pc:sldMkLst>
        <pc:spChg chg="mod">
          <ac:chgData name="Татјана Лошкоска" userId="S::tl298420@schools.mk::02fafe40-eaa7-4ab6-997c-0c2ce0eae3ae" providerId="AD" clId="Web-{0C573302-CF52-4878-95A0-D5F7FAC078CA}" dt="2021-02-23T22:32:32.886" v="0" actId="1076"/>
          <ac:spMkLst>
            <pc:docMk/>
            <pc:sldMk cId="1176354132" sldId="263"/>
            <ac:spMk id="3" creationId="{B519260B-FED6-4021-B176-CEA29E6EB7A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0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1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6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250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44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6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2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7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CAE4BE-AA26-4F93-92A7-E0E12A425250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2E6BD-C5F1-40E6-926F-F48ED0BB8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76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%D0%9F%D1%80%D0%B5%D1%81%D0%BF%D0%B0%D0%BD%D1%81%D0%BA%D0%B0_%D0%9A%D0%BE%D1%82%D0%BB%D0%B8%D0%BD%D0%B0" TargetMode="External"/><Relationship Id="rId3" Type="http://schemas.openxmlformats.org/officeDocument/2006/relationships/hyperlink" Target="https://mk.wikipedia.org/wiki/%D0%93%D0%B0%D0%BB%D0%B8%D1%87%D0%B8%D1%86%D0%B0" TargetMode="External"/><Relationship Id="rId7" Type="http://schemas.openxmlformats.org/officeDocument/2006/relationships/hyperlink" Target="https://mk.wikipedia.org/wiki/%D0%9E%D1%85%D1%80%D0%B8%D0%B4%D1%81%D0%BA%D0%B0_%D0%9A%D0%BE%D1%82%D0%BB%D0%B8%D0%BD%D0%B0" TargetMode="External"/><Relationship Id="rId2" Type="http://schemas.openxmlformats.org/officeDocument/2006/relationships/hyperlink" Target="https://mk.wikipedia.org/wiki/%D0%9C%D0%B0%D0%BA%D0%B5%D0%B4%D0%BE%D0%BD%D0%B8%D1%98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k.wikipedia.org/wiki/%D0%A0%D0%B5%D0%BF%D1%83%D0%B1%D0%BB%D0%B8%D0%BA%D0%B0_%D0%9C%D0%B0%D0%BA%D0%B5%D0%B4%D0%BE%D0%BD%D0%B8%D1%98%D0%B0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mk.wikipedia.org/wiki/%D0%9F%D1%80%D0%B5%D1%81%D0%BF%D0%B0%D0%BD%D1%81%D0%BA%D0%BE_%D0%95%D0%B7%D0%B5%D1%80%D0%BE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mk.wikipedia.org/wiki/%D0%9E%D1%85%D1%80%D0%B8%D0%B4%D1%81%D0%BA%D0%BE_%D0%95%D0%B7%D0%B5%D1%80%D0%BE" TargetMode="External"/><Relationship Id="rId9" Type="http://schemas.openxmlformats.org/officeDocument/2006/relationships/hyperlink" Target="https://mk.wikipedia.org/wiki/%D0%9C%D0%B0%D0%B3%D0%B0%D1%80%D0%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3E5926-9B34-4130-9883-D8FEA254D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2841" y="2494833"/>
            <a:ext cx="5145862" cy="2145114"/>
          </a:xfrm>
        </p:spPr>
        <p:txBody>
          <a:bodyPr anchor="ctr">
            <a:normAutofit/>
          </a:bodyPr>
          <a:lstStyle/>
          <a:p>
            <a:pPr algn="l"/>
            <a:r>
              <a:rPr lang="mk-MK" sz="5400" dirty="0"/>
              <a:t>Национален</a:t>
            </a:r>
            <a:r>
              <a:rPr lang="mk-MK" sz="3200" dirty="0"/>
              <a:t> парк Галичица</a:t>
            </a:r>
            <a:endParaRPr lang="en-US" sz="3200" dirty="0"/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61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5D920B-29A8-45C2-BC45-162E42724722}"/>
              </a:ext>
            </a:extLst>
          </p:cNvPr>
          <p:cNvSpPr txBox="1"/>
          <p:nvPr/>
        </p:nvSpPr>
        <p:spPr>
          <a:xfrm>
            <a:off x="602392" y="1088072"/>
            <a:ext cx="60980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Г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аличица е национален парк во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Македонија"/>
              </a:rPr>
              <a:t>Македонија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од 1958 година. Овој парк опфаќа делови од планинкиот масив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Галичица"/>
              </a:rPr>
              <a:t>Галичица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со крајбрежните простори на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Охридско Езеро"/>
              </a:rPr>
              <a:t>Охридското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Преспанско Езеро"/>
              </a:rPr>
              <a:t>Преспанското Езеро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Површината која тој ја зафаќа изнесува 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22.750 ха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Галичица"/>
              </a:rPr>
              <a:t>Планината Галичица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се наоѓа во југозападниот дел на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Република Македонија"/>
              </a:rPr>
              <a:t>Република Македонија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Таа е всушност хорст кој се издига помеѓу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Охридска Котлина"/>
              </a:rPr>
              <a:t>Охридската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Преспанска Котлина"/>
              </a:rPr>
              <a:t>Преспанската Котлина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Ваквата форма на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Галичица"/>
              </a:rPr>
              <a:t>планината Галичица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и нејзината положба помеѓу двете најголеми езера во земјата претставува посебна вредност. Таа е маркантна во географската средина со својата импознантна големина. Највисокиот врв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Магаро"/>
              </a:rPr>
              <a:t>Магаро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се наоѓа на надморска височина од 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2.254 </a:t>
            </a:r>
            <a:r>
              <a:rPr lang="ru-RU" i="1" dirty="0">
                <a:solidFill>
                  <a:srgbClr val="202122"/>
                </a:solidFill>
                <a:latin typeface="Arial" panose="020B0604020202020204" pitchFamily="34" charset="0"/>
              </a:rPr>
              <a:t>метри.</a:t>
            </a:r>
            <a:endParaRPr lang="en-US" dirty="0"/>
          </a:p>
        </p:txBody>
      </p:sp>
      <p:pic>
        <p:nvPicPr>
          <p:cNvPr id="1026" name="Picture 2" descr="Image result for Национален парк Галичица">
            <a:extLst>
              <a:ext uri="{FF2B5EF4-FFF2-40B4-BE49-F238E27FC236}">
                <a16:creationId xmlns:a16="http://schemas.microsoft.com/office/drawing/2014/main" xmlns="" id="{59812EC1-7B26-47EB-B19D-062170E1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088072"/>
            <a:ext cx="4636358" cy="307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Национален парк Галичица">
            <a:extLst>
              <a:ext uri="{FF2B5EF4-FFF2-40B4-BE49-F238E27FC236}">
                <a16:creationId xmlns:a16="http://schemas.microsoft.com/office/drawing/2014/main" xmlns="" id="{132E95C1-1CF2-4B3B-936F-288CC42F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29" y="4381115"/>
            <a:ext cx="3810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D4776D-AABB-49D2-8357-1A8F106D1B13}"/>
              </a:ext>
            </a:extLst>
          </p:cNvPr>
          <p:cNvSpPr txBox="1"/>
          <p:nvPr/>
        </p:nvSpPr>
        <p:spPr>
          <a:xfrm>
            <a:off x="3185728" y="104009"/>
            <a:ext cx="87444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5400" dirty="0"/>
              <a:t>Галичица</a:t>
            </a: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77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3DEC1F-6BAA-43B4-8EC3-9DE1E979EDED}"/>
              </a:ext>
            </a:extLst>
          </p:cNvPr>
          <p:cNvSpPr txBox="1"/>
          <p:nvPr/>
        </p:nvSpPr>
        <p:spPr>
          <a:xfrm>
            <a:off x="219333" y="1253340"/>
            <a:ext cx="60980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Националниот парк Галичица особено се истакнува по големото флористичко богатство. </a:t>
            </a:r>
          </a:p>
          <a:p>
            <a:pPr algn="just"/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Наоѓалиштата за некои од растителните видови на Галичица се единствени за територијата на Република Македонија. </a:t>
            </a:r>
          </a:p>
          <a:p>
            <a:pPr algn="just"/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B845CA-45EA-45E1-9B2B-DE17C3FA7770}"/>
              </a:ext>
            </a:extLst>
          </p:cNvPr>
          <p:cNvSpPr txBox="1"/>
          <p:nvPr/>
        </p:nvSpPr>
        <p:spPr>
          <a:xfrm>
            <a:off x="3944870" y="243513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k-MK" sz="5400" b="0" i="0" dirty="0">
                <a:solidFill>
                  <a:srgbClr val="000000"/>
                </a:solidFill>
                <a:effectLst/>
                <a:latin typeface="Linux Libertine"/>
              </a:rPr>
              <a:t>ФЛОРА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476EEE0B-4CD1-4722-9BC1-60941A98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736" y="4668787"/>
            <a:ext cx="2669732" cy="18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242959E1-F7D1-49D8-AC06-667A61FB7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69" y="4668787"/>
            <a:ext cx="2787989" cy="194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Национален парк Галичица rastenija">
            <a:extLst>
              <a:ext uri="{FF2B5EF4-FFF2-40B4-BE49-F238E27FC236}">
                <a16:creationId xmlns:a16="http://schemas.microsoft.com/office/drawing/2014/main" xmlns="" id="{B317F04A-B892-40DD-8482-46DD11A55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88" y="406992"/>
            <a:ext cx="3294640" cy="40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B24BDD7B-E702-4D57-8C85-92EA18C9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84" y="4090086"/>
            <a:ext cx="3616008" cy="251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xmlns="" id="{07B5688B-41F8-4190-84F2-C92F2953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" y="4668787"/>
            <a:ext cx="2414928" cy="16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813F5A-E4A7-411E-AD25-B0074BF6C249}"/>
              </a:ext>
            </a:extLst>
          </p:cNvPr>
          <p:cNvSpPr txBox="1"/>
          <p:nvPr/>
        </p:nvSpPr>
        <p:spPr>
          <a:xfrm>
            <a:off x="612690" y="1733717"/>
            <a:ext cx="60980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 територијата на паркот се застапени 37 растителни заедници, од кои 20 се шумски.</a:t>
            </a:r>
          </a:p>
          <a:p>
            <a:pPr algn="just"/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Националниот парк Галичица претставува класично наоѓалиште за 20 видови виши растенија  од коишто 12 видови се познати само за планината Галичица и за крајбрежјето на Охридското и Преспанското Езеро и претставуваат локални ендеми.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869FE4-4895-4293-BA88-601A9BDD1A48}"/>
              </a:ext>
            </a:extLst>
          </p:cNvPr>
          <p:cNvSpPr txBox="1"/>
          <p:nvPr/>
        </p:nvSpPr>
        <p:spPr>
          <a:xfrm>
            <a:off x="4148781" y="637059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5400" b="0" i="0" dirty="0">
                <a:solidFill>
                  <a:srgbClr val="000000"/>
                </a:solidFill>
                <a:effectLst/>
                <a:latin typeface="Linux Libertine"/>
              </a:rPr>
              <a:t>ФЛОРА</a:t>
            </a:r>
            <a:endParaRPr lang="en-US" sz="5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2C8CE9F-9C87-4A24-BC0D-CF5FCF230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06" y="911439"/>
            <a:ext cx="4495404" cy="313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CCCC54CC-4F79-4F02-9ACA-866EC1BE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781" y="4316421"/>
            <a:ext cx="3581613" cy="234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7874DC6B-1793-4B08-8C7B-6335B6BEE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81" y="4215369"/>
            <a:ext cx="3513445" cy="24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xmlns="" id="{33B5EF52-2512-4491-BB20-B952785B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37" y="4316421"/>
            <a:ext cx="3299789" cy="22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5880C6-F5B2-4558-9F6E-B0C6DE91D868}"/>
              </a:ext>
            </a:extLst>
          </p:cNvPr>
          <p:cNvSpPr txBox="1"/>
          <p:nvPr/>
        </p:nvSpPr>
        <p:spPr>
          <a:xfrm>
            <a:off x="4378924" y="13141"/>
            <a:ext cx="60980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k-MK" sz="5400" b="1" dirty="0">
                <a:solidFill>
                  <a:srgbClr val="000000"/>
                </a:solidFill>
                <a:latin typeface="Lirbu"/>
              </a:rPr>
              <a:t>ФАУНА</a:t>
            </a:r>
            <a:endParaRPr lang="mk-MK" sz="5400" b="1" i="0" dirty="0">
              <a:solidFill>
                <a:srgbClr val="000000"/>
              </a:solidFill>
              <a:effectLst/>
              <a:latin typeface="Lirbu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6DE925-2176-481F-B763-CD68FC614A68}"/>
              </a:ext>
            </a:extLst>
          </p:cNvPr>
          <p:cNvSpPr txBox="1"/>
          <p:nvPr/>
        </p:nvSpPr>
        <p:spPr>
          <a:xfrm>
            <a:off x="231689" y="769555"/>
            <a:ext cx="810046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 разлика од флората фауната во националниот парк многу малку е проучувана. </a:t>
            </a: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Ова особено се однесува на безрбетниците чии број е сигурно многу голем и кој е карактеристичен за оваа планина која со своите особености условува појава на високa биоразновидност. </a:t>
            </a:r>
          </a:p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 разлика од безрбетниците, рбетниците се евидентирани и делумно проучени. Во националниот парк застапени се 171 вид на рбетници без риби, од кои 10 водоземци, 18 влекачи, 124 птици и 19 цицачи.</a:t>
            </a:r>
          </a:p>
          <a:p>
            <a:pPr algn="just"/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F7A18974-F5AD-43B6-A3B4-FDFA3D2E6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546" y="1103387"/>
            <a:ext cx="3650004" cy="25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322B0C58-168D-4705-BBB0-AB095B53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79" y="3825310"/>
            <a:ext cx="3650005" cy="254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B651E526-44FD-47E5-B36F-AFDFA9F8F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454" y="3892099"/>
            <a:ext cx="3554100" cy="24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9CDD4DC0-C0B6-4F78-AA54-40019531A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28" y="3978749"/>
            <a:ext cx="3554101" cy="24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FCADAA-61CC-4896-BF5B-284BDCF56D0F}"/>
              </a:ext>
            </a:extLst>
          </p:cNvPr>
          <p:cNvSpPr txBox="1"/>
          <p:nvPr/>
        </p:nvSpPr>
        <p:spPr>
          <a:xfrm>
            <a:off x="614748" y="614402"/>
            <a:ext cx="6098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 одбележување е присуството на дивата коза, рисот и мечката од цицачите кои се реткост во останатите делови на Европа и големиот и малиот корморан и пеликанот од птиците кои природно го населуваат Преспанското Езеро и островот Голем Град.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C216E052-AABD-4B42-8117-07B00AE9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06" y="296564"/>
            <a:ext cx="4187708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xmlns="" id="{E0363107-AB32-4FB1-A5B1-20184A12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06" y="3376173"/>
            <a:ext cx="4741908" cy="330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ris galicica">
            <a:extLst>
              <a:ext uri="{FF2B5EF4-FFF2-40B4-BE49-F238E27FC236}">
                <a16:creationId xmlns:a16="http://schemas.microsoft.com/office/drawing/2014/main" xmlns="" id="{2C7D9E21-E454-4A09-B590-AFDA4A28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22" y="3376173"/>
            <a:ext cx="4860324" cy="340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4E7281-BA70-49F4-8C3A-38C3379C0092}"/>
              </a:ext>
            </a:extLst>
          </p:cNvPr>
          <p:cNvSpPr txBox="1"/>
          <p:nvPr/>
        </p:nvSpPr>
        <p:spPr>
          <a:xfrm>
            <a:off x="750674" y="626758"/>
            <a:ext cx="60980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Од фауната, на подрачјето на националниот парк Галичица регистрирани се 26 ендемски видови. Посебно е интересна бројноста на пеперутките - 1644 видови, што претставува огромна концентарција за толку мал простор.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C346ACD9-7D29-4A44-82DE-85DBEF0C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79" y="463250"/>
            <a:ext cx="4258683" cy="29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29E53CBB-FF73-4AB6-B4AC-318804E3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78" y="3734914"/>
            <a:ext cx="4258684" cy="29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C0F04B48-2EAC-4B71-B154-65D9F28F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80" y="3734914"/>
            <a:ext cx="3970044" cy="276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B90F1A1B-B22E-46F4-BE2A-11C1228C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9" y="4426252"/>
            <a:ext cx="2977314" cy="207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624CC9F2-03BB-40C5-9E75-000F21760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15" y="2383355"/>
            <a:ext cx="2532491" cy="17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19260B-FED6-4021-B176-CEA29E6EB7A2}"/>
              </a:ext>
            </a:extLst>
          </p:cNvPr>
          <p:cNvSpPr txBox="1"/>
          <p:nvPr/>
        </p:nvSpPr>
        <p:spPr>
          <a:xfrm>
            <a:off x="4440266" y="5486118"/>
            <a:ext cx="9168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k-MK" sz="4000" b="1" i="0" dirty="0">
                <a:solidFill>
                  <a:srgbClr val="000000"/>
                </a:solidFill>
                <a:effectLst/>
                <a:latin typeface="Lirbu"/>
              </a:rPr>
              <a:t>Изработил: Петар </a:t>
            </a:r>
            <a:r>
              <a:rPr lang="mk-MK" sz="4000" b="1" dirty="0">
                <a:solidFill>
                  <a:srgbClr val="000000"/>
                </a:solidFill>
                <a:latin typeface="Lirbu"/>
              </a:rPr>
              <a:t>И</a:t>
            </a:r>
            <a:r>
              <a:rPr lang="mk-MK" sz="4000" b="1" i="0" dirty="0">
                <a:solidFill>
                  <a:srgbClr val="000000"/>
                </a:solidFill>
                <a:effectLst/>
                <a:latin typeface="Lirbu"/>
              </a:rPr>
              <a:t>лоски 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Lirbu"/>
              </a:rPr>
              <a:t>VI ²</a:t>
            </a:r>
            <a:endParaRPr lang="mk-MK" sz="4000" b="1" i="0" dirty="0">
              <a:solidFill>
                <a:srgbClr val="000000"/>
              </a:solidFill>
              <a:effectLst/>
              <a:latin typeface="Lirbu"/>
            </a:endParaRPr>
          </a:p>
        </p:txBody>
      </p:sp>
      <p:pic>
        <p:nvPicPr>
          <p:cNvPr id="10242" name="Picture 2" descr="Image result for галичица лого">
            <a:extLst>
              <a:ext uri="{FF2B5EF4-FFF2-40B4-BE49-F238E27FC236}">
                <a16:creationId xmlns:a16="http://schemas.microsoft.com/office/drawing/2014/main" xmlns="" id="{4D5E4E73-1F61-468F-BC7D-76745DA0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532795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</TotalTime>
  <Words>246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Linux Libertine</vt:lpstr>
      <vt:lpstr>Lirbu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 Ucenik</dc:creator>
  <cp:lastModifiedBy>Windows User</cp:lastModifiedBy>
  <cp:revision>14</cp:revision>
  <dcterms:created xsi:type="dcterms:W3CDTF">2021-02-16T19:01:21Z</dcterms:created>
  <dcterms:modified xsi:type="dcterms:W3CDTF">2021-02-23T23:13:25Z</dcterms:modified>
</cp:coreProperties>
</file>