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1" r:id="rId2"/>
    <p:sldId id="263" r:id="rId3"/>
    <p:sldId id="269" r:id="rId4"/>
    <p:sldId id="270" r:id="rId5"/>
    <p:sldId id="271" r:id="rId6"/>
    <p:sldId id="272" r:id="rId7"/>
    <p:sldId id="273" r:id="rId8"/>
    <p:sldId id="274" r:id="rId9"/>
    <p:sldId id="275" r:id="rId10"/>
    <p:sldId id="260" r:id="rId11"/>
    <p:sldId id="256" r:id="rId12"/>
    <p:sldId id="259" r:id="rId13"/>
    <p:sldId id="257" r:id="rId14"/>
    <p:sldId id="278" r:id="rId15"/>
    <p:sldId id="265" r:id="rId16"/>
    <p:sldId id="266" r:id="rId17"/>
    <p:sldId id="267" r:id="rId18"/>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52" autoAdjust="0"/>
  </p:normalViewPr>
  <p:slideViewPr>
    <p:cSldViewPr>
      <p:cViewPr varScale="1">
        <p:scale>
          <a:sx n="155" d="100"/>
          <a:sy n="155" d="100"/>
        </p:scale>
        <p:origin x="1960"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1951A0-DC3F-4BD7-83B6-046EF5124A24}" type="datetimeFigureOut">
              <a:rPr lang="sl-SI" smtClean="0"/>
              <a:t>7. 02. 2021</a:t>
            </a:fld>
            <a:endParaRPr lang="sl-SI"/>
          </a:p>
        </p:txBody>
      </p:sp>
      <p:sp>
        <p:nvSpPr>
          <p:cNvPr id="4" name="Označba mesta stranske slik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1B0E6-D016-4A03-B23D-4ECBF8CE8A94}" type="slidenum">
              <a:rPr lang="sl-SI" smtClean="0"/>
              <a:t>‹#›</a:t>
            </a:fld>
            <a:endParaRPr lang="sl-SI"/>
          </a:p>
        </p:txBody>
      </p:sp>
    </p:spTree>
    <p:extLst>
      <p:ext uri="{BB962C8B-B14F-4D97-AF65-F5344CB8AC3E}">
        <p14:creationId xmlns:p14="http://schemas.microsoft.com/office/powerpoint/2010/main" val="3581683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751B0E6-D016-4A03-B23D-4ECBF8CE8A94}" type="slidenum">
              <a:rPr lang="sl-SI" smtClean="0"/>
              <a:t>17</a:t>
            </a:fld>
            <a:endParaRPr lang="sl-SI"/>
          </a:p>
        </p:txBody>
      </p:sp>
    </p:spTree>
    <p:extLst>
      <p:ext uri="{BB962C8B-B14F-4D97-AF65-F5344CB8AC3E}">
        <p14:creationId xmlns:p14="http://schemas.microsoft.com/office/powerpoint/2010/main" val="488366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a:t>Kliknite, če želite urediti slog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p>
        </p:txBody>
      </p:sp>
      <p:sp>
        <p:nvSpPr>
          <p:cNvPr id="4" name="Ograda datuma 3"/>
          <p:cNvSpPr>
            <a:spLocks noGrp="1"/>
          </p:cNvSpPr>
          <p:nvPr>
            <p:ph type="dt" sz="half" idx="10"/>
          </p:nvPr>
        </p:nvSpPr>
        <p:spPr/>
        <p:txBody>
          <a:bodyPr/>
          <a:lstStyle/>
          <a:p>
            <a:fld id="{7F845184-80ED-4EEE-94E2-90517B34E3EE}" type="datetimeFigureOut">
              <a:rPr lang="sl-SI" smtClean="0"/>
              <a:pPr/>
              <a:t>7. 02. 2021</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84BC820-4BF6-47ED-BB07-2F284CA0C112}" type="slidenum">
              <a:rPr lang="sl-SI" smtClean="0"/>
              <a:pPr/>
              <a:t>‹#›</a:t>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navpičnega besedila 2"/>
          <p:cNvSpPr>
            <a:spLocks noGrp="1"/>
          </p:cNvSpPr>
          <p:nvPr>
            <p:ph type="body" orient="vert" idx="1"/>
          </p:nvPr>
        </p:nvSpPr>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7F845184-80ED-4EEE-94E2-90517B34E3EE}" type="datetimeFigureOut">
              <a:rPr lang="sl-SI" smtClean="0"/>
              <a:pPr/>
              <a:t>7. 02. 2021</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84BC820-4BF6-47ED-BB07-2F284CA0C112}"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a:t>Kliknite, če želite urediti slog naslova matrice</a:t>
            </a:r>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7F845184-80ED-4EEE-94E2-90517B34E3EE}" type="datetimeFigureOut">
              <a:rPr lang="sl-SI" smtClean="0"/>
              <a:pPr/>
              <a:t>7. 02. 2021</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84BC820-4BF6-47ED-BB07-2F284CA0C112}" type="slidenum">
              <a:rPr lang="sl-SI" smtClean="0"/>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idx="1"/>
          </p:nvPr>
        </p:nvSpPr>
        <p:spPr/>
        <p:txBody>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10"/>
          </p:nvPr>
        </p:nvSpPr>
        <p:spPr/>
        <p:txBody>
          <a:bodyPr/>
          <a:lstStyle/>
          <a:p>
            <a:fld id="{7F845184-80ED-4EEE-94E2-90517B34E3EE}" type="datetimeFigureOut">
              <a:rPr lang="sl-SI" smtClean="0"/>
              <a:pPr/>
              <a:t>7. 02. 2021</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84BC820-4BF6-47ED-BB07-2F284CA0C112}" type="slidenum">
              <a:rPr lang="sl-SI" smtClean="0"/>
              <a:pPr/>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a:t>Kliknite, če želite urediti slog naslova matrice</a:t>
            </a:r>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če želite urediti sloge besedila matrice</a:t>
            </a:r>
          </a:p>
        </p:txBody>
      </p:sp>
      <p:sp>
        <p:nvSpPr>
          <p:cNvPr id="4" name="Ograda datuma 3"/>
          <p:cNvSpPr>
            <a:spLocks noGrp="1"/>
          </p:cNvSpPr>
          <p:nvPr>
            <p:ph type="dt" sz="half" idx="10"/>
          </p:nvPr>
        </p:nvSpPr>
        <p:spPr/>
        <p:txBody>
          <a:bodyPr/>
          <a:lstStyle/>
          <a:p>
            <a:fld id="{7F845184-80ED-4EEE-94E2-90517B34E3EE}" type="datetimeFigureOut">
              <a:rPr lang="sl-SI" smtClean="0"/>
              <a:pPr/>
              <a:t>7. 02. 2021</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784BC820-4BF6-47ED-BB07-2F284CA0C112}" type="slidenum">
              <a:rPr lang="sl-SI" smtClean="0"/>
              <a:pPr/>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datuma 4"/>
          <p:cNvSpPr>
            <a:spLocks noGrp="1"/>
          </p:cNvSpPr>
          <p:nvPr>
            <p:ph type="dt" sz="half" idx="10"/>
          </p:nvPr>
        </p:nvSpPr>
        <p:spPr/>
        <p:txBody>
          <a:bodyPr/>
          <a:lstStyle/>
          <a:p>
            <a:fld id="{7F845184-80ED-4EEE-94E2-90517B34E3EE}" type="datetimeFigureOut">
              <a:rPr lang="sl-SI" smtClean="0"/>
              <a:pPr/>
              <a:t>7. 02. 2021</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84BC820-4BF6-47ED-BB07-2F284CA0C112}" type="slidenum">
              <a:rPr lang="sl-SI" smtClean="0"/>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a:t>Kliknite, če želite urediti slog naslova matrice</a:t>
            </a:r>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grada datuma 6"/>
          <p:cNvSpPr>
            <a:spLocks noGrp="1"/>
          </p:cNvSpPr>
          <p:nvPr>
            <p:ph type="dt" sz="half" idx="10"/>
          </p:nvPr>
        </p:nvSpPr>
        <p:spPr/>
        <p:txBody>
          <a:bodyPr/>
          <a:lstStyle/>
          <a:p>
            <a:fld id="{7F845184-80ED-4EEE-94E2-90517B34E3EE}" type="datetimeFigureOut">
              <a:rPr lang="sl-SI" smtClean="0"/>
              <a:pPr/>
              <a:t>7. 02. 2021</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784BC820-4BF6-47ED-BB07-2F284CA0C112}" type="slidenum">
              <a:rPr lang="sl-SI" smtClean="0"/>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Kliknite, če želite urediti slog naslova matrice</a:t>
            </a:r>
          </a:p>
        </p:txBody>
      </p:sp>
      <p:sp>
        <p:nvSpPr>
          <p:cNvPr id="3" name="Ograda datuma 2"/>
          <p:cNvSpPr>
            <a:spLocks noGrp="1"/>
          </p:cNvSpPr>
          <p:nvPr>
            <p:ph type="dt" sz="half" idx="10"/>
          </p:nvPr>
        </p:nvSpPr>
        <p:spPr/>
        <p:txBody>
          <a:bodyPr/>
          <a:lstStyle/>
          <a:p>
            <a:fld id="{7F845184-80ED-4EEE-94E2-90517B34E3EE}" type="datetimeFigureOut">
              <a:rPr lang="sl-SI" smtClean="0"/>
              <a:pPr/>
              <a:t>7. 02. 2021</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784BC820-4BF6-47ED-BB07-2F284CA0C112}" type="slidenum">
              <a:rPr lang="sl-SI" smtClean="0"/>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7F845184-80ED-4EEE-94E2-90517B34E3EE}" type="datetimeFigureOut">
              <a:rPr lang="sl-SI" smtClean="0"/>
              <a:pPr/>
              <a:t>7. 02. 2021</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784BC820-4BF6-47ED-BB07-2F284CA0C112}"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a:t>Kliknite, če želite urediti slog naslova matrice</a:t>
            </a:r>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7F845184-80ED-4EEE-94E2-90517B34E3EE}" type="datetimeFigureOut">
              <a:rPr lang="sl-SI" smtClean="0"/>
              <a:pPr/>
              <a:t>7. 02. 2021</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84BC820-4BF6-47ED-BB07-2F284CA0C112}" type="slidenum">
              <a:rPr lang="sl-SI" smtClean="0"/>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a:t>Kliknite, če želite urediti slog naslova matrice</a:t>
            </a:r>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če želite urediti sloge besedila matrice</a:t>
            </a:r>
          </a:p>
        </p:txBody>
      </p:sp>
      <p:sp>
        <p:nvSpPr>
          <p:cNvPr id="5" name="Ograda datuma 4"/>
          <p:cNvSpPr>
            <a:spLocks noGrp="1"/>
          </p:cNvSpPr>
          <p:nvPr>
            <p:ph type="dt" sz="half" idx="10"/>
          </p:nvPr>
        </p:nvSpPr>
        <p:spPr/>
        <p:txBody>
          <a:bodyPr/>
          <a:lstStyle/>
          <a:p>
            <a:fld id="{7F845184-80ED-4EEE-94E2-90517B34E3EE}" type="datetimeFigureOut">
              <a:rPr lang="sl-SI" smtClean="0"/>
              <a:pPr/>
              <a:t>7. 02. 2021</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784BC820-4BF6-47ED-BB07-2F284CA0C112}" type="slidenum">
              <a:rPr lang="sl-SI" smtClean="0"/>
              <a:pPr/>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68000"/>
            <a:lum/>
          </a:blip>
          <a:srcRect/>
          <a:stretch>
            <a:fillRect l="-17000" r="-17000"/>
          </a:stretch>
        </a:blipFill>
        <a:effectLst/>
      </p:bgPr>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45184-80ED-4EEE-94E2-90517B34E3EE}" type="datetimeFigureOut">
              <a:rPr lang="sl-SI" smtClean="0"/>
              <a:pPr/>
              <a:t>7. 02. 2021</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BC820-4BF6-47ED-BB07-2F284CA0C112}" type="slidenum">
              <a:rPr lang="sl-SI" smtClean="0"/>
              <a:pPr/>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Emerald"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71600" y="332656"/>
            <a:ext cx="3826768" cy="706090"/>
          </a:xfrm>
        </p:spPr>
        <p:txBody>
          <a:bodyPr>
            <a:noAutofit/>
          </a:bodyPr>
          <a:lstStyle/>
          <a:p>
            <a:r>
              <a:rPr lang="sl-SI" sz="6000" dirty="0">
                <a:solidFill>
                  <a:schemeClr val="accent1">
                    <a:lumMod val="50000"/>
                  </a:schemeClr>
                </a:solidFill>
                <a:latin typeface="Berlin Sans FB" pitchFamily="34" charset="0"/>
              </a:rPr>
              <a:t>SLOVENIA</a:t>
            </a:r>
          </a:p>
        </p:txBody>
      </p:sp>
      <p:sp>
        <p:nvSpPr>
          <p:cNvPr id="3" name="Ograda vsebine 2"/>
          <p:cNvSpPr>
            <a:spLocks noGrp="1"/>
          </p:cNvSpPr>
          <p:nvPr>
            <p:ph idx="1"/>
          </p:nvPr>
        </p:nvSpPr>
        <p:spPr>
          <a:xfrm>
            <a:off x="0" y="1484784"/>
            <a:ext cx="8964488" cy="3384376"/>
          </a:xfrm>
        </p:spPr>
        <p:txBody>
          <a:bodyPr>
            <a:normAutofit/>
          </a:bodyPr>
          <a:lstStyle/>
          <a:p>
            <a:pPr>
              <a:buNone/>
            </a:pPr>
            <a:r>
              <a:rPr lang="sl-SI" sz="2000" dirty="0"/>
              <a:t>      </a:t>
            </a:r>
            <a:r>
              <a:rPr lang="en-US" sz="1800" dirty="0"/>
              <a:t>Slovenia </a:t>
            </a:r>
            <a:r>
              <a:rPr lang="sl-SI" sz="1800" dirty="0"/>
              <a:t>is </a:t>
            </a:r>
            <a:r>
              <a:rPr lang="en-US" sz="1800" dirty="0"/>
              <a:t>situated in Central and Southeastern Europe touching the Alps and bordering the Mediterranean.</a:t>
            </a:r>
            <a:r>
              <a:rPr lang="sl-SI" sz="1800" dirty="0"/>
              <a:t> </a:t>
            </a:r>
            <a:r>
              <a:rPr lang="en-US" sz="1800" dirty="0"/>
              <a:t>This small green country measures 20,273 km2 in area</a:t>
            </a:r>
            <a:r>
              <a:rPr lang="sl-SI" sz="1800" dirty="0"/>
              <a:t> </a:t>
            </a:r>
            <a:r>
              <a:rPr lang="sl-SI" sz="1800" dirty="0" err="1"/>
              <a:t>and</a:t>
            </a:r>
            <a:r>
              <a:rPr lang="sl-SI" sz="1800" dirty="0"/>
              <a:t> it </a:t>
            </a:r>
            <a:r>
              <a:rPr lang="en-US" sz="1800" dirty="0"/>
              <a:t>has a population of two million</a:t>
            </a:r>
            <a:r>
              <a:rPr lang="sl-SI" sz="1800" dirty="0"/>
              <a:t>. </a:t>
            </a:r>
            <a:r>
              <a:rPr lang="en-US" sz="1800" dirty="0"/>
              <a:t>The majority of people live in towns and cities, but a significant number live in the</a:t>
            </a:r>
            <a:r>
              <a:rPr lang="sl-SI" sz="1800" dirty="0"/>
              <a:t> </a:t>
            </a:r>
            <a:r>
              <a:rPr lang="en-US" sz="1800" dirty="0"/>
              <a:t>countryside.</a:t>
            </a:r>
            <a:r>
              <a:rPr lang="sl-SI" sz="1800" dirty="0"/>
              <a:t> </a:t>
            </a:r>
            <a:r>
              <a:rPr lang="sl-SI" sz="1800" dirty="0" err="1"/>
              <a:t>The</a:t>
            </a:r>
            <a:r>
              <a:rPr lang="sl-SI" sz="1800" dirty="0"/>
              <a:t> </a:t>
            </a:r>
            <a:r>
              <a:rPr lang="sl-SI" sz="1800" dirty="0" err="1"/>
              <a:t>capital</a:t>
            </a:r>
            <a:r>
              <a:rPr lang="sl-SI" sz="1800" dirty="0"/>
              <a:t> </a:t>
            </a:r>
            <a:r>
              <a:rPr lang="sl-SI" sz="1800" dirty="0" err="1"/>
              <a:t>of</a:t>
            </a:r>
            <a:r>
              <a:rPr lang="sl-SI" sz="1800" dirty="0"/>
              <a:t> </a:t>
            </a:r>
            <a:r>
              <a:rPr lang="sl-SI" sz="1800" dirty="0" err="1"/>
              <a:t>Slovenia</a:t>
            </a:r>
            <a:r>
              <a:rPr lang="sl-SI" sz="1800" dirty="0"/>
              <a:t> is Ljubljana. </a:t>
            </a:r>
            <a:r>
              <a:rPr lang="sl-SI" sz="1800" dirty="0" err="1"/>
              <a:t>Slovenia</a:t>
            </a:r>
            <a:r>
              <a:rPr lang="sl-SI" sz="1800" dirty="0"/>
              <a:t> </a:t>
            </a:r>
            <a:r>
              <a:rPr lang="en-US" sz="1800" dirty="0"/>
              <a:t>is bordered by Italy to the west, Austria to the north, Hungary to the northeast, Croatia to the south and southeast, and the Adriatic Sea to the southwest.</a:t>
            </a:r>
            <a:r>
              <a:rPr lang="sl-SI" sz="1800" dirty="0"/>
              <a:t> </a:t>
            </a:r>
            <a:r>
              <a:rPr lang="en-US" sz="1800" dirty="0"/>
              <a:t>Green is the country’s dominant </a:t>
            </a:r>
            <a:r>
              <a:rPr lang="en-US" sz="1800" dirty="0" err="1"/>
              <a:t>colour</a:t>
            </a:r>
            <a:r>
              <a:rPr lang="en-US" sz="1800" dirty="0"/>
              <a:t>, thanks to its extensive forests and other areas of greenery.</a:t>
            </a:r>
            <a:r>
              <a:rPr lang="sl-SI" sz="1800" dirty="0"/>
              <a:t> </a:t>
            </a:r>
            <a:r>
              <a:rPr lang="en-US" sz="1800" dirty="0"/>
              <a:t>Centuries ago more than 90% of Slovenia was covered by forest. Slovenia’s trees are still its lungs, absorbing greenhouse gas emissions. But alone they are not enough. Alongside environmental conservation and energy efficiency, Slovenia is also promoting green tourism to </a:t>
            </a:r>
            <a:r>
              <a:rPr lang="en-US" sz="1800" dirty="0" err="1"/>
              <a:t>minimi</a:t>
            </a:r>
            <a:r>
              <a:rPr lang="sl-SI" sz="1800" dirty="0"/>
              <a:t>z</a:t>
            </a:r>
            <a:r>
              <a:rPr lang="en-US" sz="1800" dirty="0"/>
              <a:t>e the impact on the environment.</a:t>
            </a:r>
            <a:r>
              <a:rPr lang="sl-SI" sz="1800" dirty="0"/>
              <a:t> </a:t>
            </a:r>
            <a:endParaRPr lang="sl-SI" sz="2000" dirty="0"/>
          </a:p>
        </p:txBody>
      </p:sp>
      <p:pic>
        <p:nvPicPr>
          <p:cNvPr id="2050" name="Picture 2" descr="Rezultat iskanja slik za slovenia flag"/>
          <p:cNvPicPr>
            <a:picLocks noChangeAspect="1" noChangeArrowheads="1"/>
          </p:cNvPicPr>
          <p:nvPr/>
        </p:nvPicPr>
        <p:blipFill>
          <a:blip r:embed="rId2" cstate="print"/>
          <a:srcRect/>
          <a:stretch>
            <a:fillRect/>
          </a:stretch>
        </p:blipFill>
        <p:spPr bwMode="auto">
          <a:xfrm>
            <a:off x="5364088" y="188640"/>
            <a:ext cx="2592288" cy="1296144"/>
          </a:xfrm>
          <a:prstGeom prst="rect">
            <a:avLst/>
          </a:prstGeom>
          <a:noFill/>
        </p:spPr>
      </p:pic>
      <p:pic>
        <p:nvPicPr>
          <p:cNvPr id="2052" name="Picture 4" descr="Rezultat iskanja slik za slovenia"/>
          <p:cNvPicPr>
            <a:picLocks noChangeAspect="1" noChangeArrowheads="1"/>
          </p:cNvPicPr>
          <p:nvPr/>
        </p:nvPicPr>
        <p:blipFill>
          <a:blip r:embed="rId3" cstate="print"/>
          <a:srcRect/>
          <a:stretch>
            <a:fillRect/>
          </a:stretch>
        </p:blipFill>
        <p:spPr bwMode="auto">
          <a:xfrm>
            <a:off x="3851920" y="4365104"/>
            <a:ext cx="4392488" cy="232174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971600" y="2636912"/>
            <a:ext cx="7272808" cy="1224136"/>
          </a:xfrm>
        </p:spPr>
        <p:txBody>
          <a:bodyPr>
            <a:normAutofit fontScale="90000"/>
          </a:bodyPr>
          <a:lstStyle/>
          <a:p>
            <a:r>
              <a:rPr lang="sl-SI" b="1" dirty="0">
                <a:solidFill>
                  <a:schemeClr val="tx2">
                    <a:lumMod val="75000"/>
                  </a:schemeClr>
                </a:solidFill>
                <a:latin typeface="Berlin Sans FB" pitchFamily="34" charset="0"/>
              </a:rPr>
              <a:t>SREDNJA ŠOLA SLOVENJ GRADEC IN MUTA </a:t>
            </a:r>
          </a:p>
        </p:txBody>
      </p:sp>
      <p:pic>
        <p:nvPicPr>
          <p:cNvPr id="1026" name="Picture 2" descr="Rezultat iskanja slik za šolski center slovenj gradec in muta"/>
          <p:cNvPicPr>
            <a:picLocks noChangeAspect="1" noChangeArrowheads="1"/>
          </p:cNvPicPr>
          <p:nvPr/>
        </p:nvPicPr>
        <p:blipFill>
          <a:blip r:embed="rId2" cstate="print"/>
          <a:srcRect/>
          <a:stretch>
            <a:fillRect/>
          </a:stretch>
        </p:blipFill>
        <p:spPr bwMode="auto">
          <a:xfrm>
            <a:off x="251520" y="260648"/>
            <a:ext cx="8604448" cy="2141686"/>
          </a:xfrm>
          <a:prstGeom prst="rect">
            <a:avLst/>
          </a:prstGeom>
          <a:noFill/>
        </p:spPr>
      </p:pic>
      <p:pic>
        <p:nvPicPr>
          <p:cNvPr id="1028" name="Picture 4" descr="Rezultat iskanja slik za šolski center slovenj gradec"/>
          <p:cNvPicPr>
            <a:picLocks noChangeAspect="1" noChangeArrowheads="1"/>
          </p:cNvPicPr>
          <p:nvPr/>
        </p:nvPicPr>
        <p:blipFill>
          <a:blip r:embed="rId3" cstate="print"/>
          <a:srcRect/>
          <a:stretch>
            <a:fillRect/>
          </a:stretch>
        </p:blipFill>
        <p:spPr bwMode="auto">
          <a:xfrm>
            <a:off x="2339752" y="4077072"/>
            <a:ext cx="4536504" cy="2547423"/>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11560" y="332656"/>
            <a:ext cx="7772400" cy="936104"/>
          </a:xfrm>
        </p:spPr>
        <p:txBody>
          <a:bodyPr>
            <a:normAutofit/>
          </a:bodyPr>
          <a:lstStyle/>
          <a:p>
            <a:r>
              <a:rPr lang="sl-SI" sz="5400" dirty="0">
                <a:solidFill>
                  <a:schemeClr val="tx2">
                    <a:lumMod val="75000"/>
                  </a:schemeClr>
                </a:solidFill>
                <a:latin typeface="Berlin Sans FB" pitchFamily="34" charset="0"/>
              </a:rPr>
              <a:t>ABOUT OUR SCHOOL</a:t>
            </a:r>
          </a:p>
        </p:txBody>
      </p:sp>
      <p:sp>
        <p:nvSpPr>
          <p:cNvPr id="3" name="Podnaslov 2"/>
          <p:cNvSpPr>
            <a:spLocks noGrp="1"/>
          </p:cNvSpPr>
          <p:nvPr>
            <p:ph type="subTitle" idx="1"/>
          </p:nvPr>
        </p:nvSpPr>
        <p:spPr>
          <a:xfrm>
            <a:off x="323528" y="1412776"/>
            <a:ext cx="8280920" cy="4248472"/>
          </a:xfrm>
        </p:spPr>
        <p:txBody>
          <a:bodyPr>
            <a:normAutofit fontScale="62500" lnSpcReduction="20000"/>
          </a:bodyPr>
          <a:lstStyle/>
          <a:p>
            <a:pPr>
              <a:lnSpc>
                <a:spcPct val="120000"/>
              </a:lnSpc>
            </a:pPr>
            <a:r>
              <a:rPr lang="sl-SI" dirty="0" err="1">
                <a:solidFill>
                  <a:schemeClr val="tx1"/>
                </a:solidFill>
              </a:rPr>
              <a:t>Our</a:t>
            </a:r>
            <a:r>
              <a:rPr lang="sl-SI" dirty="0">
                <a:solidFill>
                  <a:schemeClr val="tx1"/>
                </a:solidFill>
              </a:rPr>
              <a:t> </a:t>
            </a:r>
            <a:r>
              <a:rPr lang="sl-SI" dirty="0" err="1">
                <a:solidFill>
                  <a:schemeClr val="tx1"/>
                </a:solidFill>
              </a:rPr>
              <a:t>school</a:t>
            </a:r>
            <a:r>
              <a:rPr lang="sl-SI" dirty="0">
                <a:solidFill>
                  <a:schemeClr val="tx1"/>
                </a:solidFill>
              </a:rPr>
              <a:t> is in </a:t>
            </a:r>
            <a:r>
              <a:rPr lang="sl-SI" dirty="0" err="1">
                <a:solidFill>
                  <a:schemeClr val="tx1"/>
                </a:solidFill>
              </a:rPr>
              <a:t>the</a:t>
            </a:r>
            <a:r>
              <a:rPr lang="sl-SI" dirty="0">
                <a:solidFill>
                  <a:schemeClr val="tx1"/>
                </a:solidFill>
              </a:rPr>
              <a:t> </a:t>
            </a:r>
            <a:r>
              <a:rPr lang="sl-SI" dirty="0" err="1">
                <a:solidFill>
                  <a:schemeClr val="tx1"/>
                </a:solidFill>
              </a:rPr>
              <a:t>northern</a:t>
            </a:r>
            <a:r>
              <a:rPr lang="sl-SI" dirty="0">
                <a:solidFill>
                  <a:schemeClr val="tx1"/>
                </a:solidFill>
              </a:rPr>
              <a:t> part </a:t>
            </a:r>
            <a:r>
              <a:rPr lang="sl-SI" dirty="0" err="1">
                <a:solidFill>
                  <a:schemeClr val="tx1"/>
                </a:solidFill>
              </a:rPr>
              <a:t>of</a:t>
            </a:r>
            <a:r>
              <a:rPr lang="sl-SI" dirty="0">
                <a:solidFill>
                  <a:schemeClr val="tx1"/>
                </a:solidFill>
              </a:rPr>
              <a:t> </a:t>
            </a:r>
            <a:r>
              <a:rPr lang="sl-SI" dirty="0" err="1">
                <a:solidFill>
                  <a:schemeClr val="tx1"/>
                </a:solidFill>
              </a:rPr>
              <a:t>Slovenia</a:t>
            </a:r>
            <a:r>
              <a:rPr lang="sl-SI" dirty="0">
                <a:solidFill>
                  <a:schemeClr val="tx1"/>
                </a:solidFill>
              </a:rPr>
              <a:t> </a:t>
            </a:r>
            <a:r>
              <a:rPr lang="sl-SI" dirty="0" err="1">
                <a:solidFill>
                  <a:schemeClr val="tx1"/>
                </a:solidFill>
              </a:rPr>
              <a:t>and</a:t>
            </a:r>
            <a:r>
              <a:rPr lang="sl-SI" dirty="0">
                <a:solidFill>
                  <a:schemeClr val="tx1"/>
                </a:solidFill>
              </a:rPr>
              <a:t> is </a:t>
            </a:r>
            <a:r>
              <a:rPr lang="sl-SI" dirty="0" err="1">
                <a:solidFill>
                  <a:schemeClr val="tx1"/>
                </a:solidFill>
              </a:rPr>
              <a:t>split</a:t>
            </a:r>
            <a:r>
              <a:rPr lang="sl-SI" dirty="0">
                <a:solidFill>
                  <a:schemeClr val="tx1"/>
                </a:solidFill>
              </a:rPr>
              <a:t> up in </a:t>
            </a:r>
            <a:r>
              <a:rPr lang="sl-SI" dirty="0" err="1">
                <a:solidFill>
                  <a:schemeClr val="tx1"/>
                </a:solidFill>
              </a:rPr>
              <a:t>two</a:t>
            </a:r>
            <a:r>
              <a:rPr lang="sl-SI" dirty="0">
                <a:solidFill>
                  <a:schemeClr val="tx1"/>
                </a:solidFill>
              </a:rPr>
              <a:t> </a:t>
            </a:r>
            <a:r>
              <a:rPr lang="sl-SI" dirty="0" err="1">
                <a:solidFill>
                  <a:schemeClr val="tx1"/>
                </a:solidFill>
              </a:rPr>
              <a:t>locations</a:t>
            </a:r>
            <a:r>
              <a:rPr lang="sl-SI" dirty="0">
                <a:solidFill>
                  <a:schemeClr val="tx1"/>
                </a:solidFill>
              </a:rPr>
              <a:t> – Slovenj </a:t>
            </a:r>
            <a:r>
              <a:rPr lang="sl-SI" dirty="0" err="1">
                <a:solidFill>
                  <a:schemeClr val="tx1"/>
                </a:solidFill>
              </a:rPr>
              <a:t>Gradc</a:t>
            </a:r>
            <a:r>
              <a:rPr lang="sl-SI" dirty="0">
                <a:solidFill>
                  <a:schemeClr val="tx1"/>
                </a:solidFill>
              </a:rPr>
              <a:t> </a:t>
            </a:r>
            <a:r>
              <a:rPr lang="sl-SI" dirty="0" err="1">
                <a:solidFill>
                  <a:schemeClr val="tx1"/>
                </a:solidFill>
              </a:rPr>
              <a:t>and</a:t>
            </a:r>
            <a:r>
              <a:rPr lang="sl-SI" dirty="0">
                <a:solidFill>
                  <a:schemeClr val="tx1"/>
                </a:solidFill>
              </a:rPr>
              <a:t> Muta. </a:t>
            </a:r>
            <a:r>
              <a:rPr lang="sl-SI" dirty="0" err="1">
                <a:solidFill>
                  <a:schemeClr val="tx1"/>
                </a:solidFill>
              </a:rPr>
              <a:t>We</a:t>
            </a:r>
            <a:r>
              <a:rPr lang="sl-SI" dirty="0">
                <a:solidFill>
                  <a:schemeClr val="tx1"/>
                </a:solidFill>
              </a:rPr>
              <a:t> </a:t>
            </a:r>
            <a:r>
              <a:rPr lang="sl-SI" dirty="0" err="1">
                <a:solidFill>
                  <a:schemeClr val="tx1"/>
                </a:solidFill>
              </a:rPr>
              <a:t>educate</a:t>
            </a:r>
            <a:r>
              <a:rPr lang="sl-SI" dirty="0">
                <a:solidFill>
                  <a:schemeClr val="tx1"/>
                </a:solidFill>
              </a:rPr>
              <a:t> in </a:t>
            </a:r>
            <a:r>
              <a:rPr lang="sl-SI" dirty="0" err="1">
                <a:solidFill>
                  <a:schemeClr val="tx1"/>
                </a:solidFill>
              </a:rPr>
              <a:t>seven</a:t>
            </a:r>
            <a:r>
              <a:rPr lang="sl-SI" dirty="0">
                <a:solidFill>
                  <a:schemeClr val="tx1"/>
                </a:solidFill>
              </a:rPr>
              <a:t> </a:t>
            </a:r>
            <a:r>
              <a:rPr lang="sl-SI" dirty="0" err="1">
                <a:solidFill>
                  <a:schemeClr val="tx1"/>
                </a:solidFill>
              </a:rPr>
              <a:t>programmes</a:t>
            </a:r>
            <a:r>
              <a:rPr lang="sl-SI" dirty="0">
                <a:solidFill>
                  <a:schemeClr val="tx1"/>
                </a:solidFill>
              </a:rPr>
              <a:t>:</a:t>
            </a:r>
          </a:p>
          <a:p>
            <a:pPr>
              <a:lnSpc>
                <a:spcPct val="120000"/>
              </a:lnSpc>
            </a:pPr>
            <a:r>
              <a:rPr lang="sl-SI" dirty="0">
                <a:solidFill>
                  <a:schemeClr val="tx1"/>
                </a:solidFill>
              </a:rPr>
              <a:t> </a:t>
            </a:r>
            <a:r>
              <a:rPr lang="sl-SI" b="1" dirty="0" err="1">
                <a:solidFill>
                  <a:schemeClr val="tx1"/>
                </a:solidFill>
              </a:rPr>
              <a:t>sales</a:t>
            </a:r>
            <a:r>
              <a:rPr lang="sl-SI" b="1" dirty="0">
                <a:solidFill>
                  <a:schemeClr val="tx1"/>
                </a:solidFill>
              </a:rPr>
              <a:t> </a:t>
            </a:r>
            <a:r>
              <a:rPr lang="sl-SI" b="1" dirty="0" err="1">
                <a:solidFill>
                  <a:schemeClr val="tx1"/>
                </a:solidFill>
              </a:rPr>
              <a:t>assistant</a:t>
            </a:r>
            <a:r>
              <a:rPr lang="sl-SI" b="1" dirty="0">
                <a:solidFill>
                  <a:schemeClr val="tx1"/>
                </a:solidFill>
              </a:rPr>
              <a:t>, </a:t>
            </a:r>
            <a:r>
              <a:rPr lang="sl-SI" b="1" dirty="0" err="1">
                <a:solidFill>
                  <a:schemeClr val="tx1"/>
                </a:solidFill>
              </a:rPr>
              <a:t>tourism</a:t>
            </a:r>
            <a:r>
              <a:rPr lang="sl-SI" b="1" dirty="0">
                <a:solidFill>
                  <a:schemeClr val="tx1"/>
                </a:solidFill>
              </a:rPr>
              <a:t>, </a:t>
            </a:r>
            <a:r>
              <a:rPr lang="sl-SI" b="1" dirty="0" err="1">
                <a:solidFill>
                  <a:schemeClr val="tx1"/>
                </a:solidFill>
              </a:rPr>
              <a:t>economy</a:t>
            </a:r>
            <a:r>
              <a:rPr lang="sl-SI" b="1" dirty="0">
                <a:solidFill>
                  <a:schemeClr val="tx1"/>
                </a:solidFill>
              </a:rPr>
              <a:t>, </a:t>
            </a:r>
            <a:r>
              <a:rPr lang="sl-SI" b="1" dirty="0" err="1">
                <a:solidFill>
                  <a:schemeClr val="tx1"/>
                </a:solidFill>
              </a:rPr>
              <a:t>preschool</a:t>
            </a:r>
            <a:r>
              <a:rPr lang="sl-SI" b="1" dirty="0">
                <a:solidFill>
                  <a:schemeClr val="tx1"/>
                </a:solidFill>
              </a:rPr>
              <a:t> </a:t>
            </a:r>
            <a:r>
              <a:rPr lang="sl-SI" b="1" dirty="0" err="1">
                <a:solidFill>
                  <a:schemeClr val="tx1"/>
                </a:solidFill>
              </a:rPr>
              <a:t>education</a:t>
            </a:r>
            <a:r>
              <a:rPr lang="sl-SI" b="1" dirty="0">
                <a:solidFill>
                  <a:schemeClr val="tx1"/>
                </a:solidFill>
              </a:rPr>
              <a:t>, </a:t>
            </a:r>
            <a:r>
              <a:rPr lang="sl-SI" b="1" dirty="0" err="1">
                <a:solidFill>
                  <a:schemeClr val="tx1"/>
                </a:solidFill>
              </a:rPr>
              <a:t>environmental</a:t>
            </a:r>
            <a:r>
              <a:rPr lang="sl-SI" b="1" dirty="0">
                <a:solidFill>
                  <a:schemeClr val="tx1"/>
                </a:solidFill>
              </a:rPr>
              <a:t> </a:t>
            </a:r>
            <a:r>
              <a:rPr lang="sl-SI" b="1" dirty="0" err="1">
                <a:solidFill>
                  <a:schemeClr val="tx1"/>
                </a:solidFill>
              </a:rPr>
              <a:t>education</a:t>
            </a:r>
            <a:r>
              <a:rPr lang="sl-SI" b="1" dirty="0">
                <a:solidFill>
                  <a:schemeClr val="tx1"/>
                </a:solidFill>
              </a:rPr>
              <a:t>, </a:t>
            </a:r>
            <a:r>
              <a:rPr lang="sl-SI" b="1" dirty="0" err="1">
                <a:solidFill>
                  <a:schemeClr val="tx1"/>
                </a:solidFill>
              </a:rPr>
              <a:t>gastronomy</a:t>
            </a:r>
            <a:r>
              <a:rPr lang="sl-SI" b="1" dirty="0">
                <a:solidFill>
                  <a:schemeClr val="tx1"/>
                </a:solidFill>
              </a:rPr>
              <a:t>, </a:t>
            </a:r>
            <a:r>
              <a:rPr lang="sl-SI" b="1" dirty="0" err="1">
                <a:solidFill>
                  <a:schemeClr val="tx1"/>
                </a:solidFill>
              </a:rPr>
              <a:t>and</a:t>
            </a:r>
            <a:r>
              <a:rPr lang="sl-SI" b="1" dirty="0">
                <a:solidFill>
                  <a:schemeClr val="tx1"/>
                </a:solidFill>
              </a:rPr>
              <a:t> </a:t>
            </a:r>
            <a:r>
              <a:rPr lang="sl-SI" b="1" dirty="0" err="1">
                <a:solidFill>
                  <a:schemeClr val="tx1"/>
                </a:solidFill>
              </a:rPr>
              <a:t>woodworking</a:t>
            </a:r>
            <a:r>
              <a:rPr lang="sl-SI" dirty="0">
                <a:solidFill>
                  <a:schemeClr val="tx1"/>
                </a:solidFill>
              </a:rPr>
              <a:t>. </a:t>
            </a:r>
            <a:r>
              <a:rPr lang="sl-SI" dirty="0" err="1">
                <a:solidFill>
                  <a:schemeClr val="tx1"/>
                </a:solidFill>
              </a:rPr>
              <a:t>Besides</a:t>
            </a:r>
            <a:r>
              <a:rPr lang="sl-SI" dirty="0">
                <a:solidFill>
                  <a:schemeClr val="tx1"/>
                </a:solidFill>
              </a:rPr>
              <a:t> </a:t>
            </a:r>
            <a:r>
              <a:rPr lang="sl-SI" dirty="0" err="1">
                <a:solidFill>
                  <a:schemeClr val="tx1"/>
                </a:solidFill>
              </a:rPr>
              <a:t>four</a:t>
            </a:r>
            <a:r>
              <a:rPr lang="sl-SI" dirty="0">
                <a:solidFill>
                  <a:schemeClr val="tx1"/>
                </a:solidFill>
              </a:rPr>
              <a:t> </a:t>
            </a:r>
            <a:r>
              <a:rPr lang="sl-SI" dirty="0" err="1">
                <a:solidFill>
                  <a:schemeClr val="tx1"/>
                </a:solidFill>
              </a:rPr>
              <a:t>year</a:t>
            </a:r>
            <a:r>
              <a:rPr lang="sl-SI" dirty="0">
                <a:solidFill>
                  <a:schemeClr val="tx1"/>
                </a:solidFill>
              </a:rPr>
              <a:t> </a:t>
            </a:r>
            <a:r>
              <a:rPr lang="sl-SI" dirty="0" err="1">
                <a:solidFill>
                  <a:schemeClr val="tx1"/>
                </a:solidFill>
              </a:rPr>
              <a:t>vocational</a:t>
            </a:r>
            <a:r>
              <a:rPr lang="sl-SI" dirty="0">
                <a:solidFill>
                  <a:schemeClr val="tx1"/>
                </a:solidFill>
              </a:rPr>
              <a:t> </a:t>
            </a:r>
            <a:r>
              <a:rPr lang="sl-SI" dirty="0" err="1">
                <a:solidFill>
                  <a:schemeClr val="tx1"/>
                </a:solidFill>
              </a:rPr>
              <a:t>programmes</a:t>
            </a:r>
            <a:r>
              <a:rPr lang="sl-SI" dirty="0">
                <a:solidFill>
                  <a:schemeClr val="tx1"/>
                </a:solidFill>
              </a:rPr>
              <a:t> </a:t>
            </a:r>
            <a:r>
              <a:rPr lang="sl-SI" dirty="0" err="1">
                <a:solidFill>
                  <a:schemeClr val="tx1"/>
                </a:solidFill>
              </a:rPr>
              <a:t>we</a:t>
            </a:r>
            <a:r>
              <a:rPr lang="sl-SI" dirty="0">
                <a:solidFill>
                  <a:schemeClr val="tx1"/>
                </a:solidFill>
              </a:rPr>
              <a:t> </a:t>
            </a:r>
            <a:r>
              <a:rPr lang="sl-SI" dirty="0" err="1">
                <a:solidFill>
                  <a:schemeClr val="tx1"/>
                </a:solidFill>
              </a:rPr>
              <a:t>offer</a:t>
            </a:r>
            <a:r>
              <a:rPr lang="sl-SI" dirty="0">
                <a:solidFill>
                  <a:schemeClr val="tx1"/>
                </a:solidFill>
              </a:rPr>
              <a:t> </a:t>
            </a:r>
            <a:r>
              <a:rPr lang="sl-SI" dirty="0" err="1">
                <a:solidFill>
                  <a:schemeClr val="tx1"/>
                </a:solidFill>
              </a:rPr>
              <a:t>three</a:t>
            </a:r>
            <a:r>
              <a:rPr lang="sl-SI" dirty="0">
                <a:solidFill>
                  <a:schemeClr val="tx1"/>
                </a:solidFill>
              </a:rPr>
              <a:t> </a:t>
            </a:r>
            <a:r>
              <a:rPr lang="sl-SI" dirty="0" err="1">
                <a:solidFill>
                  <a:schemeClr val="tx1"/>
                </a:solidFill>
              </a:rPr>
              <a:t>year</a:t>
            </a:r>
            <a:r>
              <a:rPr lang="sl-SI" dirty="0">
                <a:solidFill>
                  <a:schemeClr val="tx1"/>
                </a:solidFill>
              </a:rPr>
              <a:t> </a:t>
            </a:r>
            <a:r>
              <a:rPr lang="sl-SI" dirty="0" err="1">
                <a:solidFill>
                  <a:schemeClr val="tx1"/>
                </a:solidFill>
              </a:rPr>
              <a:t>programmes</a:t>
            </a:r>
            <a:r>
              <a:rPr lang="sl-SI" dirty="0">
                <a:solidFill>
                  <a:schemeClr val="tx1"/>
                </a:solidFill>
              </a:rPr>
              <a:t> </a:t>
            </a:r>
            <a:r>
              <a:rPr lang="sl-SI" dirty="0" err="1">
                <a:solidFill>
                  <a:schemeClr val="tx1"/>
                </a:solidFill>
              </a:rPr>
              <a:t>with</a:t>
            </a:r>
            <a:r>
              <a:rPr lang="sl-SI" dirty="0">
                <a:solidFill>
                  <a:schemeClr val="tx1"/>
                </a:solidFill>
              </a:rPr>
              <a:t> a </a:t>
            </a:r>
            <a:r>
              <a:rPr lang="sl-SI" dirty="0" err="1">
                <a:solidFill>
                  <a:schemeClr val="tx1"/>
                </a:solidFill>
              </a:rPr>
              <a:t>two</a:t>
            </a:r>
            <a:r>
              <a:rPr lang="sl-SI" dirty="0">
                <a:solidFill>
                  <a:schemeClr val="tx1"/>
                </a:solidFill>
              </a:rPr>
              <a:t> </a:t>
            </a:r>
            <a:r>
              <a:rPr lang="sl-SI" dirty="0" err="1">
                <a:solidFill>
                  <a:schemeClr val="tx1"/>
                </a:solidFill>
              </a:rPr>
              <a:t>year</a:t>
            </a:r>
            <a:r>
              <a:rPr lang="sl-SI" dirty="0">
                <a:solidFill>
                  <a:schemeClr val="tx1"/>
                </a:solidFill>
              </a:rPr>
              <a:t> </a:t>
            </a:r>
            <a:r>
              <a:rPr lang="sl-SI" dirty="0" err="1">
                <a:solidFill>
                  <a:schemeClr val="tx1"/>
                </a:solidFill>
              </a:rPr>
              <a:t>upgrade</a:t>
            </a:r>
            <a:r>
              <a:rPr lang="sl-SI" dirty="0">
                <a:solidFill>
                  <a:schemeClr val="tx1"/>
                </a:solidFill>
              </a:rPr>
              <a:t> as </a:t>
            </a:r>
            <a:r>
              <a:rPr lang="sl-SI" dirty="0" err="1">
                <a:solidFill>
                  <a:schemeClr val="tx1"/>
                </a:solidFill>
              </a:rPr>
              <a:t>well</a:t>
            </a:r>
            <a:r>
              <a:rPr lang="sl-SI" dirty="0">
                <a:solidFill>
                  <a:schemeClr val="tx1"/>
                </a:solidFill>
              </a:rPr>
              <a:t> as </a:t>
            </a:r>
            <a:r>
              <a:rPr lang="sl-SI" dirty="0" err="1">
                <a:solidFill>
                  <a:schemeClr val="tx1"/>
                </a:solidFill>
              </a:rPr>
              <a:t>technical</a:t>
            </a:r>
            <a:r>
              <a:rPr lang="sl-SI" dirty="0">
                <a:solidFill>
                  <a:schemeClr val="tx1"/>
                </a:solidFill>
              </a:rPr>
              <a:t> </a:t>
            </a:r>
            <a:r>
              <a:rPr lang="sl-SI" dirty="0" err="1">
                <a:solidFill>
                  <a:schemeClr val="tx1"/>
                </a:solidFill>
              </a:rPr>
              <a:t>education</a:t>
            </a:r>
            <a:r>
              <a:rPr lang="sl-SI" dirty="0">
                <a:solidFill>
                  <a:schemeClr val="tx1"/>
                </a:solidFill>
              </a:rPr>
              <a:t> </a:t>
            </a:r>
            <a:r>
              <a:rPr lang="sl-SI" dirty="0" err="1">
                <a:solidFill>
                  <a:schemeClr val="tx1"/>
                </a:solidFill>
              </a:rPr>
              <a:t>programmes</a:t>
            </a:r>
            <a:r>
              <a:rPr lang="sl-SI" dirty="0">
                <a:solidFill>
                  <a:schemeClr val="tx1"/>
                </a:solidFill>
              </a:rPr>
              <a:t>. </a:t>
            </a:r>
            <a:r>
              <a:rPr lang="sl-SI" dirty="0" err="1">
                <a:solidFill>
                  <a:schemeClr val="tx1"/>
                </a:solidFill>
              </a:rPr>
              <a:t>After</a:t>
            </a:r>
            <a:r>
              <a:rPr lang="sl-SI" dirty="0">
                <a:solidFill>
                  <a:schemeClr val="tx1"/>
                </a:solidFill>
              </a:rPr>
              <a:t> </a:t>
            </a:r>
            <a:r>
              <a:rPr lang="sl-SI" dirty="0" err="1">
                <a:solidFill>
                  <a:schemeClr val="tx1"/>
                </a:solidFill>
              </a:rPr>
              <a:t>three</a:t>
            </a:r>
            <a:r>
              <a:rPr lang="sl-SI" dirty="0">
                <a:solidFill>
                  <a:schemeClr val="tx1"/>
                </a:solidFill>
              </a:rPr>
              <a:t>, </a:t>
            </a:r>
            <a:r>
              <a:rPr lang="sl-SI" dirty="0" err="1">
                <a:solidFill>
                  <a:schemeClr val="tx1"/>
                </a:solidFill>
              </a:rPr>
              <a:t>four</a:t>
            </a:r>
            <a:r>
              <a:rPr lang="sl-SI" dirty="0">
                <a:solidFill>
                  <a:schemeClr val="tx1"/>
                </a:solidFill>
              </a:rPr>
              <a:t> or </a:t>
            </a:r>
            <a:r>
              <a:rPr lang="sl-SI" dirty="0" err="1">
                <a:solidFill>
                  <a:schemeClr val="tx1"/>
                </a:solidFill>
              </a:rPr>
              <a:t>five</a:t>
            </a:r>
            <a:r>
              <a:rPr lang="sl-SI" dirty="0">
                <a:solidFill>
                  <a:schemeClr val="tx1"/>
                </a:solidFill>
              </a:rPr>
              <a:t> </a:t>
            </a:r>
            <a:r>
              <a:rPr lang="sl-SI" dirty="0" err="1">
                <a:solidFill>
                  <a:schemeClr val="tx1"/>
                </a:solidFill>
              </a:rPr>
              <a:t>years</a:t>
            </a:r>
            <a:r>
              <a:rPr lang="sl-SI" dirty="0">
                <a:solidFill>
                  <a:schemeClr val="tx1"/>
                </a:solidFill>
              </a:rPr>
              <a:t> </a:t>
            </a:r>
            <a:r>
              <a:rPr lang="sl-SI" dirty="0" err="1">
                <a:solidFill>
                  <a:schemeClr val="tx1"/>
                </a:solidFill>
              </a:rPr>
              <a:t>students</a:t>
            </a:r>
            <a:r>
              <a:rPr lang="sl-SI" dirty="0">
                <a:solidFill>
                  <a:schemeClr val="tx1"/>
                </a:solidFill>
              </a:rPr>
              <a:t> </a:t>
            </a:r>
            <a:r>
              <a:rPr lang="sl-SI" dirty="0" err="1">
                <a:solidFill>
                  <a:schemeClr val="tx1"/>
                </a:solidFill>
              </a:rPr>
              <a:t>need</a:t>
            </a:r>
            <a:r>
              <a:rPr lang="sl-SI" dirty="0">
                <a:solidFill>
                  <a:schemeClr val="tx1"/>
                </a:solidFill>
              </a:rPr>
              <a:t> to </a:t>
            </a:r>
            <a:r>
              <a:rPr lang="sl-SI" dirty="0" err="1">
                <a:solidFill>
                  <a:schemeClr val="tx1"/>
                </a:solidFill>
              </a:rPr>
              <a:t>pass</a:t>
            </a:r>
            <a:r>
              <a:rPr lang="sl-SI" dirty="0">
                <a:solidFill>
                  <a:schemeClr val="tx1"/>
                </a:solidFill>
              </a:rPr>
              <a:t> </a:t>
            </a:r>
            <a:r>
              <a:rPr lang="sl-SI" dirty="0" err="1">
                <a:solidFill>
                  <a:schemeClr val="tx1"/>
                </a:solidFill>
              </a:rPr>
              <a:t>the</a:t>
            </a:r>
            <a:r>
              <a:rPr lang="sl-SI" dirty="0">
                <a:solidFill>
                  <a:schemeClr val="tx1"/>
                </a:solidFill>
              </a:rPr>
              <a:t> matura </a:t>
            </a:r>
            <a:r>
              <a:rPr lang="sl-SI" dirty="0" err="1">
                <a:solidFill>
                  <a:schemeClr val="tx1"/>
                </a:solidFill>
              </a:rPr>
              <a:t>exam</a:t>
            </a:r>
            <a:r>
              <a:rPr lang="sl-SI" dirty="0">
                <a:solidFill>
                  <a:schemeClr val="tx1"/>
                </a:solidFill>
              </a:rPr>
              <a:t> so </a:t>
            </a:r>
            <a:r>
              <a:rPr lang="sl-SI" dirty="0" err="1">
                <a:solidFill>
                  <a:schemeClr val="tx1"/>
                </a:solidFill>
              </a:rPr>
              <a:t>they</a:t>
            </a:r>
            <a:r>
              <a:rPr lang="sl-SI" dirty="0">
                <a:solidFill>
                  <a:schemeClr val="tx1"/>
                </a:solidFill>
              </a:rPr>
              <a:t> </a:t>
            </a:r>
            <a:r>
              <a:rPr lang="sl-SI" dirty="0" err="1">
                <a:solidFill>
                  <a:schemeClr val="tx1"/>
                </a:solidFill>
              </a:rPr>
              <a:t>can</a:t>
            </a:r>
            <a:r>
              <a:rPr lang="sl-SI" dirty="0">
                <a:solidFill>
                  <a:schemeClr val="tx1"/>
                </a:solidFill>
              </a:rPr>
              <a:t> go to </a:t>
            </a:r>
            <a:r>
              <a:rPr lang="sl-SI" dirty="0" err="1">
                <a:solidFill>
                  <a:schemeClr val="tx1"/>
                </a:solidFill>
              </a:rPr>
              <a:t>university</a:t>
            </a:r>
            <a:r>
              <a:rPr lang="sl-SI" dirty="0">
                <a:solidFill>
                  <a:schemeClr val="tx1"/>
                </a:solidFill>
              </a:rPr>
              <a:t> or </a:t>
            </a:r>
            <a:r>
              <a:rPr lang="sl-SI" dirty="0" err="1">
                <a:solidFill>
                  <a:schemeClr val="tx1"/>
                </a:solidFill>
              </a:rPr>
              <a:t>directly</a:t>
            </a:r>
            <a:r>
              <a:rPr lang="sl-SI" dirty="0">
                <a:solidFill>
                  <a:schemeClr val="tx1"/>
                </a:solidFill>
              </a:rPr>
              <a:t> to </a:t>
            </a:r>
            <a:r>
              <a:rPr lang="sl-SI" dirty="0" err="1">
                <a:solidFill>
                  <a:schemeClr val="tx1"/>
                </a:solidFill>
              </a:rPr>
              <a:t>the</a:t>
            </a:r>
            <a:r>
              <a:rPr lang="sl-SI" dirty="0">
                <a:solidFill>
                  <a:schemeClr val="tx1"/>
                </a:solidFill>
              </a:rPr>
              <a:t> </a:t>
            </a:r>
            <a:r>
              <a:rPr lang="sl-SI" dirty="0" err="1">
                <a:solidFill>
                  <a:schemeClr val="tx1"/>
                </a:solidFill>
              </a:rPr>
              <a:t>labour</a:t>
            </a:r>
            <a:r>
              <a:rPr lang="sl-SI" dirty="0">
                <a:solidFill>
                  <a:schemeClr val="tx1"/>
                </a:solidFill>
              </a:rPr>
              <a:t> market. </a:t>
            </a:r>
            <a:r>
              <a:rPr lang="sl-SI" dirty="0" err="1">
                <a:solidFill>
                  <a:schemeClr val="tx1"/>
                </a:solidFill>
              </a:rPr>
              <a:t>Our</a:t>
            </a:r>
            <a:r>
              <a:rPr lang="sl-SI" dirty="0">
                <a:solidFill>
                  <a:schemeClr val="tx1"/>
                </a:solidFill>
              </a:rPr>
              <a:t> </a:t>
            </a:r>
            <a:r>
              <a:rPr lang="sl-SI" dirty="0" err="1">
                <a:solidFill>
                  <a:schemeClr val="tx1"/>
                </a:solidFill>
              </a:rPr>
              <a:t>students</a:t>
            </a:r>
            <a:r>
              <a:rPr lang="sl-SI" dirty="0">
                <a:solidFill>
                  <a:schemeClr val="tx1"/>
                </a:solidFill>
              </a:rPr>
              <a:t> are </a:t>
            </a:r>
            <a:r>
              <a:rPr lang="sl-SI" dirty="0" err="1">
                <a:solidFill>
                  <a:schemeClr val="tx1"/>
                </a:solidFill>
              </a:rPr>
              <a:t>very</a:t>
            </a:r>
            <a:r>
              <a:rPr lang="sl-SI" dirty="0">
                <a:solidFill>
                  <a:schemeClr val="tx1"/>
                </a:solidFill>
              </a:rPr>
              <a:t> </a:t>
            </a:r>
            <a:r>
              <a:rPr lang="sl-SI" dirty="0" err="1">
                <a:solidFill>
                  <a:schemeClr val="tx1"/>
                </a:solidFill>
              </a:rPr>
              <a:t>active</a:t>
            </a:r>
            <a:r>
              <a:rPr lang="sl-SI" dirty="0">
                <a:solidFill>
                  <a:schemeClr val="tx1"/>
                </a:solidFill>
              </a:rPr>
              <a:t>, </a:t>
            </a:r>
            <a:r>
              <a:rPr lang="sl-SI" dirty="0" err="1">
                <a:solidFill>
                  <a:schemeClr val="tx1"/>
                </a:solidFill>
              </a:rPr>
              <a:t>taking</a:t>
            </a:r>
            <a:r>
              <a:rPr lang="sl-SI" dirty="0">
                <a:solidFill>
                  <a:schemeClr val="tx1"/>
                </a:solidFill>
              </a:rPr>
              <a:t> part in </a:t>
            </a:r>
            <a:r>
              <a:rPr lang="sl-SI" dirty="0" err="1">
                <a:solidFill>
                  <a:schemeClr val="tx1"/>
                </a:solidFill>
              </a:rPr>
              <a:t>different</a:t>
            </a:r>
            <a:r>
              <a:rPr lang="sl-SI" dirty="0">
                <a:solidFill>
                  <a:schemeClr val="tx1"/>
                </a:solidFill>
              </a:rPr>
              <a:t> </a:t>
            </a:r>
            <a:r>
              <a:rPr lang="sl-SI" dirty="0" err="1">
                <a:solidFill>
                  <a:schemeClr val="tx1"/>
                </a:solidFill>
              </a:rPr>
              <a:t>competitions</a:t>
            </a:r>
            <a:r>
              <a:rPr lang="sl-SI" dirty="0">
                <a:solidFill>
                  <a:schemeClr val="tx1"/>
                </a:solidFill>
              </a:rPr>
              <a:t> </a:t>
            </a:r>
            <a:r>
              <a:rPr lang="sl-SI" dirty="0" err="1">
                <a:solidFill>
                  <a:schemeClr val="tx1"/>
                </a:solidFill>
              </a:rPr>
              <a:t>and</a:t>
            </a:r>
            <a:r>
              <a:rPr lang="sl-SI" dirty="0">
                <a:solidFill>
                  <a:schemeClr val="tx1"/>
                </a:solidFill>
              </a:rPr>
              <a:t> </a:t>
            </a:r>
            <a:r>
              <a:rPr lang="sl-SI" dirty="0" err="1">
                <a:solidFill>
                  <a:schemeClr val="tx1"/>
                </a:solidFill>
              </a:rPr>
              <a:t>winning</a:t>
            </a:r>
            <a:r>
              <a:rPr lang="sl-SI" dirty="0">
                <a:solidFill>
                  <a:schemeClr val="tx1"/>
                </a:solidFill>
              </a:rPr>
              <a:t> </a:t>
            </a:r>
            <a:r>
              <a:rPr lang="sl-SI" dirty="0" err="1">
                <a:solidFill>
                  <a:schemeClr val="tx1"/>
                </a:solidFill>
              </a:rPr>
              <a:t>the</a:t>
            </a:r>
            <a:r>
              <a:rPr lang="sl-SI" dirty="0">
                <a:solidFill>
                  <a:schemeClr val="tx1"/>
                </a:solidFill>
              </a:rPr>
              <a:t> </a:t>
            </a:r>
            <a:r>
              <a:rPr lang="sl-SI" dirty="0" err="1">
                <a:solidFill>
                  <a:schemeClr val="tx1"/>
                </a:solidFill>
              </a:rPr>
              <a:t>highest</a:t>
            </a:r>
            <a:r>
              <a:rPr lang="sl-SI" dirty="0">
                <a:solidFill>
                  <a:schemeClr val="tx1"/>
                </a:solidFill>
              </a:rPr>
              <a:t> </a:t>
            </a:r>
            <a:r>
              <a:rPr lang="sl-SI" dirty="0" err="1">
                <a:solidFill>
                  <a:schemeClr val="tx1"/>
                </a:solidFill>
              </a:rPr>
              <a:t>awards</a:t>
            </a:r>
            <a:r>
              <a:rPr lang="sl-SI" dirty="0">
                <a:solidFill>
                  <a:schemeClr val="tx1"/>
                </a:solidFill>
              </a:rPr>
              <a:t> (in </a:t>
            </a:r>
            <a:r>
              <a:rPr lang="sl-SI" dirty="0" err="1">
                <a:solidFill>
                  <a:schemeClr val="tx1"/>
                </a:solidFill>
              </a:rPr>
              <a:t>the</a:t>
            </a:r>
            <a:r>
              <a:rPr lang="sl-SI" dirty="0">
                <a:solidFill>
                  <a:schemeClr val="tx1"/>
                </a:solidFill>
              </a:rPr>
              <a:t> </a:t>
            </a:r>
            <a:r>
              <a:rPr lang="sl-SI" dirty="0" err="1">
                <a:solidFill>
                  <a:schemeClr val="tx1"/>
                </a:solidFill>
              </a:rPr>
              <a:t>fields</a:t>
            </a:r>
            <a:r>
              <a:rPr lang="sl-SI" dirty="0">
                <a:solidFill>
                  <a:schemeClr val="tx1"/>
                </a:solidFill>
              </a:rPr>
              <a:t> </a:t>
            </a:r>
            <a:r>
              <a:rPr lang="sl-SI" dirty="0" err="1">
                <a:solidFill>
                  <a:schemeClr val="tx1"/>
                </a:solidFill>
              </a:rPr>
              <a:t>of</a:t>
            </a:r>
            <a:r>
              <a:rPr lang="sl-SI" dirty="0">
                <a:solidFill>
                  <a:schemeClr val="tx1"/>
                </a:solidFill>
              </a:rPr>
              <a:t> </a:t>
            </a:r>
            <a:r>
              <a:rPr lang="sl-SI" dirty="0" err="1">
                <a:solidFill>
                  <a:schemeClr val="tx1"/>
                </a:solidFill>
              </a:rPr>
              <a:t>cooking</a:t>
            </a:r>
            <a:r>
              <a:rPr lang="sl-SI" dirty="0">
                <a:solidFill>
                  <a:schemeClr val="tx1"/>
                </a:solidFill>
              </a:rPr>
              <a:t>, </a:t>
            </a:r>
            <a:r>
              <a:rPr lang="sl-SI" dirty="0" err="1">
                <a:solidFill>
                  <a:schemeClr val="tx1"/>
                </a:solidFill>
              </a:rPr>
              <a:t>serving</a:t>
            </a:r>
            <a:r>
              <a:rPr lang="sl-SI" dirty="0">
                <a:solidFill>
                  <a:schemeClr val="tx1"/>
                </a:solidFill>
              </a:rPr>
              <a:t>, </a:t>
            </a:r>
            <a:r>
              <a:rPr lang="sl-SI" dirty="0" err="1">
                <a:solidFill>
                  <a:schemeClr val="tx1"/>
                </a:solidFill>
              </a:rPr>
              <a:t>tourism</a:t>
            </a:r>
            <a:r>
              <a:rPr lang="sl-SI" dirty="0">
                <a:solidFill>
                  <a:schemeClr val="tx1"/>
                </a:solidFill>
              </a:rPr>
              <a:t>, </a:t>
            </a:r>
            <a:r>
              <a:rPr lang="sl-SI" dirty="0" err="1">
                <a:solidFill>
                  <a:schemeClr val="tx1"/>
                </a:solidFill>
              </a:rPr>
              <a:t>economy</a:t>
            </a:r>
            <a:r>
              <a:rPr lang="sl-SI" dirty="0">
                <a:solidFill>
                  <a:schemeClr val="tx1"/>
                </a:solidFill>
              </a:rPr>
              <a:t>, </a:t>
            </a:r>
            <a:r>
              <a:rPr lang="sl-SI" dirty="0" err="1">
                <a:solidFill>
                  <a:schemeClr val="tx1"/>
                </a:solidFill>
              </a:rPr>
              <a:t>environmental</a:t>
            </a:r>
            <a:r>
              <a:rPr lang="sl-SI" dirty="0">
                <a:solidFill>
                  <a:schemeClr val="tx1"/>
                </a:solidFill>
              </a:rPr>
              <a:t> </a:t>
            </a:r>
            <a:r>
              <a:rPr lang="sl-SI" dirty="0" err="1">
                <a:solidFill>
                  <a:schemeClr val="tx1"/>
                </a:solidFill>
              </a:rPr>
              <a:t>protection</a:t>
            </a:r>
            <a:r>
              <a:rPr lang="sl-SI" dirty="0">
                <a:solidFill>
                  <a:schemeClr val="tx1"/>
                </a:solidFill>
              </a:rPr>
              <a:t>, </a:t>
            </a:r>
            <a:r>
              <a:rPr lang="sl-SI" dirty="0" err="1">
                <a:solidFill>
                  <a:schemeClr val="tx1"/>
                </a:solidFill>
              </a:rPr>
              <a:t>woodworking</a:t>
            </a:r>
            <a:r>
              <a:rPr lang="sl-SI" dirty="0">
                <a:solidFill>
                  <a:schemeClr val="tx1"/>
                </a:solidFill>
              </a:rPr>
              <a:t>, </a:t>
            </a:r>
            <a:r>
              <a:rPr lang="sl-SI" dirty="0" err="1">
                <a:solidFill>
                  <a:schemeClr val="tx1"/>
                </a:solidFill>
              </a:rPr>
              <a:t>selling</a:t>
            </a:r>
            <a:r>
              <a:rPr lang="sl-SI" dirty="0">
                <a:solidFill>
                  <a:schemeClr val="tx1"/>
                </a:solidFill>
              </a:rPr>
              <a:t>, </a:t>
            </a:r>
            <a:r>
              <a:rPr lang="sl-SI" dirty="0" err="1">
                <a:solidFill>
                  <a:schemeClr val="tx1"/>
                </a:solidFill>
              </a:rPr>
              <a:t>etc</a:t>
            </a:r>
            <a:r>
              <a:rPr lang="sl-SI" dirty="0">
                <a:solidFill>
                  <a:schemeClr val="tx1"/>
                </a:solidFill>
              </a:rPr>
              <a:t>.) </a:t>
            </a:r>
            <a:r>
              <a:rPr lang="sl-SI" dirty="0" err="1">
                <a:solidFill>
                  <a:schemeClr val="tx1"/>
                </a:solidFill>
              </a:rPr>
              <a:t>Our</a:t>
            </a:r>
            <a:r>
              <a:rPr lang="sl-SI" dirty="0">
                <a:solidFill>
                  <a:schemeClr val="tx1"/>
                </a:solidFill>
              </a:rPr>
              <a:t> </a:t>
            </a:r>
            <a:r>
              <a:rPr lang="sl-SI" dirty="0" err="1">
                <a:solidFill>
                  <a:schemeClr val="tx1"/>
                </a:solidFill>
              </a:rPr>
              <a:t>students</a:t>
            </a:r>
            <a:r>
              <a:rPr lang="sl-SI" dirty="0">
                <a:solidFill>
                  <a:schemeClr val="tx1"/>
                </a:solidFill>
              </a:rPr>
              <a:t> take part in </a:t>
            </a:r>
            <a:r>
              <a:rPr lang="sl-SI" dirty="0" err="1">
                <a:solidFill>
                  <a:schemeClr val="tx1"/>
                </a:solidFill>
              </a:rPr>
              <a:t>Erasmus</a:t>
            </a:r>
            <a:r>
              <a:rPr lang="sl-SI" dirty="0">
                <a:solidFill>
                  <a:schemeClr val="tx1"/>
                </a:solidFill>
              </a:rPr>
              <a:t>+ KA1.  </a:t>
            </a:r>
            <a:r>
              <a:rPr lang="sl-SI" dirty="0" err="1">
                <a:solidFill>
                  <a:schemeClr val="tx1"/>
                </a:solidFill>
              </a:rPr>
              <a:t>We</a:t>
            </a:r>
            <a:r>
              <a:rPr lang="sl-SI" dirty="0">
                <a:solidFill>
                  <a:schemeClr val="tx1"/>
                </a:solidFill>
              </a:rPr>
              <a:t> </a:t>
            </a:r>
            <a:r>
              <a:rPr lang="sl-SI" dirty="0" err="1">
                <a:solidFill>
                  <a:schemeClr val="tx1"/>
                </a:solidFill>
              </a:rPr>
              <a:t>also</a:t>
            </a:r>
            <a:r>
              <a:rPr lang="sl-SI" dirty="0">
                <a:solidFill>
                  <a:schemeClr val="tx1"/>
                </a:solidFill>
              </a:rPr>
              <a:t> take part in </a:t>
            </a:r>
            <a:r>
              <a:rPr lang="sl-SI" dirty="0" err="1">
                <a:solidFill>
                  <a:schemeClr val="tx1"/>
                </a:solidFill>
              </a:rPr>
              <a:t>three</a:t>
            </a:r>
            <a:r>
              <a:rPr lang="sl-SI" dirty="0">
                <a:solidFill>
                  <a:schemeClr val="tx1"/>
                </a:solidFill>
              </a:rPr>
              <a:t> </a:t>
            </a:r>
            <a:r>
              <a:rPr lang="sl-SI" dirty="0" err="1">
                <a:solidFill>
                  <a:schemeClr val="tx1"/>
                </a:solidFill>
              </a:rPr>
              <a:t>Erasmus</a:t>
            </a:r>
            <a:r>
              <a:rPr lang="sl-SI" dirty="0">
                <a:solidFill>
                  <a:schemeClr val="tx1"/>
                </a:solidFill>
              </a:rPr>
              <a:t> + </a:t>
            </a:r>
            <a:r>
              <a:rPr lang="sl-SI" dirty="0" err="1">
                <a:solidFill>
                  <a:schemeClr val="tx1"/>
                </a:solidFill>
              </a:rPr>
              <a:t>school</a:t>
            </a:r>
            <a:r>
              <a:rPr lang="sl-SI" dirty="0">
                <a:solidFill>
                  <a:schemeClr val="tx1"/>
                </a:solidFill>
              </a:rPr>
              <a:t> </a:t>
            </a:r>
            <a:r>
              <a:rPr lang="sl-SI" dirty="0" err="1">
                <a:solidFill>
                  <a:schemeClr val="tx1"/>
                </a:solidFill>
              </a:rPr>
              <a:t>partnership</a:t>
            </a:r>
            <a:r>
              <a:rPr lang="sl-SI" dirty="0">
                <a:solidFill>
                  <a:schemeClr val="tx1"/>
                </a:solidFill>
              </a:rPr>
              <a:t> </a:t>
            </a:r>
            <a:r>
              <a:rPr lang="sl-SI" dirty="0" err="1">
                <a:solidFill>
                  <a:schemeClr val="tx1"/>
                </a:solidFill>
              </a:rPr>
              <a:t>projects</a:t>
            </a:r>
            <a:r>
              <a:rPr lang="sl-SI" dirty="0">
                <a:solidFill>
                  <a:schemeClr val="tx1"/>
                </a:solidFill>
              </a:rPr>
              <a:t> </a:t>
            </a:r>
            <a:r>
              <a:rPr lang="sl-SI" dirty="0" err="1">
                <a:solidFill>
                  <a:schemeClr val="tx1"/>
                </a:solidFill>
              </a:rPr>
              <a:t>this</a:t>
            </a:r>
            <a:r>
              <a:rPr lang="sl-SI" dirty="0">
                <a:solidFill>
                  <a:schemeClr val="tx1"/>
                </a:solidFill>
              </a:rPr>
              <a:t> </a:t>
            </a:r>
            <a:r>
              <a:rPr lang="sl-SI" dirty="0" err="1">
                <a:solidFill>
                  <a:schemeClr val="tx1"/>
                </a:solidFill>
              </a:rPr>
              <a:t>year</a:t>
            </a:r>
            <a:r>
              <a:rPr lang="sl-SI" dirty="0">
                <a:solidFill>
                  <a:schemeClr val="tx1"/>
                </a:solidFill>
              </a:rPr>
              <a:t> </a:t>
            </a:r>
            <a:r>
              <a:rPr lang="sl-SI" dirty="0" err="1">
                <a:solidFill>
                  <a:schemeClr val="tx1"/>
                </a:solidFill>
              </a:rPr>
              <a:t>and</a:t>
            </a:r>
            <a:r>
              <a:rPr lang="sl-SI" dirty="0">
                <a:solidFill>
                  <a:schemeClr val="tx1"/>
                </a:solidFill>
              </a:rPr>
              <a:t> in </a:t>
            </a:r>
            <a:r>
              <a:rPr lang="sl-SI" dirty="0" err="1">
                <a:solidFill>
                  <a:schemeClr val="tx1"/>
                </a:solidFill>
              </a:rPr>
              <a:t>many</a:t>
            </a:r>
            <a:r>
              <a:rPr lang="sl-SI" dirty="0">
                <a:solidFill>
                  <a:schemeClr val="tx1"/>
                </a:solidFill>
              </a:rPr>
              <a:t> </a:t>
            </a:r>
            <a:r>
              <a:rPr lang="sl-SI" dirty="0" err="1">
                <a:solidFill>
                  <a:schemeClr val="tx1"/>
                </a:solidFill>
              </a:rPr>
              <a:t>other</a:t>
            </a:r>
            <a:r>
              <a:rPr lang="sl-SI" dirty="0">
                <a:solidFill>
                  <a:schemeClr val="tx1"/>
                </a:solidFill>
              </a:rPr>
              <a:t> </a:t>
            </a:r>
            <a:r>
              <a:rPr lang="sl-SI" dirty="0" err="1">
                <a:solidFill>
                  <a:schemeClr val="tx1"/>
                </a:solidFill>
              </a:rPr>
              <a:t>projects</a:t>
            </a:r>
            <a:r>
              <a:rPr lang="sl-SI" dirty="0">
                <a:solidFill>
                  <a:schemeClr val="tx1"/>
                </a:solidFill>
              </a:rPr>
              <a:t>.</a:t>
            </a:r>
          </a:p>
          <a:p>
            <a:endParaRPr lang="sl-SI"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994122"/>
          </a:xfrm>
        </p:spPr>
        <p:txBody>
          <a:bodyPr>
            <a:normAutofit fontScale="90000"/>
          </a:bodyPr>
          <a:lstStyle/>
          <a:p>
            <a:r>
              <a:rPr lang="sl-SI" sz="3200" dirty="0">
                <a:solidFill>
                  <a:schemeClr val="tx2">
                    <a:lumMod val="50000"/>
                  </a:schemeClr>
                </a:solidFill>
                <a:latin typeface="Berlin Sans FB" pitchFamily="34" charset="0"/>
              </a:rPr>
              <a:t>Slovenj Gradec – one </a:t>
            </a:r>
            <a:r>
              <a:rPr lang="sl-SI" sz="3200" dirty="0" err="1">
                <a:solidFill>
                  <a:schemeClr val="tx2">
                    <a:lumMod val="50000"/>
                  </a:schemeClr>
                </a:solidFill>
                <a:latin typeface="Berlin Sans FB" pitchFamily="34" charset="0"/>
              </a:rPr>
              <a:t>of</a:t>
            </a:r>
            <a:r>
              <a:rPr lang="sl-SI" sz="3200" dirty="0">
                <a:solidFill>
                  <a:schemeClr val="tx2">
                    <a:lumMod val="50000"/>
                  </a:schemeClr>
                </a:solidFill>
                <a:latin typeface="Berlin Sans FB" pitchFamily="34" charset="0"/>
              </a:rPr>
              <a:t> </a:t>
            </a:r>
            <a:r>
              <a:rPr lang="sl-SI" sz="3200" dirty="0" err="1">
                <a:solidFill>
                  <a:schemeClr val="tx2">
                    <a:lumMod val="50000"/>
                  </a:schemeClr>
                </a:solidFill>
                <a:latin typeface="Berlin Sans FB" pitchFamily="34" charset="0"/>
              </a:rPr>
              <a:t>the</a:t>
            </a:r>
            <a:r>
              <a:rPr lang="sl-SI" sz="3200" dirty="0">
                <a:solidFill>
                  <a:schemeClr val="tx2">
                    <a:lumMod val="50000"/>
                  </a:schemeClr>
                </a:solidFill>
                <a:latin typeface="Berlin Sans FB" pitchFamily="34" charset="0"/>
              </a:rPr>
              <a:t> </a:t>
            </a:r>
            <a:r>
              <a:rPr lang="sl-SI" sz="3200" dirty="0" err="1">
                <a:solidFill>
                  <a:schemeClr val="tx2">
                    <a:lumMod val="50000"/>
                  </a:schemeClr>
                </a:solidFill>
                <a:latin typeface="Berlin Sans FB" pitchFamily="34" charset="0"/>
              </a:rPr>
              <a:t>two</a:t>
            </a:r>
            <a:r>
              <a:rPr lang="sl-SI" sz="3200" dirty="0">
                <a:solidFill>
                  <a:schemeClr val="tx2">
                    <a:lumMod val="50000"/>
                  </a:schemeClr>
                </a:solidFill>
                <a:latin typeface="Berlin Sans FB" pitchFamily="34" charset="0"/>
              </a:rPr>
              <a:t> </a:t>
            </a:r>
            <a:r>
              <a:rPr lang="sl-SI" sz="3200" dirty="0" err="1">
                <a:solidFill>
                  <a:schemeClr val="tx2">
                    <a:lumMod val="50000"/>
                  </a:schemeClr>
                </a:solidFill>
                <a:latin typeface="Berlin Sans FB" pitchFamily="34" charset="0"/>
              </a:rPr>
              <a:t>locations</a:t>
            </a:r>
            <a:r>
              <a:rPr lang="sl-SI" sz="3200" dirty="0">
                <a:solidFill>
                  <a:schemeClr val="tx2">
                    <a:lumMod val="50000"/>
                  </a:schemeClr>
                </a:solidFill>
                <a:latin typeface="Berlin Sans FB" pitchFamily="34" charset="0"/>
              </a:rPr>
              <a:t> </a:t>
            </a:r>
            <a:r>
              <a:rPr lang="sl-SI" sz="3200" dirty="0" err="1">
                <a:solidFill>
                  <a:schemeClr val="tx2">
                    <a:lumMod val="50000"/>
                  </a:schemeClr>
                </a:solidFill>
                <a:latin typeface="Berlin Sans FB" pitchFamily="34" charset="0"/>
              </a:rPr>
              <a:t>of</a:t>
            </a:r>
            <a:r>
              <a:rPr lang="sl-SI" sz="3200" dirty="0">
                <a:solidFill>
                  <a:schemeClr val="tx2">
                    <a:lumMod val="50000"/>
                  </a:schemeClr>
                </a:solidFill>
                <a:latin typeface="Berlin Sans FB" pitchFamily="34" charset="0"/>
              </a:rPr>
              <a:t> </a:t>
            </a:r>
            <a:r>
              <a:rPr lang="sl-SI" sz="3200" dirty="0" err="1">
                <a:solidFill>
                  <a:schemeClr val="tx2">
                    <a:lumMod val="50000"/>
                  </a:schemeClr>
                </a:solidFill>
                <a:latin typeface="Berlin Sans FB" pitchFamily="34" charset="0"/>
              </a:rPr>
              <a:t>our</a:t>
            </a:r>
            <a:r>
              <a:rPr lang="sl-SI" sz="3200" dirty="0">
                <a:solidFill>
                  <a:schemeClr val="tx2">
                    <a:lumMod val="50000"/>
                  </a:schemeClr>
                </a:solidFill>
                <a:latin typeface="Berlin Sans FB" pitchFamily="34" charset="0"/>
              </a:rPr>
              <a:t> </a:t>
            </a:r>
            <a:r>
              <a:rPr lang="sl-SI" sz="3200" dirty="0" err="1">
                <a:solidFill>
                  <a:schemeClr val="tx2">
                    <a:lumMod val="50000"/>
                  </a:schemeClr>
                </a:solidFill>
                <a:latin typeface="Berlin Sans FB" pitchFamily="34" charset="0"/>
              </a:rPr>
              <a:t>school</a:t>
            </a:r>
            <a:endParaRPr lang="sl-SI" sz="3200" dirty="0">
              <a:solidFill>
                <a:schemeClr val="tx2">
                  <a:lumMod val="50000"/>
                </a:schemeClr>
              </a:solidFill>
              <a:latin typeface="Berlin Sans FB" pitchFamily="34" charset="0"/>
            </a:endParaRPr>
          </a:p>
        </p:txBody>
      </p:sp>
      <p:sp>
        <p:nvSpPr>
          <p:cNvPr id="3" name="Ograda vsebine 2"/>
          <p:cNvSpPr>
            <a:spLocks noGrp="1"/>
          </p:cNvSpPr>
          <p:nvPr>
            <p:ph idx="1"/>
          </p:nvPr>
        </p:nvSpPr>
        <p:spPr>
          <a:xfrm>
            <a:off x="457200" y="1340768"/>
            <a:ext cx="8229600" cy="4785395"/>
          </a:xfrm>
        </p:spPr>
        <p:txBody>
          <a:bodyPr>
            <a:normAutofit/>
          </a:bodyPr>
          <a:lstStyle/>
          <a:p>
            <a:pPr>
              <a:buNone/>
            </a:pPr>
            <a:r>
              <a:rPr lang="sl-SI" sz="1800" dirty="0"/>
              <a:t>      </a:t>
            </a:r>
            <a:r>
              <a:rPr lang="en-US" sz="1800" dirty="0"/>
              <a:t>The town</a:t>
            </a:r>
            <a:r>
              <a:rPr lang="sl-SI" sz="1800" dirty="0"/>
              <a:t> Slovenj Gradec </a:t>
            </a:r>
            <a:r>
              <a:rPr lang="sl-SI" sz="1800" dirty="0" err="1"/>
              <a:t>lies</a:t>
            </a:r>
            <a:r>
              <a:rPr lang="en-US" sz="1800" dirty="0"/>
              <a:t> between Mount</a:t>
            </a:r>
            <a:r>
              <a:rPr lang="sl-SI" sz="1800" dirty="0"/>
              <a:t> St. Ursula</a:t>
            </a:r>
            <a:r>
              <a:rPr lang="en-US" sz="1800" dirty="0"/>
              <a:t> </a:t>
            </a:r>
            <a:r>
              <a:rPr lang="sl-SI" sz="1800" dirty="0"/>
              <a:t>(</a:t>
            </a:r>
            <a:r>
              <a:rPr lang="en-US" sz="1800" dirty="0" err="1"/>
              <a:t>Uršlja</a:t>
            </a:r>
            <a:r>
              <a:rPr lang="en-US" sz="1800" dirty="0"/>
              <a:t> </a:t>
            </a:r>
            <a:r>
              <a:rPr lang="en-US" sz="1800" dirty="0" err="1"/>
              <a:t>gora</a:t>
            </a:r>
            <a:r>
              <a:rPr lang="sl-SI" sz="1800" dirty="0"/>
              <a:t>)</a:t>
            </a:r>
            <a:r>
              <a:rPr lang="en-US" sz="1800" dirty="0"/>
              <a:t> and the western </a:t>
            </a:r>
            <a:r>
              <a:rPr lang="en-US" sz="1800" dirty="0" err="1"/>
              <a:t>Pohorje</a:t>
            </a:r>
            <a:r>
              <a:rPr lang="en-US" sz="1800" dirty="0"/>
              <a:t> </a:t>
            </a:r>
            <a:r>
              <a:rPr lang="sl-SI" sz="1800" dirty="0" err="1"/>
              <a:t>hills</a:t>
            </a:r>
            <a:r>
              <a:rPr lang="sl-SI" sz="1800" dirty="0"/>
              <a:t>. It is a </a:t>
            </a:r>
            <a:r>
              <a:rPr lang="sl-SI" sz="1800" dirty="0" err="1"/>
              <a:t>typical</a:t>
            </a:r>
            <a:r>
              <a:rPr lang="sl-SI" sz="1800" dirty="0"/>
              <a:t> </a:t>
            </a:r>
            <a:r>
              <a:rPr lang="sl-SI" sz="1800" dirty="0" err="1"/>
              <a:t>medieval</a:t>
            </a:r>
            <a:r>
              <a:rPr lang="sl-SI" sz="1800" dirty="0"/>
              <a:t> </a:t>
            </a:r>
            <a:r>
              <a:rPr lang="sl-SI" sz="1800" dirty="0" err="1"/>
              <a:t>town</a:t>
            </a:r>
            <a:r>
              <a:rPr lang="sl-SI" sz="1800" dirty="0"/>
              <a:t> </a:t>
            </a:r>
            <a:r>
              <a:rPr lang="sl-SI" sz="1800" dirty="0" err="1"/>
              <a:t>with</a:t>
            </a:r>
            <a:r>
              <a:rPr lang="sl-SI" sz="1800" dirty="0"/>
              <a:t> a </a:t>
            </a:r>
            <a:r>
              <a:rPr lang="sl-SI" sz="1800" dirty="0" err="1"/>
              <a:t>high</a:t>
            </a:r>
            <a:r>
              <a:rPr lang="sl-SI" sz="1800" dirty="0"/>
              <a:t> </a:t>
            </a:r>
            <a:r>
              <a:rPr lang="sl-SI" sz="1800" dirty="0" err="1"/>
              <a:t>street</a:t>
            </a:r>
            <a:r>
              <a:rPr lang="sl-SI" sz="1800" dirty="0"/>
              <a:t> (Glavni trg), </a:t>
            </a:r>
            <a:r>
              <a:rPr lang="sl-SI" sz="1800" dirty="0" err="1"/>
              <a:t>the</a:t>
            </a:r>
            <a:r>
              <a:rPr lang="sl-SI" sz="1800" dirty="0"/>
              <a:t> </a:t>
            </a:r>
            <a:r>
              <a:rPr lang="sl-SI" sz="1800" dirty="0" err="1"/>
              <a:t>main</a:t>
            </a:r>
            <a:r>
              <a:rPr lang="sl-SI" sz="1800" dirty="0"/>
              <a:t> </a:t>
            </a:r>
            <a:r>
              <a:rPr lang="sl-SI" sz="1800" dirty="0" err="1"/>
              <a:t>square</a:t>
            </a:r>
            <a:r>
              <a:rPr lang="sl-SI" sz="1800" dirty="0"/>
              <a:t>  (Trg svobode) </a:t>
            </a:r>
            <a:r>
              <a:rPr lang="sl-SI" sz="1800" dirty="0" err="1"/>
              <a:t>and</a:t>
            </a:r>
            <a:r>
              <a:rPr lang="sl-SI" sz="1800" dirty="0"/>
              <a:t> </a:t>
            </a:r>
            <a:r>
              <a:rPr lang="sl-SI" sz="1800" dirty="0" err="1"/>
              <a:t>the</a:t>
            </a:r>
            <a:r>
              <a:rPr lang="sl-SI" sz="1800" dirty="0"/>
              <a:t> </a:t>
            </a:r>
            <a:r>
              <a:rPr lang="sl-SI" sz="1800" dirty="0" err="1"/>
              <a:t>side</a:t>
            </a:r>
            <a:r>
              <a:rPr lang="sl-SI" sz="1800" dirty="0"/>
              <a:t> </a:t>
            </a:r>
            <a:r>
              <a:rPr lang="sl-SI" sz="1800" dirty="0" err="1"/>
              <a:t>narrow</a:t>
            </a:r>
            <a:r>
              <a:rPr lang="sl-SI" sz="1800" dirty="0"/>
              <a:t> </a:t>
            </a:r>
            <a:r>
              <a:rPr lang="sl-SI" sz="1800" dirty="0" err="1"/>
              <a:t>street</a:t>
            </a:r>
            <a:r>
              <a:rPr lang="sl-SI" sz="1800" dirty="0"/>
              <a:t> (Meško's </a:t>
            </a:r>
            <a:r>
              <a:rPr lang="sl-SI" sz="1800" dirty="0" err="1"/>
              <a:t>street</a:t>
            </a:r>
            <a:r>
              <a:rPr lang="sl-SI" sz="1800" dirty="0"/>
              <a:t>). </a:t>
            </a:r>
            <a:r>
              <a:rPr lang="en-US" sz="1800" dirty="0"/>
              <a:t>The town was founded by the Counts of </a:t>
            </a:r>
            <a:r>
              <a:rPr lang="en-US" sz="1800" dirty="0" err="1"/>
              <a:t>Andechs</a:t>
            </a:r>
            <a:r>
              <a:rPr lang="en-US" sz="1800" dirty="0"/>
              <a:t> and then experienced turbulent centuries passing from one owner to another while its crafts and commerce flourished.</a:t>
            </a:r>
            <a:r>
              <a:rPr lang="sl-SI" sz="1800" dirty="0"/>
              <a:t> </a:t>
            </a:r>
            <a:r>
              <a:rPr lang="en-US" sz="1800" dirty="0"/>
              <a:t>The current </a:t>
            </a:r>
            <a:r>
              <a:rPr lang="en-US" sz="1800" dirty="0" err="1"/>
              <a:t>Slovenj</a:t>
            </a:r>
            <a:r>
              <a:rPr lang="en-US" sz="1800" dirty="0"/>
              <a:t> </a:t>
            </a:r>
            <a:r>
              <a:rPr lang="en-US" sz="1800" dirty="0" err="1"/>
              <a:t>Gradec</a:t>
            </a:r>
            <a:r>
              <a:rPr lang="en-US" sz="1800" dirty="0"/>
              <a:t> continues the tradition of the past; numerous exhibitions and events have brought international fame, and in 1989 the town was given the honorary title of Peace Messenger City.</a:t>
            </a:r>
            <a:r>
              <a:rPr lang="sl-SI" sz="1800" dirty="0"/>
              <a:t> </a:t>
            </a:r>
            <a:r>
              <a:rPr lang="sl-SI" sz="1800" dirty="0" err="1"/>
              <a:t>Population</a:t>
            </a:r>
            <a:r>
              <a:rPr lang="sl-SI" sz="1800" dirty="0"/>
              <a:t> </a:t>
            </a:r>
            <a:r>
              <a:rPr lang="sl-SI" sz="1800" dirty="0" err="1"/>
              <a:t>today</a:t>
            </a:r>
            <a:r>
              <a:rPr lang="sl-SI" sz="1800" dirty="0"/>
              <a:t> is </a:t>
            </a:r>
            <a:r>
              <a:rPr lang="sl-SI" sz="1800" dirty="0" err="1"/>
              <a:t>about</a:t>
            </a:r>
            <a:r>
              <a:rPr lang="sl-SI" sz="1800" dirty="0"/>
              <a:t> 7500. </a:t>
            </a:r>
          </a:p>
        </p:txBody>
      </p:sp>
      <p:pic>
        <p:nvPicPr>
          <p:cNvPr id="2052" name="Picture 4" descr="Rezultat iskanja slik za slovenj gradec"/>
          <p:cNvPicPr>
            <a:picLocks noChangeAspect="1" noChangeArrowheads="1"/>
          </p:cNvPicPr>
          <p:nvPr/>
        </p:nvPicPr>
        <p:blipFill>
          <a:blip r:embed="rId2" cstate="print"/>
          <a:srcRect/>
          <a:stretch>
            <a:fillRect/>
          </a:stretch>
        </p:blipFill>
        <p:spPr bwMode="auto">
          <a:xfrm>
            <a:off x="323528" y="4139951"/>
            <a:ext cx="3456384" cy="2486171"/>
          </a:xfrm>
          <a:prstGeom prst="rect">
            <a:avLst/>
          </a:prstGeom>
          <a:noFill/>
        </p:spPr>
      </p:pic>
      <p:pic>
        <p:nvPicPr>
          <p:cNvPr id="2054" name="Picture 6" descr="Rezultat iskanja slik za slovenj gradec"/>
          <p:cNvPicPr>
            <a:picLocks noChangeAspect="1" noChangeArrowheads="1"/>
          </p:cNvPicPr>
          <p:nvPr/>
        </p:nvPicPr>
        <p:blipFill>
          <a:blip r:embed="rId3" cstate="print"/>
          <a:srcRect/>
          <a:stretch>
            <a:fillRect/>
          </a:stretch>
        </p:blipFill>
        <p:spPr bwMode="auto">
          <a:xfrm>
            <a:off x="3779912" y="4139951"/>
            <a:ext cx="5055214" cy="2486171"/>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0"/>
            <a:ext cx="8229600" cy="1143000"/>
          </a:xfrm>
        </p:spPr>
        <p:txBody>
          <a:bodyPr>
            <a:noAutofit/>
          </a:bodyPr>
          <a:lstStyle/>
          <a:p>
            <a:r>
              <a:rPr lang="sl-SI" sz="3200" dirty="0">
                <a:solidFill>
                  <a:schemeClr val="accent1">
                    <a:lumMod val="50000"/>
                  </a:schemeClr>
                </a:solidFill>
                <a:latin typeface="Berlin Sans FB" pitchFamily="34" charset="0"/>
              </a:rPr>
              <a:t>Muta – one </a:t>
            </a:r>
            <a:r>
              <a:rPr lang="sl-SI" sz="3200" dirty="0" err="1">
                <a:solidFill>
                  <a:schemeClr val="accent1">
                    <a:lumMod val="50000"/>
                  </a:schemeClr>
                </a:solidFill>
                <a:latin typeface="Berlin Sans FB" pitchFamily="34" charset="0"/>
              </a:rPr>
              <a:t>of</a:t>
            </a:r>
            <a:r>
              <a:rPr lang="sl-SI" sz="3200" dirty="0">
                <a:solidFill>
                  <a:schemeClr val="accent1">
                    <a:lumMod val="50000"/>
                  </a:schemeClr>
                </a:solidFill>
                <a:latin typeface="Berlin Sans FB" pitchFamily="34" charset="0"/>
              </a:rPr>
              <a:t> </a:t>
            </a:r>
            <a:r>
              <a:rPr lang="sl-SI" sz="3200" dirty="0" err="1">
                <a:solidFill>
                  <a:schemeClr val="accent1">
                    <a:lumMod val="50000"/>
                  </a:schemeClr>
                </a:solidFill>
                <a:latin typeface="Berlin Sans FB" pitchFamily="34" charset="0"/>
              </a:rPr>
              <a:t>the</a:t>
            </a:r>
            <a:r>
              <a:rPr lang="sl-SI" sz="3200" dirty="0">
                <a:solidFill>
                  <a:schemeClr val="accent1">
                    <a:lumMod val="50000"/>
                  </a:schemeClr>
                </a:solidFill>
                <a:latin typeface="Berlin Sans FB" pitchFamily="34" charset="0"/>
              </a:rPr>
              <a:t> </a:t>
            </a:r>
            <a:r>
              <a:rPr lang="sl-SI" sz="3200" dirty="0" err="1">
                <a:solidFill>
                  <a:schemeClr val="accent1">
                    <a:lumMod val="50000"/>
                  </a:schemeClr>
                </a:solidFill>
                <a:latin typeface="Berlin Sans FB" pitchFamily="34" charset="0"/>
              </a:rPr>
              <a:t>two</a:t>
            </a:r>
            <a:r>
              <a:rPr lang="sl-SI" sz="3200" dirty="0">
                <a:solidFill>
                  <a:schemeClr val="accent1">
                    <a:lumMod val="50000"/>
                  </a:schemeClr>
                </a:solidFill>
                <a:latin typeface="Berlin Sans FB" pitchFamily="34" charset="0"/>
              </a:rPr>
              <a:t> </a:t>
            </a:r>
            <a:r>
              <a:rPr lang="sl-SI" sz="3200" dirty="0" err="1">
                <a:solidFill>
                  <a:schemeClr val="accent1">
                    <a:lumMod val="50000"/>
                  </a:schemeClr>
                </a:solidFill>
                <a:latin typeface="Berlin Sans FB" pitchFamily="34" charset="0"/>
              </a:rPr>
              <a:t>locations</a:t>
            </a:r>
            <a:r>
              <a:rPr lang="sl-SI" sz="3200" dirty="0">
                <a:solidFill>
                  <a:schemeClr val="accent1">
                    <a:lumMod val="50000"/>
                  </a:schemeClr>
                </a:solidFill>
                <a:latin typeface="Berlin Sans FB" pitchFamily="34" charset="0"/>
              </a:rPr>
              <a:t> </a:t>
            </a:r>
            <a:r>
              <a:rPr lang="sl-SI" sz="3200" dirty="0" err="1">
                <a:solidFill>
                  <a:schemeClr val="accent1">
                    <a:lumMod val="50000"/>
                  </a:schemeClr>
                </a:solidFill>
                <a:latin typeface="Berlin Sans FB" pitchFamily="34" charset="0"/>
              </a:rPr>
              <a:t>of</a:t>
            </a:r>
            <a:r>
              <a:rPr lang="sl-SI" sz="3200" dirty="0">
                <a:solidFill>
                  <a:schemeClr val="accent1">
                    <a:lumMod val="50000"/>
                  </a:schemeClr>
                </a:solidFill>
                <a:latin typeface="Berlin Sans FB" pitchFamily="34" charset="0"/>
              </a:rPr>
              <a:t> </a:t>
            </a:r>
            <a:r>
              <a:rPr lang="sl-SI" sz="3200" dirty="0" err="1">
                <a:solidFill>
                  <a:schemeClr val="accent1">
                    <a:lumMod val="50000"/>
                  </a:schemeClr>
                </a:solidFill>
                <a:latin typeface="Berlin Sans FB" pitchFamily="34" charset="0"/>
              </a:rPr>
              <a:t>our</a:t>
            </a:r>
            <a:r>
              <a:rPr lang="sl-SI" sz="3200" dirty="0">
                <a:solidFill>
                  <a:schemeClr val="accent1">
                    <a:lumMod val="50000"/>
                  </a:schemeClr>
                </a:solidFill>
                <a:latin typeface="Berlin Sans FB" pitchFamily="34" charset="0"/>
              </a:rPr>
              <a:t> </a:t>
            </a:r>
            <a:r>
              <a:rPr lang="sl-SI" sz="3200" dirty="0" err="1">
                <a:solidFill>
                  <a:schemeClr val="accent1">
                    <a:lumMod val="50000"/>
                  </a:schemeClr>
                </a:solidFill>
                <a:latin typeface="Berlin Sans FB" pitchFamily="34" charset="0"/>
              </a:rPr>
              <a:t>school</a:t>
            </a:r>
            <a:endParaRPr lang="sl-SI" sz="3200" dirty="0">
              <a:solidFill>
                <a:schemeClr val="accent1">
                  <a:lumMod val="50000"/>
                </a:schemeClr>
              </a:solidFill>
              <a:latin typeface="Berlin Sans FB" pitchFamily="34" charset="0"/>
            </a:endParaRPr>
          </a:p>
        </p:txBody>
      </p:sp>
      <p:sp>
        <p:nvSpPr>
          <p:cNvPr id="3" name="Ograda vsebine 2"/>
          <p:cNvSpPr>
            <a:spLocks noGrp="1"/>
          </p:cNvSpPr>
          <p:nvPr>
            <p:ph idx="1"/>
          </p:nvPr>
        </p:nvSpPr>
        <p:spPr>
          <a:xfrm>
            <a:off x="323528" y="908720"/>
            <a:ext cx="8219256" cy="4785395"/>
          </a:xfrm>
        </p:spPr>
        <p:txBody>
          <a:bodyPr>
            <a:normAutofit/>
          </a:bodyPr>
          <a:lstStyle/>
          <a:p>
            <a:pPr algn="ctr">
              <a:buNone/>
            </a:pPr>
            <a:endParaRPr lang="sl-SI" sz="2000" dirty="0"/>
          </a:p>
          <a:p>
            <a:pPr algn="ctr">
              <a:buNone/>
            </a:pPr>
            <a:r>
              <a:rPr lang="sl-SI" sz="2000" dirty="0"/>
              <a:t>Muta </a:t>
            </a:r>
            <a:r>
              <a:rPr lang="sl-SI" sz="2000" dirty="0" err="1"/>
              <a:t>lies</a:t>
            </a:r>
            <a:r>
              <a:rPr lang="sl-SI" sz="2000" dirty="0"/>
              <a:t> in </a:t>
            </a:r>
            <a:r>
              <a:rPr lang="sl-SI" sz="2000" dirty="0" err="1"/>
              <a:t>the</a:t>
            </a:r>
            <a:r>
              <a:rPr lang="sl-SI" sz="2000" dirty="0"/>
              <a:t> central Drava </a:t>
            </a:r>
            <a:r>
              <a:rPr lang="sl-SI" sz="2000" dirty="0" err="1"/>
              <a:t>valley</a:t>
            </a:r>
            <a:r>
              <a:rPr lang="sl-SI" sz="2000" dirty="0"/>
              <a:t> on </a:t>
            </a:r>
            <a:r>
              <a:rPr lang="sl-SI" sz="2000" dirty="0" err="1"/>
              <a:t>the</a:t>
            </a:r>
            <a:r>
              <a:rPr lang="sl-SI" sz="2000" dirty="0"/>
              <a:t> </a:t>
            </a:r>
            <a:r>
              <a:rPr lang="sl-SI" sz="2000" dirty="0" err="1"/>
              <a:t>northeastern</a:t>
            </a:r>
            <a:r>
              <a:rPr lang="sl-SI" sz="2000" dirty="0"/>
              <a:t> part </a:t>
            </a:r>
            <a:r>
              <a:rPr lang="sl-SI" sz="2000" dirty="0" err="1"/>
              <a:t>of</a:t>
            </a:r>
            <a:r>
              <a:rPr lang="sl-SI" sz="2000" dirty="0"/>
              <a:t> </a:t>
            </a:r>
            <a:r>
              <a:rPr lang="sl-SI" sz="2000" dirty="0" err="1"/>
              <a:t>Slovenia</a:t>
            </a:r>
            <a:r>
              <a:rPr lang="sl-SI" sz="2000" dirty="0"/>
              <a:t> </a:t>
            </a:r>
            <a:r>
              <a:rPr lang="sl-SI" sz="2000" dirty="0" err="1"/>
              <a:t>and</a:t>
            </a:r>
            <a:r>
              <a:rPr lang="sl-SI" sz="2000" dirty="0"/>
              <a:t> it is </a:t>
            </a:r>
            <a:r>
              <a:rPr lang="sl-SI" sz="2000" dirty="0" err="1"/>
              <a:t>between</a:t>
            </a:r>
            <a:r>
              <a:rPr lang="sl-SI" sz="2000" dirty="0"/>
              <a:t> </a:t>
            </a:r>
            <a:r>
              <a:rPr lang="sl-SI" sz="2000" dirty="0" err="1"/>
              <a:t>the</a:t>
            </a:r>
            <a:r>
              <a:rPr lang="sl-SI" sz="2000" dirty="0"/>
              <a:t> </a:t>
            </a:r>
            <a:r>
              <a:rPr lang="sl-SI" sz="2000" dirty="0" err="1"/>
              <a:t>river</a:t>
            </a:r>
            <a:r>
              <a:rPr lang="sl-SI" sz="2000" dirty="0"/>
              <a:t> Drava on </a:t>
            </a:r>
            <a:r>
              <a:rPr lang="sl-SI" sz="2000" dirty="0" err="1"/>
              <a:t>south</a:t>
            </a:r>
            <a:r>
              <a:rPr lang="sl-SI" sz="2000" dirty="0"/>
              <a:t> </a:t>
            </a:r>
            <a:r>
              <a:rPr lang="sl-SI" sz="2000" dirty="0" err="1"/>
              <a:t>and</a:t>
            </a:r>
            <a:r>
              <a:rPr lang="sl-SI" sz="2000" dirty="0"/>
              <a:t> </a:t>
            </a:r>
            <a:r>
              <a:rPr lang="sl-SI" sz="2000" dirty="0" err="1"/>
              <a:t>Slovene-Austrian</a:t>
            </a:r>
            <a:r>
              <a:rPr lang="sl-SI" sz="2000" dirty="0"/>
              <a:t> </a:t>
            </a:r>
            <a:r>
              <a:rPr lang="sl-SI" sz="2000" dirty="0" err="1"/>
              <a:t>border</a:t>
            </a:r>
            <a:r>
              <a:rPr lang="sl-SI" sz="2000" dirty="0"/>
              <a:t> on </a:t>
            </a:r>
            <a:r>
              <a:rPr lang="sl-SI" sz="2000" dirty="0" err="1"/>
              <a:t>north</a:t>
            </a:r>
            <a:r>
              <a:rPr lang="sl-SI" sz="2000" dirty="0"/>
              <a:t>. </a:t>
            </a:r>
            <a:r>
              <a:rPr lang="sl-SI" sz="2000" dirty="0" err="1"/>
              <a:t>The</a:t>
            </a:r>
            <a:r>
              <a:rPr lang="sl-SI" sz="2000" dirty="0"/>
              <a:t> center </a:t>
            </a:r>
            <a:r>
              <a:rPr lang="sl-SI" sz="2000" dirty="0" err="1"/>
              <a:t>of</a:t>
            </a:r>
            <a:r>
              <a:rPr lang="sl-SI" sz="2000" dirty="0"/>
              <a:t> Muta is </a:t>
            </a:r>
            <a:r>
              <a:rPr lang="sl-SI" sz="2000" dirty="0" err="1"/>
              <a:t>the</a:t>
            </a:r>
            <a:r>
              <a:rPr lang="sl-SI" sz="2000" dirty="0"/>
              <a:t> </a:t>
            </a:r>
            <a:r>
              <a:rPr lang="sl-SI" sz="2000" dirty="0" err="1"/>
              <a:t>square</a:t>
            </a:r>
            <a:r>
              <a:rPr lang="sl-SI" sz="2000" dirty="0"/>
              <a:t> </a:t>
            </a:r>
            <a:r>
              <a:rPr lang="sl-SI" sz="2000" dirty="0" err="1"/>
              <a:t>named</a:t>
            </a:r>
            <a:r>
              <a:rPr lang="sl-SI" sz="2000" dirty="0"/>
              <a:t> </a:t>
            </a:r>
            <a:r>
              <a:rPr lang="sl-SI" sz="2000" dirty="0" err="1"/>
              <a:t>Upper</a:t>
            </a:r>
            <a:r>
              <a:rPr lang="sl-SI" sz="2000" dirty="0"/>
              <a:t> Muta. </a:t>
            </a:r>
            <a:r>
              <a:rPr lang="sl-SI" sz="2000" dirty="0" err="1"/>
              <a:t>Here</a:t>
            </a:r>
            <a:r>
              <a:rPr lang="sl-SI" sz="2000" dirty="0"/>
              <a:t> is </a:t>
            </a:r>
            <a:r>
              <a:rPr lang="sl-SI" sz="2000" dirty="0" err="1"/>
              <a:t>also</a:t>
            </a:r>
            <a:r>
              <a:rPr lang="sl-SI" sz="2000" dirty="0"/>
              <a:t> </a:t>
            </a:r>
            <a:r>
              <a:rPr lang="sl-SI" sz="2000" dirty="0" err="1"/>
              <a:t>an</a:t>
            </a:r>
            <a:r>
              <a:rPr lang="sl-SI" sz="2000" dirty="0"/>
              <a:t> administrative center, </a:t>
            </a:r>
            <a:r>
              <a:rPr lang="sl-SI" sz="2000" dirty="0" err="1"/>
              <a:t>local</a:t>
            </a:r>
            <a:r>
              <a:rPr lang="sl-SI" sz="2000" dirty="0"/>
              <a:t> </a:t>
            </a:r>
            <a:r>
              <a:rPr lang="sl-SI" sz="2000" dirty="0" err="1"/>
              <a:t>office</a:t>
            </a:r>
            <a:r>
              <a:rPr lang="sl-SI" sz="2000" dirty="0"/>
              <a:t>, </a:t>
            </a:r>
            <a:r>
              <a:rPr lang="sl-SI" sz="2000" dirty="0" err="1"/>
              <a:t>school</a:t>
            </a:r>
            <a:r>
              <a:rPr lang="sl-SI" sz="2000" dirty="0"/>
              <a:t>, a </a:t>
            </a:r>
            <a:r>
              <a:rPr lang="sl-SI" sz="2000" dirty="0" err="1"/>
              <a:t>library</a:t>
            </a:r>
            <a:r>
              <a:rPr lang="sl-SI" sz="2000" dirty="0"/>
              <a:t>, a bank, a post </a:t>
            </a:r>
            <a:r>
              <a:rPr lang="sl-SI" sz="2000" dirty="0" err="1"/>
              <a:t>office</a:t>
            </a:r>
            <a:r>
              <a:rPr lang="sl-SI" sz="2000" dirty="0"/>
              <a:t>, </a:t>
            </a:r>
            <a:r>
              <a:rPr lang="sl-SI" sz="2000" dirty="0" err="1"/>
              <a:t>health</a:t>
            </a:r>
            <a:r>
              <a:rPr lang="sl-SI" sz="2000" dirty="0"/>
              <a:t> centre, </a:t>
            </a:r>
            <a:r>
              <a:rPr lang="sl-SI" sz="2000" dirty="0" err="1"/>
              <a:t>shops</a:t>
            </a:r>
            <a:r>
              <a:rPr lang="sl-SI" sz="2000" dirty="0"/>
              <a:t> </a:t>
            </a:r>
            <a:r>
              <a:rPr lang="sl-SI" sz="2000" dirty="0" err="1"/>
              <a:t>and</a:t>
            </a:r>
            <a:r>
              <a:rPr lang="sl-SI" sz="2000" dirty="0"/>
              <a:t> </a:t>
            </a:r>
            <a:r>
              <a:rPr lang="sl-SI" sz="2000" dirty="0" err="1"/>
              <a:t>other</a:t>
            </a:r>
            <a:r>
              <a:rPr lang="sl-SI" sz="2000" dirty="0"/>
              <a:t> </a:t>
            </a:r>
            <a:r>
              <a:rPr lang="sl-SI" sz="2000" dirty="0" err="1"/>
              <a:t>institutions</a:t>
            </a:r>
            <a:r>
              <a:rPr lang="sl-SI" sz="2000" dirty="0"/>
              <a:t>. </a:t>
            </a:r>
          </a:p>
          <a:p>
            <a:pPr algn="ctr">
              <a:buNone/>
            </a:pPr>
            <a:endParaRPr lang="sl-SI" sz="2400" dirty="0"/>
          </a:p>
        </p:txBody>
      </p:sp>
      <p:pic>
        <p:nvPicPr>
          <p:cNvPr id="4098" name="Picture 2" descr="Rezultat iskanja slik za občina muta"/>
          <p:cNvPicPr>
            <a:picLocks noChangeAspect="1" noChangeArrowheads="1"/>
          </p:cNvPicPr>
          <p:nvPr/>
        </p:nvPicPr>
        <p:blipFill>
          <a:blip r:embed="rId2" cstate="print"/>
          <a:srcRect/>
          <a:stretch>
            <a:fillRect/>
          </a:stretch>
        </p:blipFill>
        <p:spPr bwMode="auto">
          <a:xfrm>
            <a:off x="2411760" y="3280119"/>
            <a:ext cx="4224469" cy="316835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84" y="27586"/>
            <a:ext cx="5201920" cy="3901440"/>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3" y="3929026"/>
            <a:ext cx="5204867" cy="2928974"/>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525504" y="1143000"/>
            <a:ext cx="6857999" cy="4572000"/>
          </a:xfrm>
          <a:prstGeom prst="rect">
            <a:avLst/>
          </a:prstGeom>
        </p:spPr>
      </p:pic>
      <p:sp>
        <p:nvSpPr>
          <p:cNvPr id="3" name="PoljeZBesedilom 2">
            <a:extLst>
              <a:ext uri="{FF2B5EF4-FFF2-40B4-BE49-F238E27FC236}">
                <a16:creationId xmlns:a16="http://schemas.microsoft.com/office/drawing/2014/main" id="{E52A7E75-56B5-4CF1-A3E9-11815D2A88E4}"/>
              </a:ext>
            </a:extLst>
          </p:cNvPr>
          <p:cNvSpPr txBox="1"/>
          <p:nvPr/>
        </p:nvSpPr>
        <p:spPr>
          <a:xfrm>
            <a:off x="4860032" y="404664"/>
            <a:ext cx="3754760" cy="923330"/>
          </a:xfrm>
          <a:prstGeom prst="rect">
            <a:avLst/>
          </a:prstGeom>
          <a:noFill/>
        </p:spPr>
        <p:txBody>
          <a:bodyPr wrap="square" rtlCol="0">
            <a:spAutoFit/>
          </a:bodyPr>
          <a:lstStyle/>
          <a:p>
            <a:r>
              <a:rPr lang="sl-SI" dirty="0" err="1">
                <a:solidFill>
                  <a:srgbClr val="FFFF00"/>
                </a:solidFill>
              </a:rPr>
              <a:t>Activities</a:t>
            </a:r>
            <a:r>
              <a:rPr lang="sl-SI" dirty="0">
                <a:solidFill>
                  <a:srgbClr val="FFFF00"/>
                </a:solidFill>
              </a:rPr>
              <a:t> </a:t>
            </a:r>
            <a:r>
              <a:rPr lang="sl-SI" dirty="0" err="1">
                <a:solidFill>
                  <a:srgbClr val="FFFF00"/>
                </a:solidFill>
              </a:rPr>
              <a:t>our</a:t>
            </a:r>
            <a:r>
              <a:rPr lang="sl-SI" dirty="0">
                <a:solidFill>
                  <a:srgbClr val="FFFF00"/>
                </a:solidFill>
              </a:rPr>
              <a:t> </a:t>
            </a:r>
            <a:r>
              <a:rPr lang="sl-SI" dirty="0" err="1">
                <a:solidFill>
                  <a:srgbClr val="FFFF00"/>
                </a:solidFill>
              </a:rPr>
              <a:t>students</a:t>
            </a:r>
            <a:r>
              <a:rPr lang="sl-SI" dirty="0">
                <a:solidFill>
                  <a:srgbClr val="FFFF00"/>
                </a:solidFill>
              </a:rPr>
              <a:t> take part in … </a:t>
            </a:r>
            <a:r>
              <a:rPr lang="sl-SI" dirty="0" err="1">
                <a:solidFill>
                  <a:srgbClr val="FFFF00"/>
                </a:solidFill>
              </a:rPr>
              <a:t>planting</a:t>
            </a:r>
            <a:r>
              <a:rPr lang="sl-SI" dirty="0">
                <a:solidFill>
                  <a:srgbClr val="FFFF00"/>
                </a:solidFill>
              </a:rPr>
              <a:t> a </a:t>
            </a:r>
            <a:r>
              <a:rPr lang="sl-SI" dirty="0" err="1">
                <a:solidFill>
                  <a:srgbClr val="FFFF00"/>
                </a:solidFill>
              </a:rPr>
              <a:t>new</a:t>
            </a:r>
            <a:r>
              <a:rPr lang="sl-SI" dirty="0">
                <a:solidFill>
                  <a:srgbClr val="FFFF00"/>
                </a:solidFill>
              </a:rPr>
              <a:t> </a:t>
            </a:r>
            <a:r>
              <a:rPr lang="sl-SI" dirty="0" err="1">
                <a:solidFill>
                  <a:srgbClr val="FFFF00"/>
                </a:solidFill>
              </a:rPr>
              <a:t>tree</a:t>
            </a:r>
            <a:r>
              <a:rPr lang="sl-SI" dirty="0">
                <a:solidFill>
                  <a:srgbClr val="FFFF00"/>
                </a:solidFill>
              </a:rPr>
              <a:t> at </a:t>
            </a:r>
            <a:r>
              <a:rPr lang="sl-SI" dirty="0" err="1">
                <a:solidFill>
                  <a:srgbClr val="FFFF00"/>
                </a:solidFill>
              </a:rPr>
              <a:t>the</a:t>
            </a:r>
            <a:r>
              <a:rPr lang="sl-SI" dirty="0">
                <a:solidFill>
                  <a:srgbClr val="FFFF00"/>
                </a:solidFill>
              </a:rPr>
              <a:t> </a:t>
            </a:r>
            <a:r>
              <a:rPr lang="sl-SI" dirty="0" err="1">
                <a:solidFill>
                  <a:srgbClr val="FFFF00"/>
                </a:solidFill>
              </a:rPr>
              <a:t>school</a:t>
            </a:r>
            <a:r>
              <a:rPr lang="sl-SI" dirty="0">
                <a:solidFill>
                  <a:srgbClr val="FFFF00"/>
                </a:solidFill>
              </a:rPr>
              <a:t> </a:t>
            </a:r>
            <a:r>
              <a:rPr lang="sl-SI" dirty="0" err="1">
                <a:solidFill>
                  <a:srgbClr val="FFFF00"/>
                </a:solidFill>
              </a:rPr>
              <a:t>every</a:t>
            </a:r>
            <a:r>
              <a:rPr lang="sl-SI" dirty="0">
                <a:solidFill>
                  <a:srgbClr val="FFFF00"/>
                </a:solidFill>
              </a:rPr>
              <a:t> </a:t>
            </a:r>
            <a:r>
              <a:rPr lang="sl-SI" dirty="0" err="1">
                <a:solidFill>
                  <a:srgbClr val="FFFF00"/>
                </a:solidFill>
              </a:rPr>
              <a:t>year</a:t>
            </a:r>
            <a:r>
              <a:rPr lang="sl-SI" dirty="0">
                <a:solidFill>
                  <a:srgbClr val="FFFF00"/>
                </a:solidFill>
              </a:rPr>
              <a:t> …</a:t>
            </a:r>
          </a:p>
        </p:txBody>
      </p:sp>
    </p:spTree>
    <p:extLst>
      <p:ext uri="{BB962C8B-B14F-4D97-AF65-F5344CB8AC3E}">
        <p14:creationId xmlns:p14="http://schemas.microsoft.com/office/powerpoint/2010/main" val="3166347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108168" cy="3861047"/>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8334" y="-3651"/>
            <a:ext cx="4045666" cy="6858000"/>
          </a:xfrm>
          <a:prstGeom prst="rect">
            <a:avLst/>
          </a:prstGeom>
        </p:spPr>
      </p:pic>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34249"/>
            <a:ext cx="5098334" cy="3823751"/>
          </a:xfrm>
          <a:prstGeom prst="rect">
            <a:avLst/>
          </a:prstGeom>
        </p:spPr>
      </p:pic>
      <p:sp>
        <p:nvSpPr>
          <p:cNvPr id="7" name="PoljeZBesedilom 6">
            <a:extLst>
              <a:ext uri="{FF2B5EF4-FFF2-40B4-BE49-F238E27FC236}">
                <a16:creationId xmlns:a16="http://schemas.microsoft.com/office/drawing/2014/main" id="{1C7E8165-0A13-427F-8DB4-318B416E5C67}"/>
              </a:ext>
            </a:extLst>
          </p:cNvPr>
          <p:cNvSpPr txBox="1"/>
          <p:nvPr/>
        </p:nvSpPr>
        <p:spPr>
          <a:xfrm>
            <a:off x="1691680" y="476672"/>
            <a:ext cx="3312368" cy="923330"/>
          </a:xfrm>
          <a:prstGeom prst="rect">
            <a:avLst/>
          </a:prstGeom>
          <a:noFill/>
        </p:spPr>
        <p:txBody>
          <a:bodyPr wrap="square" rtlCol="0">
            <a:spAutoFit/>
          </a:bodyPr>
          <a:lstStyle/>
          <a:p>
            <a:r>
              <a:rPr lang="sl-SI" dirty="0" err="1">
                <a:solidFill>
                  <a:srgbClr val="FFFF00"/>
                </a:solidFill>
              </a:rPr>
              <a:t>Snapshots</a:t>
            </a:r>
            <a:r>
              <a:rPr lang="sl-SI" dirty="0">
                <a:solidFill>
                  <a:srgbClr val="FFFF00"/>
                </a:solidFill>
              </a:rPr>
              <a:t> </a:t>
            </a:r>
            <a:r>
              <a:rPr lang="sl-SI" dirty="0" err="1">
                <a:solidFill>
                  <a:srgbClr val="FFFF00"/>
                </a:solidFill>
              </a:rPr>
              <a:t>taken</a:t>
            </a:r>
            <a:r>
              <a:rPr lang="sl-SI" dirty="0">
                <a:solidFill>
                  <a:srgbClr val="FFFF00"/>
                </a:solidFill>
              </a:rPr>
              <a:t> </a:t>
            </a:r>
            <a:r>
              <a:rPr lang="sl-SI" dirty="0" err="1">
                <a:solidFill>
                  <a:srgbClr val="FFFF00"/>
                </a:solidFill>
              </a:rPr>
              <a:t>during</a:t>
            </a:r>
            <a:r>
              <a:rPr lang="sl-SI" dirty="0">
                <a:solidFill>
                  <a:srgbClr val="FFFF00"/>
                </a:solidFill>
              </a:rPr>
              <a:t> </a:t>
            </a:r>
            <a:r>
              <a:rPr lang="sl-SI" dirty="0" err="1">
                <a:solidFill>
                  <a:srgbClr val="FFFF00"/>
                </a:solidFill>
              </a:rPr>
              <a:t>different</a:t>
            </a:r>
            <a:r>
              <a:rPr lang="sl-SI" dirty="0">
                <a:solidFill>
                  <a:srgbClr val="FFFF00"/>
                </a:solidFill>
              </a:rPr>
              <a:t> </a:t>
            </a:r>
            <a:r>
              <a:rPr lang="sl-SI" dirty="0" err="1">
                <a:solidFill>
                  <a:srgbClr val="FFFF00"/>
                </a:solidFill>
              </a:rPr>
              <a:t>activities</a:t>
            </a:r>
            <a:r>
              <a:rPr lang="sl-SI" dirty="0">
                <a:solidFill>
                  <a:srgbClr val="FFFF00"/>
                </a:solidFill>
              </a:rPr>
              <a:t> …</a:t>
            </a:r>
          </a:p>
          <a:p>
            <a:endParaRPr lang="sl-SI" dirty="0">
              <a:solidFill>
                <a:srgbClr val="FFFF00"/>
              </a:solidFill>
            </a:endParaRPr>
          </a:p>
        </p:txBody>
      </p:sp>
    </p:spTree>
    <p:extLst>
      <p:ext uri="{BB962C8B-B14F-4D97-AF65-F5344CB8AC3E}">
        <p14:creationId xmlns:p14="http://schemas.microsoft.com/office/powerpoint/2010/main" val="3834010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12057"/>
            <a:ext cx="4139952" cy="7359915"/>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45825" y="73488"/>
            <a:ext cx="8162615" cy="5406408"/>
          </a:xfrm>
          <a:prstGeom prst="rect">
            <a:avLst/>
          </a:prstGeom>
        </p:spPr>
      </p:pic>
      <p:sp>
        <p:nvSpPr>
          <p:cNvPr id="3" name="PoljeZBesedilom 2">
            <a:extLst>
              <a:ext uri="{FF2B5EF4-FFF2-40B4-BE49-F238E27FC236}">
                <a16:creationId xmlns:a16="http://schemas.microsoft.com/office/drawing/2014/main" id="{0932C062-86EA-4905-82FA-75288ADDBD72}"/>
              </a:ext>
            </a:extLst>
          </p:cNvPr>
          <p:cNvSpPr txBox="1"/>
          <p:nvPr/>
        </p:nvSpPr>
        <p:spPr>
          <a:xfrm>
            <a:off x="395536" y="332656"/>
            <a:ext cx="2880320" cy="646331"/>
          </a:xfrm>
          <a:prstGeom prst="rect">
            <a:avLst/>
          </a:prstGeom>
          <a:noFill/>
        </p:spPr>
        <p:txBody>
          <a:bodyPr wrap="square" rtlCol="0">
            <a:spAutoFit/>
          </a:bodyPr>
          <a:lstStyle/>
          <a:p>
            <a:r>
              <a:rPr lang="sl-SI" dirty="0">
                <a:solidFill>
                  <a:srgbClr val="FFFF00"/>
                </a:solidFill>
              </a:rPr>
              <a:t>Future </a:t>
            </a:r>
            <a:r>
              <a:rPr lang="sl-SI" dirty="0" err="1">
                <a:solidFill>
                  <a:srgbClr val="FFFF00"/>
                </a:solidFill>
              </a:rPr>
              <a:t>tourist</a:t>
            </a:r>
            <a:r>
              <a:rPr lang="sl-SI" dirty="0">
                <a:solidFill>
                  <a:srgbClr val="FFFF00"/>
                </a:solidFill>
              </a:rPr>
              <a:t> </a:t>
            </a:r>
            <a:r>
              <a:rPr lang="sl-SI" dirty="0" err="1">
                <a:solidFill>
                  <a:srgbClr val="FFFF00"/>
                </a:solidFill>
              </a:rPr>
              <a:t>workers</a:t>
            </a:r>
            <a:r>
              <a:rPr lang="sl-SI" dirty="0">
                <a:solidFill>
                  <a:srgbClr val="FFFF00"/>
                </a:solidFill>
              </a:rPr>
              <a:t>‘ </a:t>
            </a:r>
            <a:r>
              <a:rPr lang="sl-SI" dirty="0" err="1">
                <a:solidFill>
                  <a:srgbClr val="FFFF00"/>
                </a:solidFill>
              </a:rPr>
              <a:t>animations</a:t>
            </a:r>
            <a:endParaRPr lang="sl-SI" dirty="0">
              <a:solidFill>
                <a:srgbClr val="FFFF00"/>
              </a:solidFill>
            </a:endParaRPr>
          </a:p>
        </p:txBody>
      </p:sp>
      <p:sp>
        <p:nvSpPr>
          <p:cNvPr id="6" name="PoljeZBesedilom 5">
            <a:extLst>
              <a:ext uri="{FF2B5EF4-FFF2-40B4-BE49-F238E27FC236}">
                <a16:creationId xmlns:a16="http://schemas.microsoft.com/office/drawing/2014/main" id="{823328DE-782F-4CEE-A9FC-33BF46A7A6D8}"/>
              </a:ext>
            </a:extLst>
          </p:cNvPr>
          <p:cNvSpPr txBox="1"/>
          <p:nvPr/>
        </p:nvSpPr>
        <p:spPr>
          <a:xfrm>
            <a:off x="4572000" y="620688"/>
            <a:ext cx="2627784" cy="646331"/>
          </a:xfrm>
          <a:prstGeom prst="rect">
            <a:avLst/>
          </a:prstGeom>
          <a:noFill/>
        </p:spPr>
        <p:txBody>
          <a:bodyPr wrap="square" rtlCol="0">
            <a:spAutoFit/>
          </a:bodyPr>
          <a:lstStyle/>
          <a:p>
            <a:r>
              <a:rPr lang="sl-SI" dirty="0">
                <a:solidFill>
                  <a:srgbClr val="FFFF00"/>
                </a:solidFill>
              </a:rPr>
              <a:t>Future </a:t>
            </a:r>
            <a:r>
              <a:rPr lang="sl-SI" dirty="0" err="1">
                <a:solidFill>
                  <a:srgbClr val="FFFF00"/>
                </a:solidFill>
              </a:rPr>
              <a:t>woodworkers</a:t>
            </a:r>
            <a:r>
              <a:rPr lang="sl-SI" dirty="0">
                <a:solidFill>
                  <a:srgbClr val="FFFF00"/>
                </a:solidFill>
              </a:rPr>
              <a:t>‘ </a:t>
            </a:r>
            <a:r>
              <a:rPr lang="sl-SI" dirty="0" err="1">
                <a:solidFill>
                  <a:srgbClr val="FFFF00"/>
                </a:solidFill>
              </a:rPr>
              <a:t>products</a:t>
            </a:r>
            <a:r>
              <a:rPr lang="sl-SI" dirty="0">
                <a:solidFill>
                  <a:srgbClr val="FFFF00"/>
                </a:solidFill>
              </a:rPr>
              <a:t> </a:t>
            </a:r>
            <a:r>
              <a:rPr lang="sl-SI" dirty="0" err="1">
                <a:solidFill>
                  <a:srgbClr val="FFFF00"/>
                </a:solidFill>
              </a:rPr>
              <a:t>exhibition</a:t>
            </a:r>
            <a:endParaRPr lang="sl-SI" dirty="0">
              <a:solidFill>
                <a:srgbClr val="FFFF00"/>
              </a:solidFill>
            </a:endParaRPr>
          </a:p>
        </p:txBody>
      </p:sp>
    </p:spTree>
    <p:extLst>
      <p:ext uri="{BB962C8B-B14F-4D97-AF65-F5344CB8AC3E}">
        <p14:creationId xmlns:p14="http://schemas.microsoft.com/office/powerpoint/2010/main" val="751205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770" y="0"/>
            <a:ext cx="5094237" cy="6840556"/>
          </a:xfrm>
          <a:prstGeom prst="rect">
            <a:avLst/>
          </a:prstGeom>
        </p:spPr>
      </p:pic>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644008" cy="3483006"/>
          </a:xfrm>
          <a:prstGeom prst="rect">
            <a:avLst/>
          </a:prstGeom>
        </p:spPr>
      </p:pic>
      <p:pic>
        <p:nvPicPr>
          <p:cNvPr id="4" name="Slika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6" y="3483006"/>
            <a:ext cx="4667003" cy="3475893"/>
          </a:xfrm>
          <a:prstGeom prst="rect">
            <a:avLst/>
          </a:prstGeom>
        </p:spPr>
      </p:pic>
      <p:sp>
        <p:nvSpPr>
          <p:cNvPr id="5" name="PoljeZBesedilom 4">
            <a:extLst>
              <a:ext uri="{FF2B5EF4-FFF2-40B4-BE49-F238E27FC236}">
                <a16:creationId xmlns:a16="http://schemas.microsoft.com/office/drawing/2014/main" id="{1F7DB90F-C330-4068-A637-C69E3B1E95C9}"/>
              </a:ext>
            </a:extLst>
          </p:cNvPr>
          <p:cNvSpPr txBox="1"/>
          <p:nvPr/>
        </p:nvSpPr>
        <p:spPr>
          <a:xfrm>
            <a:off x="467544" y="332656"/>
            <a:ext cx="3024336" cy="646331"/>
          </a:xfrm>
          <a:prstGeom prst="rect">
            <a:avLst/>
          </a:prstGeom>
          <a:noFill/>
        </p:spPr>
        <p:txBody>
          <a:bodyPr wrap="square" rtlCol="0">
            <a:spAutoFit/>
          </a:bodyPr>
          <a:lstStyle/>
          <a:p>
            <a:r>
              <a:rPr lang="sl-SI" dirty="0">
                <a:solidFill>
                  <a:srgbClr val="FFFF00"/>
                </a:solidFill>
              </a:rPr>
              <a:t>Future </a:t>
            </a:r>
            <a:r>
              <a:rPr lang="sl-SI" dirty="0" err="1">
                <a:solidFill>
                  <a:srgbClr val="FFFF00"/>
                </a:solidFill>
              </a:rPr>
              <a:t>tourist</a:t>
            </a:r>
            <a:r>
              <a:rPr lang="sl-SI" dirty="0">
                <a:solidFill>
                  <a:srgbClr val="FFFF00"/>
                </a:solidFill>
              </a:rPr>
              <a:t> </a:t>
            </a:r>
            <a:r>
              <a:rPr lang="sl-SI" dirty="0" err="1">
                <a:solidFill>
                  <a:srgbClr val="FFFF00"/>
                </a:solidFill>
              </a:rPr>
              <a:t>workers</a:t>
            </a:r>
            <a:r>
              <a:rPr lang="sl-SI" dirty="0">
                <a:solidFill>
                  <a:srgbClr val="FFFF00"/>
                </a:solidFill>
              </a:rPr>
              <a:t> take </a:t>
            </a:r>
            <a:r>
              <a:rPr lang="sl-SI" dirty="0" err="1">
                <a:solidFill>
                  <a:srgbClr val="FFFF00"/>
                </a:solidFill>
              </a:rPr>
              <a:t>several</a:t>
            </a:r>
            <a:r>
              <a:rPr lang="sl-SI" dirty="0">
                <a:solidFill>
                  <a:srgbClr val="FFFF00"/>
                </a:solidFill>
              </a:rPr>
              <a:t> </a:t>
            </a:r>
            <a:r>
              <a:rPr lang="sl-SI" dirty="0" err="1">
                <a:solidFill>
                  <a:srgbClr val="FFFF00"/>
                </a:solidFill>
              </a:rPr>
              <a:t>field</a:t>
            </a:r>
            <a:r>
              <a:rPr lang="sl-SI" dirty="0">
                <a:solidFill>
                  <a:srgbClr val="FFFF00"/>
                </a:solidFill>
              </a:rPr>
              <a:t> trips …</a:t>
            </a:r>
          </a:p>
        </p:txBody>
      </p:sp>
    </p:spTree>
    <p:extLst>
      <p:ext uri="{BB962C8B-B14F-4D97-AF65-F5344CB8AC3E}">
        <p14:creationId xmlns:p14="http://schemas.microsoft.com/office/powerpoint/2010/main" val="2625752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a:p>
        </p:txBody>
      </p:sp>
      <p:pic>
        <p:nvPicPr>
          <p:cNvPr id="20482" name="Picture 2" descr="Rezultat iskanja slik za slovenia"/>
          <p:cNvPicPr>
            <a:picLocks noChangeAspect="1" noChangeArrowheads="1"/>
          </p:cNvPicPr>
          <p:nvPr/>
        </p:nvPicPr>
        <p:blipFill>
          <a:blip r:embed="rId2" cstate="print"/>
          <a:srcRect/>
          <a:stretch>
            <a:fillRect/>
          </a:stretch>
        </p:blipFill>
        <p:spPr bwMode="auto">
          <a:xfrm>
            <a:off x="0" y="0"/>
            <a:ext cx="5010943" cy="2708920"/>
          </a:xfrm>
          <a:prstGeom prst="rect">
            <a:avLst/>
          </a:prstGeom>
          <a:noFill/>
        </p:spPr>
      </p:pic>
      <p:pic>
        <p:nvPicPr>
          <p:cNvPr id="20484" name="Picture 4" descr="Rezultat iskanja slik za slovenia"/>
          <p:cNvPicPr>
            <a:picLocks noChangeAspect="1" noChangeArrowheads="1"/>
          </p:cNvPicPr>
          <p:nvPr/>
        </p:nvPicPr>
        <p:blipFill>
          <a:blip r:embed="rId3" cstate="print"/>
          <a:srcRect/>
          <a:stretch>
            <a:fillRect/>
          </a:stretch>
        </p:blipFill>
        <p:spPr bwMode="auto">
          <a:xfrm>
            <a:off x="4860032" y="0"/>
            <a:ext cx="4283968" cy="2708920"/>
          </a:xfrm>
          <a:prstGeom prst="rect">
            <a:avLst/>
          </a:prstGeom>
          <a:noFill/>
        </p:spPr>
      </p:pic>
      <p:pic>
        <p:nvPicPr>
          <p:cNvPr id="20486" name="Picture 6" descr="Rezultat iskanja slik za slovenia"/>
          <p:cNvPicPr>
            <a:picLocks noChangeAspect="1" noChangeArrowheads="1"/>
          </p:cNvPicPr>
          <p:nvPr/>
        </p:nvPicPr>
        <p:blipFill>
          <a:blip r:embed="rId4" cstate="print"/>
          <a:srcRect/>
          <a:stretch>
            <a:fillRect/>
          </a:stretch>
        </p:blipFill>
        <p:spPr bwMode="auto">
          <a:xfrm>
            <a:off x="0" y="2708920"/>
            <a:ext cx="4716016" cy="2736304"/>
          </a:xfrm>
          <a:prstGeom prst="rect">
            <a:avLst/>
          </a:prstGeom>
          <a:noFill/>
        </p:spPr>
      </p:pic>
      <p:pic>
        <p:nvPicPr>
          <p:cNvPr id="20490" name="Picture 10" descr="Rezultat iskanja slik za piran"/>
          <p:cNvPicPr>
            <a:picLocks noChangeAspect="1" noChangeArrowheads="1"/>
          </p:cNvPicPr>
          <p:nvPr/>
        </p:nvPicPr>
        <p:blipFill>
          <a:blip r:embed="rId5" cstate="print"/>
          <a:srcRect/>
          <a:stretch>
            <a:fillRect/>
          </a:stretch>
        </p:blipFill>
        <p:spPr bwMode="auto">
          <a:xfrm>
            <a:off x="4716016" y="2708920"/>
            <a:ext cx="4427984" cy="2736304"/>
          </a:xfrm>
          <a:prstGeom prst="rect">
            <a:avLst/>
          </a:prstGeom>
          <a:noFill/>
        </p:spPr>
      </p:pic>
      <p:pic>
        <p:nvPicPr>
          <p:cNvPr id="20492" name="Picture 12" descr="Rezultat iskanja slik za triglav"/>
          <p:cNvPicPr>
            <a:picLocks noChangeAspect="1" noChangeArrowheads="1"/>
          </p:cNvPicPr>
          <p:nvPr/>
        </p:nvPicPr>
        <p:blipFill>
          <a:blip r:embed="rId6" cstate="print"/>
          <a:srcRect/>
          <a:stretch>
            <a:fillRect/>
          </a:stretch>
        </p:blipFill>
        <p:spPr bwMode="auto">
          <a:xfrm>
            <a:off x="0" y="4941168"/>
            <a:ext cx="4499992" cy="1916831"/>
          </a:xfrm>
          <a:prstGeom prst="rect">
            <a:avLst/>
          </a:prstGeom>
          <a:noFill/>
        </p:spPr>
      </p:pic>
      <p:pic>
        <p:nvPicPr>
          <p:cNvPr id="20494" name="Picture 14" descr="Rezultat iskanja slik za velika planina"/>
          <p:cNvPicPr>
            <a:picLocks noChangeAspect="1" noChangeArrowheads="1"/>
          </p:cNvPicPr>
          <p:nvPr/>
        </p:nvPicPr>
        <p:blipFill>
          <a:blip r:embed="rId7" cstate="print"/>
          <a:srcRect/>
          <a:stretch>
            <a:fillRect/>
          </a:stretch>
        </p:blipFill>
        <p:spPr bwMode="auto">
          <a:xfrm>
            <a:off x="4499992" y="4941168"/>
            <a:ext cx="4644008" cy="1916831"/>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87" y="7912"/>
            <a:ext cx="9130114" cy="5869360"/>
          </a:xfrm>
        </p:spPr>
      </p:pic>
      <p:sp>
        <p:nvSpPr>
          <p:cNvPr id="5" name="PoljeZBesedilom 4"/>
          <p:cNvSpPr txBox="1"/>
          <p:nvPr/>
        </p:nvSpPr>
        <p:spPr>
          <a:xfrm>
            <a:off x="395536" y="6165304"/>
            <a:ext cx="8352928" cy="369332"/>
          </a:xfrm>
          <a:prstGeom prst="rect">
            <a:avLst/>
          </a:prstGeom>
          <a:noFill/>
        </p:spPr>
        <p:txBody>
          <a:bodyPr wrap="square" rtlCol="0">
            <a:spAutoFit/>
          </a:bodyPr>
          <a:lstStyle/>
          <a:p>
            <a:pPr algn="ctr"/>
            <a:r>
              <a:rPr lang="sl-SI" dirty="0"/>
              <a:t>Ljubljana, </a:t>
            </a:r>
            <a:r>
              <a:rPr lang="sl-SI" dirty="0" err="1"/>
              <a:t>with</a:t>
            </a:r>
            <a:r>
              <a:rPr lang="sl-SI" dirty="0"/>
              <a:t> </a:t>
            </a:r>
            <a:r>
              <a:rPr lang="sl-SI" dirty="0" err="1"/>
              <a:t>approx</a:t>
            </a:r>
            <a:r>
              <a:rPr lang="sl-SI" dirty="0"/>
              <a:t>. 280.000 </a:t>
            </a:r>
            <a:r>
              <a:rPr lang="sl-SI" dirty="0" err="1"/>
              <a:t>inhabitants</a:t>
            </a:r>
            <a:r>
              <a:rPr lang="sl-SI" dirty="0"/>
              <a:t>, is </a:t>
            </a:r>
            <a:r>
              <a:rPr lang="sl-SI" dirty="0" err="1"/>
              <a:t>the</a:t>
            </a:r>
            <a:r>
              <a:rPr lang="sl-SI" dirty="0"/>
              <a:t> </a:t>
            </a:r>
            <a:r>
              <a:rPr lang="sl-SI" dirty="0" err="1"/>
              <a:t>capital</a:t>
            </a:r>
            <a:r>
              <a:rPr lang="sl-SI" dirty="0"/>
              <a:t> </a:t>
            </a:r>
            <a:r>
              <a:rPr lang="sl-SI" dirty="0" err="1"/>
              <a:t>of</a:t>
            </a:r>
            <a:r>
              <a:rPr lang="sl-SI" dirty="0"/>
              <a:t> </a:t>
            </a:r>
            <a:r>
              <a:rPr lang="sl-SI" dirty="0" err="1"/>
              <a:t>Slovenia</a:t>
            </a:r>
            <a:r>
              <a:rPr lang="sl-SI" dirty="0"/>
              <a:t>. </a:t>
            </a:r>
          </a:p>
        </p:txBody>
      </p:sp>
    </p:spTree>
    <p:extLst>
      <p:ext uri="{BB962C8B-B14F-4D97-AF65-F5344CB8AC3E}">
        <p14:creationId xmlns:p14="http://schemas.microsoft.com/office/powerpoint/2010/main" val="51313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33" y="245632"/>
            <a:ext cx="9022733" cy="3501008"/>
          </a:xfrm>
        </p:spPr>
      </p:pic>
      <p:sp>
        <p:nvSpPr>
          <p:cNvPr id="6" name="PoljeZBesedilom 5"/>
          <p:cNvSpPr txBox="1"/>
          <p:nvPr/>
        </p:nvSpPr>
        <p:spPr>
          <a:xfrm>
            <a:off x="121267" y="3789040"/>
            <a:ext cx="8915229" cy="2585323"/>
          </a:xfrm>
          <a:prstGeom prst="rect">
            <a:avLst/>
          </a:prstGeom>
          <a:noFill/>
        </p:spPr>
        <p:txBody>
          <a:bodyPr wrap="square" rtlCol="0">
            <a:spAutoFit/>
          </a:bodyPr>
          <a:lstStyle/>
          <a:p>
            <a:endParaRPr lang="sl-SI" dirty="0"/>
          </a:p>
          <a:p>
            <a:r>
              <a:rPr lang="sl-SI" dirty="0" err="1"/>
              <a:t>The</a:t>
            </a:r>
            <a:r>
              <a:rPr lang="sl-SI" dirty="0"/>
              <a:t> Soča (</a:t>
            </a:r>
            <a:r>
              <a:rPr lang="sl-SI" dirty="0" err="1"/>
              <a:t>pronounced</a:t>
            </a:r>
            <a:r>
              <a:rPr lang="sl-SI" dirty="0"/>
              <a:t> [ˈ</a:t>
            </a:r>
            <a:r>
              <a:rPr lang="sl-SI" dirty="0" err="1"/>
              <a:t>soːtʃa</a:t>
            </a:r>
            <a:r>
              <a:rPr lang="sl-SI" dirty="0"/>
              <a:t>] in </a:t>
            </a:r>
            <a:r>
              <a:rPr lang="sl-SI" dirty="0" err="1"/>
              <a:t>Slovene</a:t>
            </a:r>
            <a:r>
              <a:rPr lang="sl-SI" dirty="0"/>
              <a:t>) </a:t>
            </a:r>
            <a:r>
              <a:rPr lang="sl-SI" dirty="0" err="1"/>
              <a:t>or</a:t>
            </a:r>
            <a:r>
              <a:rPr lang="sl-SI" dirty="0"/>
              <a:t> </a:t>
            </a:r>
            <a:r>
              <a:rPr lang="sl-SI" dirty="0" err="1"/>
              <a:t>Isonzo</a:t>
            </a:r>
            <a:r>
              <a:rPr lang="sl-SI" dirty="0"/>
              <a:t> (</a:t>
            </a:r>
            <a:r>
              <a:rPr lang="sl-SI" dirty="0" err="1"/>
              <a:t>pronounced</a:t>
            </a:r>
            <a:r>
              <a:rPr lang="sl-SI" dirty="0"/>
              <a:t> [</a:t>
            </a:r>
            <a:r>
              <a:rPr lang="sl-SI" dirty="0" err="1"/>
              <a:t>iˈzontso</a:t>
            </a:r>
            <a:r>
              <a:rPr lang="sl-SI" dirty="0"/>
              <a:t>] in </a:t>
            </a:r>
            <a:r>
              <a:rPr lang="sl-SI" dirty="0" err="1"/>
              <a:t>Italian</a:t>
            </a:r>
            <a:r>
              <a:rPr lang="sl-SI" dirty="0"/>
              <a:t>) is a 138-kilometre </a:t>
            </a:r>
            <a:r>
              <a:rPr lang="sl-SI" dirty="0" err="1"/>
              <a:t>long</a:t>
            </a:r>
            <a:r>
              <a:rPr lang="sl-SI" dirty="0"/>
              <a:t> </a:t>
            </a:r>
            <a:r>
              <a:rPr lang="sl-SI" dirty="0" err="1"/>
              <a:t>river</a:t>
            </a:r>
            <a:r>
              <a:rPr lang="sl-SI" dirty="0"/>
              <a:t> </a:t>
            </a:r>
            <a:r>
              <a:rPr lang="sl-SI" dirty="0" err="1"/>
              <a:t>that</a:t>
            </a:r>
            <a:r>
              <a:rPr lang="sl-SI" dirty="0"/>
              <a:t> </a:t>
            </a:r>
            <a:r>
              <a:rPr lang="sl-SI" dirty="0" err="1"/>
              <a:t>flows</a:t>
            </a:r>
            <a:r>
              <a:rPr lang="sl-SI" dirty="0"/>
              <a:t> </a:t>
            </a:r>
            <a:r>
              <a:rPr lang="sl-SI" dirty="0" err="1"/>
              <a:t>through</a:t>
            </a:r>
            <a:r>
              <a:rPr lang="sl-SI" dirty="0"/>
              <a:t> </a:t>
            </a:r>
            <a:r>
              <a:rPr lang="sl-SI" dirty="0" err="1"/>
              <a:t>western</a:t>
            </a:r>
            <a:r>
              <a:rPr lang="sl-SI" dirty="0"/>
              <a:t> </a:t>
            </a:r>
            <a:r>
              <a:rPr lang="sl-SI" dirty="0" err="1"/>
              <a:t>Slovenia</a:t>
            </a:r>
            <a:r>
              <a:rPr lang="sl-SI" dirty="0"/>
              <a:t> (96 </a:t>
            </a:r>
            <a:r>
              <a:rPr lang="sl-SI" dirty="0" err="1"/>
              <a:t>kilometres</a:t>
            </a:r>
            <a:r>
              <a:rPr lang="sl-SI" dirty="0"/>
              <a:t> </a:t>
            </a:r>
            <a:r>
              <a:rPr lang="sl-SI" dirty="0" err="1"/>
              <a:t>or</a:t>
            </a:r>
            <a:r>
              <a:rPr lang="sl-SI" dirty="0"/>
              <a:t> 60 </a:t>
            </a:r>
            <a:r>
              <a:rPr lang="sl-SI" dirty="0" err="1"/>
              <a:t>miles</a:t>
            </a:r>
            <a:r>
              <a:rPr lang="sl-SI" dirty="0"/>
              <a:t>) </a:t>
            </a:r>
            <a:r>
              <a:rPr lang="sl-SI" dirty="0" err="1"/>
              <a:t>and</a:t>
            </a:r>
            <a:r>
              <a:rPr lang="sl-SI" dirty="0"/>
              <a:t> </a:t>
            </a:r>
            <a:r>
              <a:rPr lang="sl-SI" dirty="0" err="1"/>
              <a:t>northeastern</a:t>
            </a:r>
            <a:r>
              <a:rPr lang="sl-SI" dirty="0"/>
              <a:t> </a:t>
            </a:r>
            <a:r>
              <a:rPr lang="sl-SI" dirty="0" err="1"/>
              <a:t>Italy</a:t>
            </a:r>
            <a:r>
              <a:rPr lang="sl-SI" dirty="0"/>
              <a:t> (43 </a:t>
            </a:r>
            <a:r>
              <a:rPr lang="sl-SI" dirty="0" err="1"/>
              <a:t>kilometres</a:t>
            </a:r>
            <a:r>
              <a:rPr lang="sl-SI" dirty="0"/>
              <a:t> </a:t>
            </a:r>
            <a:r>
              <a:rPr lang="sl-SI" dirty="0" err="1"/>
              <a:t>or</a:t>
            </a:r>
            <a:r>
              <a:rPr lang="sl-SI" dirty="0"/>
              <a:t> 27 </a:t>
            </a:r>
            <a:r>
              <a:rPr lang="sl-SI" dirty="0" err="1"/>
              <a:t>miles</a:t>
            </a:r>
            <a:r>
              <a:rPr lang="sl-SI" dirty="0"/>
              <a:t>).</a:t>
            </a:r>
          </a:p>
          <a:p>
            <a:endParaRPr lang="sl-SI" dirty="0"/>
          </a:p>
          <a:p>
            <a:r>
              <a:rPr lang="en-US" dirty="0"/>
              <a:t>Due to its </a:t>
            </a:r>
            <a:r>
              <a:rPr lang="en-US" dirty="0">
                <a:hlinkClick r:id="rId3" tooltip="Emerald"/>
              </a:rPr>
              <a:t>emerald</a:t>
            </a:r>
            <a:r>
              <a:rPr lang="en-US" dirty="0"/>
              <a:t>-green water, the river is marketed as "The Emerald Beauty." It is said to be one of the rare rivers in the world that retain such a </a:t>
            </a:r>
            <a:r>
              <a:rPr lang="en-US" dirty="0" err="1"/>
              <a:t>colour</a:t>
            </a:r>
            <a:r>
              <a:rPr lang="en-US" dirty="0"/>
              <a:t> throughout their length.</a:t>
            </a:r>
            <a:endParaRPr lang="sl-SI" dirty="0"/>
          </a:p>
          <a:p>
            <a:endParaRPr lang="sl-SI" dirty="0"/>
          </a:p>
          <a:p>
            <a:endParaRPr lang="sl-SI" dirty="0"/>
          </a:p>
        </p:txBody>
      </p:sp>
    </p:spTree>
    <p:extLst>
      <p:ext uri="{BB962C8B-B14F-4D97-AF65-F5344CB8AC3E}">
        <p14:creationId xmlns:p14="http://schemas.microsoft.com/office/powerpoint/2010/main" val="2081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929" y="476672"/>
            <a:ext cx="8890268" cy="5920918"/>
          </a:xfrm>
        </p:spPr>
      </p:pic>
      <p:sp>
        <p:nvSpPr>
          <p:cNvPr id="6" name="PoljeZBesedilom 5"/>
          <p:cNvSpPr txBox="1"/>
          <p:nvPr/>
        </p:nvSpPr>
        <p:spPr>
          <a:xfrm>
            <a:off x="628597" y="4797152"/>
            <a:ext cx="8241164" cy="1600438"/>
          </a:xfrm>
          <a:prstGeom prst="rect">
            <a:avLst/>
          </a:prstGeom>
          <a:noFill/>
        </p:spPr>
        <p:txBody>
          <a:bodyPr wrap="square" rtlCol="0">
            <a:spAutoFit/>
          </a:bodyPr>
          <a:lstStyle/>
          <a:p>
            <a:r>
              <a:rPr lang="sl-SI" sz="1600" dirty="0">
                <a:solidFill>
                  <a:schemeClr val="bg1"/>
                </a:solidFill>
              </a:rPr>
              <a:t>Peca (</a:t>
            </a:r>
            <a:r>
              <a:rPr lang="sl-SI" sz="1600" dirty="0" err="1">
                <a:solidFill>
                  <a:schemeClr val="bg1"/>
                </a:solidFill>
              </a:rPr>
              <a:t>pronounced</a:t>
            </a:r>
            <a:r>
              <a:rPr lang="sl-SI" sz="1600" dirty="0">
                <a:solidFill>
                  <a:schemeClr val="bg1"/>
                </a:solidFill>
              </a:rPr>
              <a:t>: </a:t>
            </a:r>
            <a:r>
              <a:rPr lang="sl-SI" sz="1600" dirty="0" err="1">
                <a:solidFill>
                  <a:schemeClr val="bg1"/>
                </a:solidFill>
              </a:rPr>
              <a:t>Petza</a:t>
            </a:r>
            <a:r>
              <a:rPr lang="sl-SI" sz="1600" dirty="0">
                <a:solidFill>
                  <a:schemeClr val="bg1"/>
                </a:solidFill>
              </a:rPr>
              <a:t>) is </a:t>
            </a:r>
            <a:r>
              <a:rPr lang="sl-SI" sz="1600" dirty="0" err="1">
                <a:solidFill>
                  <a:schemeClr val="bg1"/>
                </a:solidFill>
              </a:rPr>
              <a:t>the</a:t>
            </a:r>
            <a:r>
              <a:rPr lang="sl-SI" sz="1600" dirty="0">
                <a:solidFill>
                  <a:schemeClr val="bg1"/>
                </a:solidFill>
              </a:rPr>
              <a:t> last </a:t>
            </a:r>
            <a:r>
              <a:rPr lang="sl-SI" sz="1600" dirty="0" err="1">
                <a:solidFill>
                  <a:schemeClr val="bg1"/>
                </a:solidFill>
              </a:rPr>
              <a:t>high</a:t>
            </a:r>
            <a:r>
              <a:rPr lang="sl-SI" sz="1600" dirty="0">
                <a:solidFill>
                  <a:schemeClr val="bg1"/>
                </a:solidFill>
              </a:rPr>
              <a:t> </a:t>
            </a:r>
            <a:r>
              <a:rPr lang="sl-SI" sz="1600" dirty="0" err="1">
                <a:solidFill>
                  <a:schemeClr val="bg1"/>
                </a:solidFill>
              </a:rPr>
              <a:t>mountain</a:t>
            </a:r>
            <a:r>
              <a:rPr lang="sl-SI" sz="1600" dirty="0">
                <a:solidFill>
                  <a:schemeClr val="bg1"/>
                </a:solidFill>
              </a:rPr>
              <a:t> in </a:t>
            </a:r>
            <a:r>
              <a:rPr lang="sl-SI" sz="1600" dirty="0" err="1">
                <a:solidFill>
                  <a:schemeClr val="bg1"/>
                </a:solidFill>
              </a:rPr>
              <a:t>the</a:t>
            </a:r>
            <a:r>
              <a:rPr lang="sl-SI" sz="1600" dirty="0">
                <a:solidFill>
                  <a:schemeClr val="bg1"/>
                </a:solidFill>
              </a:rPr>
              <a:t> Karavanke/</a:t>
            </a:r>
            <a:r>
              <a:rPr lang="sl-SI" sz="1600" dirty="0" err="1">
                <a:solidFill>
                  <a:schemeClr val="bg1"/>
                </a:solidFill>
              </a:rPr>
              <a:t>Karawanken</a:t>
            </a:r>
            <a:r>
              <a:rPr lang="sl-SI" sz="1600" dirty="0">
                <a:solidFill>
                  <a:schemeClr val="bg1"/>
                </a:solidFill>
              </a:rPr>
              <a:t> range, </a:t>
            </a:r>
            <a:r>
              <a:rPr lang="sl-SI" sz="1600" dirty="0" err="1">
                <a:solidFill>
                  <a:schemeClr val="bg1"/>
                </a:solidFill>
              </a:rPr>
              <a:t>going</a:t>
            </a:r>
            <a:r>
              <a:rPr lang="sl-SI" sz="1600" dirty="0">
                <a:solidFill>
                  <a:schemeClr val="bg1"/>
                </a:solidFill>
              </a:rPr>
              <a:t> </a:t>
            </a:r>
            <a:r>
              <a:rPr lang="sl-SI" sz="1600" dirty="0" err="1">
                <a:solidFill>
                  <a:schemeClr val="bg1"/>
                </a:solidFill>
              </a:rPr>
              <a:t>towards</a:t>
            </a:r>
            <a:r>
              <a:rPr lang="sl-SI" sz="1600" dirty="0">
                <a:solidFill>
                  <a:schemeClr val="bg1"/>
                </a:solidFill>
              </a:rPr>
              <a:t> </a:t>
            </a:r>
            <a:r>
              <a:rPr lang="sl-SI" sz="1600" dirty="0" err="1">
                <a:solidFill>
                  <a:schemeClr val="bg1"/>
                </a:solidFill>
              </a:rPr>
              <a:t>the</a:t>
            </a:r>
            <a:r>
              <a:rPr lang="sl-SI" sz="1600" dirty="0">
                <a:solidFill>
                  <a:schemeClr val="bg1"/>
                </a:solidFill>
              </a:rPr>
              <a:t> </a:t>
            </a:r>
            <a:r>
              <a:rPr lang="sl-SI" sz="1600" dirty="0" err="1">
                <a:solidFill>
                  <a:schemeClr val="bg1"/>
                </a:solidFill>
              </a:rPr>
              <a:t>East</a:t>
            </a:r>
            <a:r>
              <a:rPr lang="sl-SI" sz="1600" dirty="0">
                <a:solidFill>
                  <a:schemeClr val="bg1"/>
                </a:solidFill>
              </a:rPr>
              <a:t>. </a:t>
            </a:r>
            <a:r>
              <a:rPr lang="sl-SI" sz="1600" dirty="0" err="1">
                <a:solidFill>
                  <a:schemeClr val="bg1"/>
                </a:solidFill>
              </a:rPr>
              <a:t>Actually</a:t>
            </a:r>
            <a:r>
              <a:rPr lang="sl-SI" sz="1600" dirty="0">
                <a:solidFill>
                  <a:schemeClr val="bg1"/>
                </a:solidFill>
              </a:rPr>
              <a:t>, </a:t>
            </a:r>
            <a:r>
              <a:rPr lang="sl-SI" sz="1600" dirty="0" err="1">
                <a:solidFill>
                  <a:schemeClr val="bg1"/>
                </a:solidFill>
              </a:rPr>
              <a:t>if</a:t>
            </a:r>
            <a:r>
              <a:rPr lang="sl-SI" sz="1600" dirty="0">
                <a:solidFill>
                  <a:schemeClr val="bg1"/>
                </a:solidFill>
              </a:rPr>
              <a:t> </a:t>
            </a:r>
            <a:r>
              <a:rPr lang="sl-SI" sz="1600" dirty="0" err="1">
                <a:solidFill>
                  <a:schemeClr val="bg1"/>
                </a:solidFill>
              </a:rPr>
              <a:t>the</a:t>
            </a:r>
            <a:r>
              <a:rPr lang="sl-SI" sz="1600" dirty="0">
                <a:solidFill>
                  <a:schemeClr val="bg1"/>
                </a:solidFill>
              </a:rPr>
              <a:t> </a:t>
            </a:r>
            <a:r>
              <a:rPr lang="sl-SI" sz="1600" dirty="0" err="1">
                <a:solidFill>
                  <a:schemeClr val="bg1"/>
                </a:solidFill>
              </a:rPr>
              <a:t>whole</a:t>
            </a:r>
            <a:r>
              <a:rPr lang="sl-SI" sz="1600" dirty="0">
                <a:solidFill>
                  <a:schemeClr val="bg1"/>
                </a:solidFill>
              </a:rPr>
              <a:t> </a:t>
            </a:r>
            <a:r>
              <a:rPr lang="sl-SI" sz="1600" dirty="0" err="1">
                <a:solidFill>
                  <a:schemeClr val="bg1"/>
                </a:solidFill>
              </a:rPr>
              <a:t>long</a:t>
            </a:r>
            <a:r>
              <a:rPr lang="sl-SI" sz="1600" dirty="0">
                <a:solidFill>
                  <a:schemeClr val="bg1"/>
                </a:solidFill>
              </a:rPr>
              <a:t> </a:t>
            </a:r>
            <a:r>
              <a:rPr lang="sl-SI" sz="1600" dirty="0" err="1">
                <a:solidFill>
                  <a:schemeClr val="bg1"/>
                </a:solidFill>
              </a:rPr>
              <a:t>arc</a:t>
            </a:r>
            <a:r>
              <a:rPr lang="sl-SI" sz="1600" dirty="0">
                <a:solidFill>
                  <a:schemeClr val="bg1"/>
                </a:solidFill>
              </a:rPr>
              <a:t> </a:t>
            </a:r>
            <a:r>
              <a:rPr lang="sl-SI" sz="1600" dirty="0" err="1">
                <a:solidFill>
                  <a:schemeClr val="bg1"/>
                </a:solidFill>
              </a:rPr>
              <a:t>of</a:t>
            </a:r>
            <a:r>
              <a:rPr lang="sl-SI" sz="1600" dirty="0">
                <a:solidFill>
                  <a:schemeClr val="bg1"/>
                </a:solidFill>
              </a:rPr>
              <a:t> </a:t>
            </a:r>
            <a:r>
              <a:rPr lang="sl-SI" sz="1600" dirty="0" err="1">
                <a:solidFill>
                  <a:schemeClr val="bg1"/>
                </a:solidFill>
              </a:rPr>
              <a:t>European</a:t>
            </a:r>
            <a:r>
              <a:rPr lang="sl-SI" sz="1600" dirty="0">
                <a:solidFill>
                  <a:schemeClr val="bg1"/>
                </a:solidFill>
              </a:rPr>
              <a:t> </a:t>
            </a:r>
            <a:r>
              <a:rPr lang="sl-SI" sz="1600" dirty="0" err="1">
                <a:solidFill>
                  <a:schemeClr val="bg1"/>
                </a:solidFill>
              </a:rPr>
              <a:t>Alps</a:t>
            </a:r>
            <a:r>
              <a:rPr lang="sl-SI" sz="1600" dirty="0">
                <a:solidFill>
                  <a:schemeClr val="bg1"/>
                </a:solidFill>
              </a:rPr>
              <a:t> </a:t>
            </a:r>
            <a:r>
              <a:rPr lang="sl-SI" sz="1600" dirty="0" err="1">
                <a:solidFill>
                  <a:schemeClr val="bg1"/>
                </a:solidFill>
              </a:rPr>
              <a:t>would</a:t>
            </a:r>
            <a:r>
              <a:rPr lang="sl-SI" sz="1600" dirty="0">
                <a:solidFill>
                  <a:schemeClr val="bg1"/>
                </a:solidFill>
              </a:rPr>
              <a:t> not </a:t>
            </a:r>
            <a:r>
              <a:rPr lang="sl-SI" sz="1600" dirty="0" err="1">
                <a:solidFill>
                  <a:schemeClr val="bg1"/>
                </a:solidFill>
              </a:rPr>
              <a:t>have</a:t>
            </a:r>
            <a:r>
              <a:rPr lang="sl-SI" sz="1600" dirty="0">
                <a:solidFill>
                  <a:schemeClr val="bg1"/>
                </a:solidFill>
              </a:rPr>
              <a:t> a </a:t>
            </a:r>
            <a:r>
              <a:rPr lang="sl-SI" sz="1600" dirty="0" err="1">
                <a:solidFill>
                  <a:schemeClr val="bg1"/>
                </a:solidFill>
              </a:rPr>
              <a:t>strange</a:t>
            </a:r>
            <a:r>
              <a:rPr lang="sl-SI" sz="1600" dirty="0">
                <a:solidFill>
                  <a:schemeClr val="bg1"/>
                </a:solidFill>
              </a:rPr>
              <a:t> </a:t>
            </a:r>
            <a:r>
              <a:rPr lang="sl-SI" sz="1600" dirty="0" err="1">
                <a:solidFill>
                  <a:schemeClr val="bg1"/>
                </a:solidFill>
              </a:rPr>
              <a:t>tail</a:t>
            </a:r>
            <a:r>
              <a:rPr lang="sl-SI" sz="1600" dirty="0">
                <a:solidFill>
                  <a:schemeClr val="bg1"/>
                </a:solidFill>
              </a:rPr>
              <a:t> </a:t>
            </a:r>
            <a:r>
              <a:rPr lang="sl-SI" sz="1600" dirty="0" err="1">
                <a:solidFill>
                  <a:schemeClr val="bg1"/>
                </a:solidFill>
              </a:rPr>
              <a:t>towards</a:t>
            </a:r>
            <a:r>
              <a:rPr lang="sl-SI" sz="1600" dirty="0">
                <a:solidFill>
                  <a:schemeClr val="bg1"/>
                </a:solidFill>
              </a:rPr>
              <a:t> NE, </a:t>
            </a:r>
            <a:r>
              <a:rPr lang="sl-SI" sz="1600" dirty="0" err="1">
                <a:solidFill>
                  <a:schemeClr val="bg1"/>
                </a:solidFill>
              </a:rPr>
              <a:t>towards</a:t>
            </a:r>
            <a:r>
              <a:rPr lang="sl-SI" sz="1600" dirty="0">
                <a:solidFill>
                  <a:schemeClr val="bg1"/>
                </a:solidFill>
              </a:rPr>
              <a:t> </a:t>
            </a:r>
            <a:r>
              <a:rPr lang="sl-SI" sz="1600" dirty="0" err="1">
                <a:solidFill>
                  <a:schemeClr val="bg1"/>
                </a:solidFill>
              </a:rPr>
              <a:t>Vienna</a:t>
            </a:r>
            <a:r>
              <a:rPr lang="sl-SI" sz="1600" dirty="0">
                <a:solidFill>
                  <a:schemeClr val="bg1"/>
                </a:solidFill>
              </a:rPr>
              <a:t>, </a:t>
            </a:r>
            <a:r>
              <a:rPr lang="sl-SI" sz="1600" dirty="0" err="1">
                <a:solidFill>
                  <a:schemeClr val="bg1"/>
                </a:solidFill>
              </a:rPr>
              <a:t>the</a:t>
            </a:r>
            <a:r>
              <a:rPr lang="sl-SI" sz="1600" dirty="0">
                <a:solidFill>
                  <a:schemeClr val="bg1"/>
                </a:solidFill>
              </a:rPr>
              <a:t> </a:t>
            </a:r>
            <a:r>
              <a:rPr lang="sl-SI" sz="1600" dirty="0" err="1">
                <a:solidFill>
                  <a:schemeClr val="bg1"/>
                </a:solidFill>
              </a:rPr>
              <a:t>whole</a:t>
            </a:r>
            <a:r>
              <a:rPr lang="sl-SI" sz="1600" dirty="0">
                <a:solidFill>
                  <a:schemeClr val="bg1"/>
                </a:solidFill>
              </a:rPr>
              <a:t> </a:t>
            </a:r>
            <a:r>
              <a:rPr lang="sl-SI" sz="1600" dirty="0" err="1">
                <a:solidFill>
                  <a:schemeClr val="bg1"/>
                </a:solidFill>
              </a:rPr>
              <a:t>Alps</a:t>
            </a:r>
            <a:r>
              <a:rPr lang="sl-SI" sz="1600" dirty="0">
                <a:solidFill>
                  <a:schemeClr val="bg1"/>
                </a:solidFill>
              </a:rPr>
              <a:t> </a:t>
            </a:r>
            <a:r>
              <a:rPr lang="sl-SI" sz="1600" dirty="0" err="1">
                <a:solidFill>
                  <a:schemeClr val="bg1"/>
                </a:solidFill>
              </a:rPr>
              <a:t>would</a:t>
            </a:r>
            <a:r>
              <a:rPr lang="sl-SI" sz="1600" dirty="0">
                <a:solidFill>
                  <a:schemeClr val="bg1"/>
                </a:solidFill>
              </a:rPr>
              <a:t> </a:t>
            </a:r>
            <a:r>
              <a:rPr lang="sl-SI" sz="1600" dirty="0" err="1">
                <a:solidFill>
                  <a:schemeClr val="bg1"/>
                </a:solidFill>
              </a:rPr>
              <a:t>end</a:t>
            </a:r>
            <a:r>
              <a:rPr lang="sl-SI" sz="1600" dirty="0">
                <a:solidFill>
                  <a:schemeClr val="bg1"/>
                </a:solidFill>
              </a:rPr>
              <a:t> </a:t>
            </a:r>
            <a:r>
              <a:rPr lang="sl-SI" sz="1600" dirty="0" err="1">
                <a:solidFill>
                  <a:schemeClr val="bg1"/>
                </a:solidFill>
              </a:rPr>
              <a:t>here</a:t>
            </a:r>
            <a:r>
              <a:rPr lang="sl-SI" sz="1600" dirty="0">
                <a:solidFill>
                  <a:schemeClr val="bg1"/>
                </a:solidFill>
              </a:rPr>
              <a:t>, </a:t>
            </a:r>
            <a:r>
              <a:rPr lang="sl-SI" sz="1600" dirty="0" err="1">
                <a:solidFill>
                  <a:schemeClr val="bg1"/>
                </a:solidFill>
              </a:rPr>
              <a:t>where</a:t>
            </a:r>
            <a:r>
              <a:rPr lang="sl-SI" sz="1600" dirty="0">
                <a:solidFill>
                  <a:schemeClr val="bg1"/>
                </a:solidFill>
              </a:rPr>
              <a:t> </a:t>
            </a:r>
            <a:r>
              <a:rPr lang="sl-SI" sz="1600" dirty="0" err="1">
                <a:solidFill>
                  <a:schemeClr val="bg1"/>
                </a:solidFill>
              </a:rPr>
              <a:t>high</a:t>
            </a:r>
            <a:r>
              <a:rPr lang="sl-SI" sz="1600" dirty="0">
                <a:solidFill>
                  <a:schemeClr val="bg1"/>
                </a:solidFill>
              </a:rPr>
              <a:t> </a:t>
            </a:r>
            <a:r>
              <a:rPr lang="sl-SI" sz="1600" dirty="0" err="1">
                <a:solidFill>
                  <a:schemeClr val="bg1"/>
                </a:solidFill>
              </a:rPr>
              <a:t>mountains</a:t>
            </a:r>
            <a:r>
              <a:rPr lang="sl-SI" sz="1600" dirty="0">
                <a:solidFill>
                  <a:schemeClr val="bg1"/>
                </a:solidFill>
              </a:rPr>
              <a:t> </a:t>
            </a:r>
            <a:r>
              <a:rPr lang="sl-SI" sz="1600" dirty="0" err="1">
                <a:solidFill>
                  <a:schemeClr val="bg1"/>
                </a:solidFill>
              </a:rPr>
              <a:t>blend</a:t>
            </a:r>
            <a:r>
              <a:rPr lang="sl-SI" sz="1600" dirty="0">
                <a:solidFill>
                  <a:schemeClr val="bg1"/>
                </a:solidFill>
              </a:rPr>
              <a:t> </a:t>
            </a:r>
            <a:r>
              <a:rPr lang="sl-SI" sz="1600" dirty="0" err="1">
                <a:solidFill>
                  <a:schemeClr val="bg1"/>
                </a:solidFill>
              </a:rPr>
              <a:t>into</a:t>
            </a:r>
            <a:r>
              <a:rPr lang="sl-SI" sz="1600" dirty="0">
                <a:solidFill>
                  <a:schemeClr val="bg1"/>
                </a:solidFill>
              </a:rPr>
              <a:t> </a:t>
            </a:r>
            <a:r>
              <a:rPr lang="sl-SI" sz="1600" dirty="0" err="1">
                <a:solidFill>
                  <a:schemeClr val="bg1"/>
                </a:solidFill>
              </a:rPr>
              <a:t>forehills</a:t>
            </a:r>
            <a:r>
              <a:rPr lang="sl-SI" sz="1600" dirty="0">
                <a:solidFill>
                  <a:schemeClr val="bg1"/>
                </a:solidFill>
              </a:rPr>
              <a:t> </a:t>
            </a:r>
            <a:r>
              <a:rPr lang="sl-SI" sz="1600" dirty="0" err="1">
                <a:solidFill>
                  <a:schemeClr val="bg1"/>
                </a:solidFill>
              </a:rPr>
              <a:t>and</a:t>
            </a:r>
            <a:r>
              <a:rPr lang="sl-SI" sz="1600" dirty="0">
                <a:solidFill>
                  <a:schemeClr val="bg1"/>
                </a:solidFill>
              </a:rPr>
              <a:t> </a:t>
            </a:r>
            <a:r>
              <a:rPr lang="sl-SI" sz="1600" dirty="0" err="1">
                <a:solidFill>
                  <a:schemeClr val="bg1"/>
                </a:solidFill>
              </a:rPr>
              <a:t>finally</a:t>
            </a:r>
            <a:r>
              <a:rPr lang="sl-SI" sz="1600" dirty="0">
                <a:solidFill>
                  <a:schemeClr val="bg1"/>
                </a:solidFill>
              </a:rPr>
              <a:t> </a:t>
            </a:r>
            <a:r>
              <a:rPr lang="sl-SI" sz="1600" dirty="0" err="1">
                <a:solidFill>
                  <a:schemeClr val="bg1"/>
                </a:solidFill>
              </a:rPr>
              <a:t>lower</a:t>
            </a:r>
            <a:r>
              <a:rPr lang="sl-SI" sz="1600" dirty="0">
                <a:solidFill>
                  <a:schemeClr val="bg1"/>
                </a:solidFill>
              </a:rPr>
              <a:t> </a:t>
            </a:r>
            <a:r>
              <a:rPr lang="sl-SI" sz="1600" dirty="0" err="1">
                <a:solidFill>
                  <a:schemeClr val="bg1"/>
                </a:solidFill>
              </a:rPr>
              <a:t>down</a:t>
            </a:r>
            <a:r>
              <a:rPr lang="sl-SI" sz="1600" dirty="0">
                <a:solidFill>
                  <a:schemeClr val="bg1"/>
                </a:solidFill>
              </a:rPr>
              <a:t> on </a:t>
            </a:r>
            <a:r>
              <a:rPr lang="sl-SI" sz="1600" dirty="0" err="1">
                <a:solidFill>
                  <a:schemeClr val="bg1"/>
                </a:solidFill>
              </a:rPr>
              <a:t>the</a:t>
            </a:r>
            <a:r>
              <a:rPr lang="sl-SI" sz="1600" dirty="0">
                <a:solidFill>
                  <a:schemeClr val="bg1"/>
                </a:solidFill>
              </a:rPr>
              <a:t> </a:t>
            </a:r>
            <a:r>
              <a:rPr lang="sl-SI" sz="1600" dirty="0" err="1">
                <a:solidFill>
                  <a:schemeClr val="bg1"/>
                </a:solidFill>
              </a:rPr>
              <a:t>Panonia</a:t>
            </a:r>
            <a:r>
              <a:rPr lang="sl-SI" sz="1600" dirty="0">
                <a:solidFill>
                  <a:schemeClr val="bg1"/>
                </a:solidFill>
              </a:rPr>
              <a:t> plane. To a </a:t>
            </a:r>
            <a:r>
              <a:rPr lang="sl-SI" sz="1600" dirty="0" err="1">
                <a:solidFill>
                  <a:schemeClr val="bg1"/>
                </a:solidFill>
              </a:rPr>
              <a:t>certain</a:t>
            </a:r>
            <a:r>
              <a:rPr lang="sl-SI" sz="1600" dirty="0">
                <a:solidFill>
                  <a:schemeClr val="bg1"/>
                </a:solidFill>
              </a:rPr>
              <a:t> </a:t>
            </a:r>
            <a:r>
              <a:rPr lang="sl-SI" sz="1600" dirty="0" err="1">
                <a:solidFill>
                  <a:schemeClr val="bg1"/>
                </a:solidFill>
              </a:rPr>
              <a:t>degree</a:t>
            </a:r>
            <a:r>
              <a:rPr lang="sl-SI" sz="1600" dirty="0">
                <a:solidFill>
                  <a:schemeClr val="bg1"/>
                </a:solidFill>
              </a:rPr>
              <a:t>, Peca is </a:t>
            </a:r>
            <a:r>
              <a:rPr lang="sl-SI" sz="1600" dirty="0" err="1">
                <a:solidFill>
                  <a:schemeClr val="bg1"/>
                </a:solidFill>
              </a:rPr>
              <a:t>also</a:t>
            </a:r>
            <a:r>
              <a:rPr lang="sl-SI" sz="1600" dirty="0">
                <a:solidFill>
                  <a:schemeClr val="bg1"/>
                </a:solidFill>
              </a:rPr>
              <a:t> a </a:t>
            </a:r>
            <a:r>
              <a:rPr lang="sl-SI" sz="1600" dirty="0" err="1">
                <a:solidFill>
                  <a:schemeClr val="bg1"/>
                </a:solidFill>
              </a:rPr>
              <a:t>cult</a:t>
            </a:r>
            <a:r>
              <a:rPr lang="sl-SI" sz="1600" dirty="0">
                <a:solidFill>
                  <a:schemeClr val="bg1"/>
                </a:solidFill>
              </a:rPr>
              <a:t> </a:t>
            </a:r>
            <a:r>
              <a:rPr lang="sl-SI" sz="1600" dirty="0" err="1">
                <a:solidFill>
                  <a:schemeClr val="bg1"/>
                </a:solidFill>
              </a:rPr>
              <a:t>mountain</a:t>
            </a:r>
            <a:r>
              <a:rPr lang="sl-SI" sz="1600" dirty="0">
                <a:solidFill>
                  <a:schemeClr val="bg1"/>
                </a:solidFill>
              </a:rPr>
              <a:t>, at </a:t>
            </a:r>
            <a:r>
              <a:rPr lang="sl-SI" sz="1600" dirty="0" err="1">
                <a:solidFill>
                  <a:schemeClr val="bg1"/>
                </a:solidFill>
              </a:rPr>
              <a:t>least</a:t>
            </a:r>
            <a:r>
              <a:rPr lang="sl-SI" sz="1600" dirty="0">
                <a:solidFill>
                  <a:schemeClr val="bg1"/>
                </a:solidFill>
              </a:rPr>
              <a:t> </a:t>
            </a:r>
            <a:r>
              <a:rPr lang="sl-SI" sz="1600" dirty="0" err="1">
                <a:solidFill>
                  <a:schemeClr val="bg1"/>
                </a:solidFill>
              </a:rPr>
              <a:t>for</a:t>
            </a:r>
            <a:r>
              <a:rPr lang="sl-SI" sz="1600" dirty="0">
                <a:solidFill>
                  <a:schemeClr val="bg1"/>
                </a:solidFill>
              </a:rPr>
              <a:t> </a:t>
            </a:r>
            <a:r>
              <a:rPr lang="sl-SI" sz="1600" dirty="0" err="1">
                <a:solidFill>
                  <a:schemeClr val="bg1"/>
                </a:solidFill>
              </a:rPr>
              <a:t>Slovenian</a:t>
            </a:r>
            <a:r>
              <a:rPr lang="sl-SI" sz="1600" dirty="0">
                <a:solidFill>
                  <a:schemeClr val="bg1"/>
                </a:solidFill>
              </a:rPr>
              <a:t> </a:t>
            </a:r>
            <a:r>
              <a:rPr lang="sl-SI" sz="1600" dirty="0" err="1">
                <a:solidFill>
                  <a:schemeClr val="bg1"/>
                </a:solidFill>
              </a:rPr>
              <a:t>people</a:t>
            </a:r>
            <a:r>
              <a:rPr lang="sl-SI" sz="1600" dirty="0">
                <a:solidFill>
                  <a:schemeClr val="bg1"/>
                </a:solidFill>
              </a:rPr>
              <a:t>. </a:t>
            </a:r>
          </a:p>
          <a:p>
            <a:endParaRPr lang="sl-SI" dirty="0"/>
          </a:p>
        </p:txBody>
      </p:sp>
      <p:sp>
        <p:nvSpPr>
          <p:cNvPr id="7" name="PoljeZBesedilom 6"/>
          <p:cNvSpPr txBox="1"/>
          <p:nvPr/>
        </p:nvSpPr>
        <p:spPr>
          <a:xfrm>
            <a:off x="971600" y="980728"/>
            <a:ext cx="2736304" cy="707886"/>
          </a:xfrm>
          <a:prstGeom prst="rect">
            <a:avLst/>
          </a:prstGeom>
          <a:noFill/>
        </p:spPr>
        <p:txBody>
          <a:bodyPr wrap="square" rtlCol="0">
            <a:spAutoFit/>
          </a:bodyPr>
          <a:lstStyle/>
          <a:p>
            <a:r>
              <a:rPr lang="sl-SI" sz="4000" dirty="0"/>
              <a:t>Peca</a:t>
            </a:r>
          </a:p>
        </p:txBody>
      </p:sp>
    </p:spTree>
    <p:extLst>
      <p:ext uri="{BB962C8B-B14F-4D97-AF65-F5344CB8AC3E}">
        <p14:creationId xmlns:p14="http://schemas.microsoft.com/office/powerpoint/2010/main" val="3653471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7425" y="274638"/>
            <a:ext cx="7749149" cy="5145435"/>
          </a:xfrm>
        </p:spPr>
      </p:pic>
      <p:sp>
        <p:nvSpPr>
          <p:cNvPr id="5" name="PoljeZBesedilom 4"/>
          <p:cNvSpPr txBox="1"/>
          <p:nvPr/>
        </p:nvSpPr>
        <p:spPr>
          <a:xfrm>
            <a:off x="326165" y="5420073"/>
            <a:ext cx="8123046" cy="1477328"/>
          </a:xfrm>
          <a:prstGeom prst="rect">
            <a:avLst/>
          </a:prstGeom>
          <a:noFill/>
        </p:spPr>
        <p:txBody>
          <a:bodyPr wrap="square" rtlCol="0">
            <a:spAutoFit/>
          </a:bodyPr>
          <a:lstStyle/>
          <a:p>
            <a:pPr algn="just"/>
            <a:r>
              <a:rPr lang="sl-SI"/>
              <a:t>Pohorje (pronounced [ˈpoːxɔɾjɛ]), also known as the Pohorje Massif or the Pohorje Mountains (German: Bachergebirge, Bacherngebirge or often simply Bachern), is a mostly wooded, medium-high mountain range south of the Drava River in northeastern Slovenia. Pohorje is sparsely populated with dispersed villages. There are also some ski resorts.</a:t>
            </a:r>
          </a:p>
        </p:txBody>
      </p:sp>
      <p:sp>
        <p:nvSpPr>
          <p:cNvPr id="6" name="PoljeZBesedilom 5"/>
          <p:cNvSpPr txBox="1"/>
          <p:nvPr/>
        </p:nvSpPr>
        <p:spPr>
          <a:xfrm>
            <a:off x="1043608" y="620688"/>
            <a:ext cx="3024336" cy="646331"/>
          </a:xfrm>
          <a:prstGeom prst="rect">
            <a:avLst/>
          </a:prstGeom>
          <a:noFill/>
        </p:spPr>
        <p:txBody>
          <a:bodyPr wrap="square" rtlCol="0">
            <a:spAutoFit/>
          </a:bodyPr>
          <a:lstStyle/>
          <a:p>
            <a:r>
              <a:rPr lang="sl-SI" sz="3600" dirty="0"/>
              <a:t>Pohorje</a:t>
            </a:r>
          </a:p>
        </p:txBody>
      </p:sp>
    </p:spTree>
    <p:extLst>
      <p:ext uri="{BB962C8B-B14F-4D97-AF65-F5344CB8AC3E}">
        <p14:creationId xmlns:p14="http://schemas.microsoft.com/office/powerpoint/2010/main" val="192720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795" y="30223"/>
            <a:ext cx="7794621" cy="5159065"/>
          </a:xfrm>
        </p:spPr>
      </p:pic>
      <p:sp>
        <p:nvSpPr>
          <p:cNvPr id="5" name="PoljeZBesedilom 4"/>
          <p:cNvSpPr txBox="1"/>
          <p:nvPr/>
        </p:nvSpPr>
        <p:spPr>
          <a:xfrm>
            <a:off x="755576" y="5261768"/>
            <a:ext cx="7128792" cy="1569660"/>
          </a:xfrm>
          <a:prstGeom prst="rect">
            <a:avLst/>
          </a:prstGeom>
          <a:noFill/>
        </p:spPr>
        <p:txBody>
          <a:bodyPr wrap="square" rtlCol="0">
            <a:spAutoFit/>
          </a:bodyPr>
          <a:lstStyle/>
          <a:p>
            <a:r>
              <a:rPr lang="sl-SI" sz="1600" dirty="0" err="1"/>
              <a:t>Mount</a:t>
            </a:r>
            <a:r>
              <a:rPr lang="sl-SI" sz="1600" dirty="0"/>
              <a:t> St. Ursula (</a:t>
            </a:r>
            <a:r>
              <a:rPr lang="sl-SI" sz="1600" dirty="0" err="1"/>
              <a:t>Slovene</a:t>
            </a:r>
            <a:r>
              <a:rPr lang="sl-SI" sz="1600" dirty="0"/>
              <a:t>: Uršlja gora) </a:t>
            </a:r>
            <a:r>
              <a:rPr lang="sl-SI" sz="1600" dirty="0" err="1"/>
              <a:t>or</a:t>
            </a:r>
            <a:r>
              <a:rPr lang="sl-SI" sz="1600" dirty="0"/>
              <a:t> Plešivec (1,699 metres </a:t>
            </a:r>
            <a:r>
              <a:rPr lang="sl-SI" sz="1600" dirty="0" err="1"/>
              <a:t>or</a:t>
            </a:r>
            <a:r>
              <a:rPr lang="sl-SI" sz="1600" dirty="0"/>
              <a:t> 5,574 </a:t>
            </a:r>
            <a:r>
              <a:rPr lang="sl-SI" sz="1600" dirty="0" err="1"/>
              <a:t>feet</a:t>
            </a:r>
            <a:r>
              <a:rPr lang="sl-SI" sz="1600" dirty="0"/>
              <a:t>) is </a:t>
            </a:r>
            <a:r>
              <a:rPr lang="sl-SI" sz="1600" dirty="0" err="1"/>
              <a:t>the</a:t>
            </a:r>
            <a:r>
              <a:rPr lang="sl-SI" sz="1600" dirty="0"/>
              <a:t> </a:t>
            </a:r>
            <a:r>
              <a:rPr lang="sl-SI" sz="1600" dirty="0" err="1"/>
              <a:t>easternmost</a:t>
            </a:r>
            <a:r>
              <a:rPr lang="sl-SI" sz="1600" dirty="0"/>
              <a:t> </a:t>
            </a:r>
            <a:r>
              <a:rPr lang="sl-SI" sz="1600" dirty="0" err="1"/>
              <a:t>peak</a:t>
            </a:r>
            <a:r>
              <a:rPr lang="sl-SI" sz="1600" dirty="0"/>
              <a:t> </a:t>
            </a:r>
            <a:r>
              <a:rPr lang="sl-SI" sz="1600" dirty="0" err="1"/>
              <a:t>of</a:t>
            </a:r>
            <a:r>
              <a:rPr lang="sl-SI" sz="1600" dirty="0"/>
              <a:t> </a:t>
            </a:r>
            <a:r>
              <a:rPr lang="sl-SI" sz="1600" dirty="0" err="1"/>
              <a:t>the</a:t>
            </a:r>
            <a:r>
              <a:rPr lang="sl-SI" sz="1600" dirty="0"/>
              <a:t> </a:t>
            </a:r>
            <a:r>
              <a:rPr lang="sl-SI" sz="1600" dirty="0" err="1"/>
              <a:t>Karawanks</a:t>
            </a:r>
            <a:r>
              <a:rPr lang="sl-SI" sz="1600" dirty="0"/>
              <a:t>. It </a:t>
            </a:r>
            <a:r>
              <a:rPr lang="sl-SI" sz="1600" dirty="0" err="1"/>
              <a:t>lies</a:t>
            </a:r>
            <a:r>
              <a:rPr lang="sl-SI" sz="1600" dirty="0"/>
              <a:t> </a:t>
            </a:r>
            <a:r>
              <a:rPr lang="sl-SI" sz="1600" dirty="0" err="1"/>
              <a:t>between</a:t>
            </a:r>
            <a:r>
              <a:rPr lang="sl-SI" sz="1600" dirty="0"/>
              <a:t> </a:t>
            </a:r>
            <a:r>
              <a:rPr lang="sl-SI" sz="1600" dirty="0" err="1"/>
              <a:t>the</a:t>
            </a:r>
            <a:r>
              <a:rPr lang="sl-SI" sz="1600" dirty="0"/>
              <a:t> </a:t>
            </a:r>
            <a:r>
              <a:rPr lang="sl-SI" sz="1600" dirty="0" err="1"/>
              <a:t>towns</a:t>
            </a:r>
            <a:r>
              <a:rPr lang="sl-SI" sz="1600" dirty="0"/>
              <a:t> </a:t>
            </a:r>
            <a:r>
              <a:rPr lang="sl-SI" sz="1600" dirty="0" err="1"/>
              <a:t>of</a:t>
            </a:r>
            <a:r>
              <a:rPr lang="sl-SI" sz="1600" dirty="0"/>
              <a:t> Slovenj Gradec </a:t>
            </a:r>
            <a:r>
              <a:rPr lang="sl-SI" sz="1600" dirty="0" err="1"/>
              <a:t>and</a:t>
            </a:r>
            <a:r>
              <a:rPr lang="sl-SI" sz="1600" dirty="0"/>
              <a:t> Črna na Koroškem. </a:t>
            </a:r>
            <a:r>
              <a:rPr lang="sl-SI" sz="1600" dirty="0" err="1"/>
              <a:t>The</a:t>
            </a:r>
            <a:r>
              <a:rPr lang="sl-SI" sz="1600" dirty="0"/>
              <a:t> </a:t>
            </a:r>
            <a:r>
              <a:rPr lang="sl-SI" sz="1600" dirty="0" err="1"/>
              <a:t>mountain</a:t>
            </a:r>
            <a:r>
              <a:rPr lang="sl-SI" sz="1600" dirty="0"/>
              <a:t> </a:t>
            </a:r>
            <a:r>
              <a:rPr lang="sl-SI" sz="1600" dirty="0" err="1"/>
              <a:t>offers</a:t>
            </a:r>
            <a:r>
              <a:rPr lang="sl-SI" sz="1600" dirty="0"/>
              <a:t> a </a:t>
            </a:r>
            <a:r>
              <a:rPr lang="sl-SI" sz="1600" dirty="0" err="1"/>
              <a:t>panoramic</a:t>
            </a:r>
            <a:r>
              <a:rPr lang="sl-SI" sz="1600" dirty="0"/>
              <a:t> </a:t>
            </a:r>
            <a:r>
              <a:rPr lang="sl-SI" sz="1600" dirty="0" err="1"/>
              <a:t>view</a:t>
            </a:r>
            <a:r>
              <a:rPr lang="sl-SI" sz="1600" dirty="0"/>
              <a:t> </a:t>
            </a:r>
            <a:r>
              <a:rPr lang="sl-SI" sz="1600" dirty="0" err="1"/>
              <a:t>towards</a:t>
            </a:r>
            <a:r>
              <a:rPr lang="sl-SI" sz="1600" dirty="0"/>
              <a:t> </a:t>
            </a:r>
            <a:r>
              <a:rPr lang="sl-SI" sz="1600" dirty="0" err="1"/>
              <a:t>all</a:t>
            </a:r>
            <a:r>
              <a:rPr lang="sl-SI" sz="1600" dirty="0"/>
              <a:t> </a:t>
            </a:r>
            <a:r>
              <a:rPr lang="sl-SI" sz="1600" dirty="0" err="1"/>
              <a:t>of</a:t>
            </a:r>
            <a:r>
              <a:rPr lang="sl-SI" sz="1600" dirty="0"/>
              <a:t> </a:t>
            </a:r>
            <a:r>
              <a:rPr lang="sl-SI" sz="1600" dirty="0" err="1"/>
              <a:t>Carinthia</a:t>
            </a:r>
            <a:r>
              <a:rPr lang="sl-SI" sz="1600" dirty="0"/>
              <a:t>, </a:t>
            </a:r>
            <a:r>
              <a:rPr lang="sl-SI" sz="1600" dirty="0" err="1"/>
              <a:t>the</a:t>
            </a:r>
            <a:r>
              <a:rPr lang="sl-SI" sz="1600" dirty="0"/>
              <a:t> Kozjak </a:t>
            </a:r>
            <a:r>
              <a:rPr lang="sl-SI" sz="1600" dirty="0" err="1"/>
              <a:t>Mountains</a:t>
            </a:r>
            <a:r>
              <a:rPr lang="sl-SI" sz="1600" dirty="0"/>
              <a:t>, </a:t>
            </a:r>
            <a:r>
              <a:rPr lang="sl-SI" sz="1600" dirty="0" err="1"/>
              <a:t>and</a:t>
            </a:r>
            <a:r>
              <a:rPr lang="sl-SI" sz="1600" dirty="0"/>
              <a:t> </a:t>
            </a:r>
            <a:r>
              <a:rPr lang="sl-SI" sz="1600" dirty="0" err="1"/>
              <a:t>the</a:t>
            </a:r>
            <a:r>
              <a:rPr lang="sl-SI" sz="1600" dirty="0"/>
              <a:t> Kamnik–Savinja </a:t>
            </a:r>
            <a:r>
              <a:rPr lang="sl-SI" sz="1600" dirty="0" err="1"/>
              <a:t>Alps</a:t>
            </a:r>
            <a:r>
              <a:rPr lang="sl-SI" sz="1600" dirty="0"/>
              <a:t>. </a:t>
            </a:r>
            <a:r>
              <a:rPr lang="sl-SI" sz="1600" dirty="0" err="1"/>
              <a:t>Below</a:t>
            </a:r>
            <a:r>
              <a:rPr lang="sl-SI" sz="1600" dirty="0"/>
              <a:t> </a:t>
            </a:r>
            <a:r>
              <a:rPr lang="sl-SI" sz="1600" dirty="0" err="1"/>
              <a:t>the</a:t>
            </a:r>
            <a:r>
              <a:rPr lang="sl-SI" sz="1600" dirty="0"/>
              <a:t> </a:t>
            </a:r>
            <a:r>
              <a:rPr lang="sl-SI" sz="1600" dirty="0" err="1"/>
              <a:t>peak</a:t>
            </a:r>
            <a:r>
              <a:rPr lang="sl-SI" sz="1600" dirty="0"/>
              <a:t> </a:t>
            </a:r>
            <a:r>
              <a:rPr lang="sl-SI" sz="1600" dirty="0" err="1"/>
              <a:t>of</a:t>
            </a:r>
            <a:r>
              <a:rPr lang="sl-SI" sz="1600" dirty="0"/>
              <a:t> </a:t>
            </a:r>
            <a:r>
              <a:rPr lang="sl-SI" sz="1600" dirty="0" err="1"/>
              <a:t>Mount</a:t>
            </a:r>
            <a:r>
              <a:rPr lang="sl-SI" sz="1600" dirty="0"/>
              <a:t> St. Ursula </a:t>
            </a:r>
            <a:r>
              <a:rPr lang="sl-SI" sz="1600" dirty="0" err="1"/>
              <a:t>stands</a:t>
            </a:r>
            <a:r>
              <a:rPr lang="sl-SI" sz="1600" dirty="0"/>
              <a:t> </a:t>
            </a:r>
            <a:r>
              <a:rPr lang="sl-SI" sz="1600" dirty="0" err="1"/>
              <a:t>the</a:t>
            </a:r>
            <a:r>
              <a:rPr lang="sl-SI" sz="1600" dirty="0"/>
              <a:t> </a:t>
            </a:r>
            <a:r>
              <a:rPr lang="sl-SI" sz="1600" dirty="0" err="1"/>
              <a:t>Gothic</a:t>
            </a:r>
            <a:r>
              <a:rPr lang="sl-SI" sz="1600" dirty="0"/>
              <a:t> St. </a:t>
            </a:r>
            <a:r>
              <a:rPr lang="sl-SI" sz="1600" dirty="0" err="1"/>
              <a:t>Ursula's</a:t>
            </a:r>
            <a:r>
              <a:rPr lang="sl-SI" sz="1600" dirty="0"/>
              <a:t> </a:t>
            </a:r>
            <a:r>
              <a:rPr lang="sl-SI" sz="1600" dirty="0" err="1"/>
              <a:t>Church</a:t>
            </a:r>
            <a:r>
              <a:rPr lang="sl-SI" sz="1600" dirty="0"/>
              <a:t> (</a:t>
            </a:r>
            <a:r>
              <a:rPr lang="sl-SI" sz="1600" dirty="0" err="1"/>
              <a:t>which</a:t>
            </a:r>
            <a:r>
              <a:rPr lang="sl-SI" sz="1600" dirty="0"/>
              <a:t> </a:t>
            </a:r>
            <a:r>
              <a:rPr lang="sl-SI" sz="1600" dirty="0" err="1"/>
              <a:t>gives</a:t>
            </a:r>
            <a:r>
              <a:rPr lang="sl-SI" sz="1600" dirty="0"/>
              <a:t> </a:t>
            </a:r>
            <a:r>
              <a:rPr lang="sl-SI" sz="1600" dirty="0" err="1"/>
              <a:t>the</a:t>
            </a:r>
            <a:r>
              <a:rPr lang="sl-SI" sz="1600" dirty="0"/>
              <a:t> </a:t>
            </a:r>
            <a:r>
              <a:rPr lang="sl-SI" sz="1600" dirty="0" err="1"/>
              <a:t>mountain</a:t>
            </a:r>
            <a:r>
              <a:rPr lang="sl-SI" sz="1600" dirty="0"/>
              <a:t> </a:t>
            </a:r>
            <a:r>
              <a:rPr lang="sl-SI" sz="1600" dirty="0" err="1"/>
              <a:t>its</a:t>
            </a:r>
            <a:r>
              <a:rPr lang="sl-SI" sz="1600" dirty="0"/>
              <a:t> name </a:t>
            </a:r>
            <a:r>
              <a:rPr lang="sl-SI" sz="1600" dirty="0" err="1"/>
              <a:t>and</a:t>
            </a:r>
            <a:r>
              <a:rPr lang="sl-SI" sz="1600" dirty="0"/>
              <a:t> is </a:t>
            </a:r>
            <a:r>
              <a:rPr lang="sl-SI" sz="1600" dirty="0" err="1"/>
              <a:t>the</a:t>
            </a:r>
            <a:r>
              <a:rPr lang="sl-SI" sz="1600" dirty="0"/>
              <a:t> </a:t>
            </a:r>
            <a:r>
              <a:rPr lang="sl-SI" sz="1600" dirty="0" err="1"/>
              <a:t>highest-standing</a:t>
            </a:r>
            <a:r>
              <a:rPr lang="sl-SI" sz="1600" dirty="0"/>
              <a:t> </a:t>
            </a:r>
            <a:r>
              <a:rPr lang="sl-SI" sz="1600" dirty="0" err="1"/>
              <a:t>church</a:t>
            </a:r>
            <a:r>
              <a:rPr lang="sl-SI" sz="1600" dirty="0"/>
              <a:t> in </a:t>
            </a:r>
            <a:r>
              <a:rPr lang="sl-SI" sz="1600" dirty="0" err="1"/>
              <a:t>Slovenia</a:t>
            </a:r>
            <a:r>
              <a:rPr lang="sl-SI" sz="1600" dirty="0"/>
              <a:t>).</a:t>
            </a:r>
          </a:p>
        </p:txBody>
      </p:sp>
      <p:sp>
        <p:nvSpPr>
          <p:cNvPr id="6" name="PoljeZBesedilom 5"/>
          <p:cNvSpPr txBox="1"/>
          <p:nvPr/>
        </p:nvSpPr>
        <p:spPr>
          <a:xfrm>
            <a:off x="755576" y="1916832"/>
            <a:ext cx="3312368" cy="769441"/>
          </a:xfrm>
          <a:prstGeom prst="rect">
            <a:avLst/>
          </a:prstGeom>
          <a:noFill/>
        </p:spPr>
        <p:txBody>
          <a:bodyPr wrap="square" rtlCol="0">
            <a:spAutoFit/>
          </a:bodyPr>
          <a:lstStyle/>
          <a:p>
            <a:r>
              <a:rPr lang="sl-SI" sz="4400"/>
              <a:t>Uršlja gora</a:t>
            </a:r>
            <a:endParaRPr lang="sl-SI" sz="4400" dirty="0"/>
          </a:p>
        </p:txBody>
      </p:sp>
    </p:spTree>
    <p:extLst>
      <p:ext uri="{BB962C8B-B14F-4D97-AF65-F5344CB8AC3E}">
        <p14:creationId xmlns:p14="http://schemas.microsoft.com/office/powerpoint/2010/main" val="725749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067" y="274638"/>
            <a:ext cx="7437865" cy="5008937"/>
          </a:xfrm>
        </p:spPr>
      </p:pic>
      <p:sp>
        <p:nvSpPr>
          <p:cNvPr id="5" name="PoljeZBesedilom 4"/>
          <p:cNvSpPr txBox="1"/>
          <p:nvPr/>
        </p:nvSpPr>
        <p:spPr>
          <a:xfrm>
            <a:off x="755576" y="5589240"/>
            <a:ext cx="7535356" cy="1200329"/>
          </a:xfrm>
          <a:prstGeom prst="rect">
            <a:avLst/>
          </a:prstGeom>
          <a:noFill/>
        </p:spPr>
        <p:txBody>
          <a:bodyPr wrap="square" rtlCol="0">
            <a:spAutoFit/>
          </a:bodyPr>
          <a:lstStyle/>
          <a:p>
            <a:r>
              <a:rPr lang="sl-SI" dirty="0" err="1"/>
              <a:t>The</a:t>
            </a:r>
            <a:r>
              <a:rPr lang="sl-SI" dirty="0"/>
              <a:t> Mislinja </a:t>
            </a:r>
            <a:r>
              <a:rPr lang="sl-SI" dirty="0" err="1"/>
              <a:t>Valley</a:t>
            </a:r>
            <a:r>
              <a:rPr lang="sl-SI" dirty="0"/>
              <a:t>, as part </a:t>
            </a:r>
            <a:r>
              <a:rPr lang="sl-SI" dirty="0" err="1"/>
              <a:t>of</a:t>
            </a:r>
            <a:r>
              <a:rPr lang="sl-SI" dirty="0"/>
              <a:t> </a:t>
            </a:r>
            <a:r>
              <a:rPr lang="sl-SI" dirty="0" err="1"/>
              <a:t>the</a:t>
            </a:r>
            <a:r>
              <a:rPr lang="sl-SI" dirty="0"/>
              <a:t> Koroška (</a:t>
            </a:r>
            <a:r>
              <a:rPr lang="sl-SI" dirty="0" err="1"/>
              <a:t>Carinthia</a:t>
            </a:r>
            <a:r>
              <a:rPr lang="sl-SI" dirty="0"/>
              <a:t>) </a:t>
            </a:r>
            <a:r>
              <a:rPr lang="sl-SI" dirty="0" err="1"/>
              <a:t>landscape</a:t>
            </a:r>
            <a:r>
              <a:rPr lang="sl-SI" dirty="0"/>
              <a:t>, is a </a:t>
            </a:r>
            <a:r>
              <a:rPr lang="sl-SI" dirty="0" err="1"/>
              <a:t>land</a:t>
            </a:r>
            <a:r>
              <a:rPr lang="sl-SI" dirty="0"/>
              <a:t> </a:t>
            </a:r>
            <a:r>
              <a:rPr lang="sl-SI" dirty="0" err="1"/>
              <a:t>of</a:t>
            </a:r>
            <a:r>
              <a:rPr lang="sl-SI" dirty="0"/>
              <a:t> </a:t>
            </a:r>
            <a:r>
              <a:rPr lang="sl-SI" dirty="0" err="1"/>
              <a:t>hills</a:t>
            </a:r>
            <a:r>
              <a:rPr lang="sl-SI" dirty="0"/>
              <a:t>, </a:t>
            </a:r>
            <a:r>
              <a:rPr lang="sl-SI" dirty="0" err="1"/>
              <a:t>mountains</a:t>
            </a:r>
            <a:r>
              <a:rPr lang="sl-SI" dirty="0"/>
              <a:t> </a:t>
            </a:r>
            <a:r>
              <a:rPr lang="sl-SI" dirty="0" err="1"/>
              <a:t>and</a:t>
            </a:r>
            <a:r>
              <a:rPr lang="sl-SI" dirty="0"/>
              <a:t> </a:t>
            </a:r>
            <a:r>
              <a:rPr lang="sl-SI" dirty="0" err="1"/>
              <a:t>valleys</a:t>
            </a:r>
            <a:r>
              <a:rPr lang="sl-SI" dirty="0"/>
              <a:t>. </a:t>
            </a:r>
            <a:r>
              <a:rPr lang="sl-SI" dirty="0" err="1"/>
              <a:t>Here</a:t>
            </a:r>
            <a:r>
              <a:rPr lang="sl-SI" dirty="0"/>
              <a:t> live </a:t>
            </a:r>
            <a:r>
              <a:rPr lang="sl-SI" dirty="0" err="1"/>
              <a:t>people</a:t>
            </a:r>
            <a:r>
              <a:rPr lang="sl-SI" dirty="0"/>
              <a:t> </a:t>
            </a:r>
            <a:r>
              <a:rPr lang="sl-SI" dirty="0" err="1"/>
              <a:t>of</a:t>
            </a:r>
            <a:r>
              <a:rPr lang="sl-SI" dirty="0"/>
              <a:t> </a:t>
            </a:r>
            <a:r>
              <a:rPr lang="sl-SI" dirty="0" err="1"/>
              <a:t>melancholic</a:t>
            </a:r>
            <a:r>
              <a:rPr lang="sl-SI" dirty="0"/>
              <a:t> </a:t>
            </a:r>
            <a:r>
              <a:rPr lang="sl-SI" dirty="0" err="1"/>
              <a:t>souls</a:t>
            </a:r>
            <a:r>
              <a:rPr lang="sl-SI" dirty="0"/>
              <a:t>, as </a:t>
            </a:r>
            <a:r>
              <a:rPr lang="sl-SI" dirty="0" err="1"/>
              <a:t>well</a:t>
            </a:r>
            <a:r>
              <a:rPr lang="sl-SI" dirty="0"/>
              <a:t> as </a:t>
            </a:r>
            <a:r>
              <a:rPr lang="sl-SI" dirty="0" err="1"/>
              <a:t>soft</a:t>
            </a:r>
            <a:r>
              <a:rPr lang="sl-SI" dirty="0"/>
              <a:t> </a:t>
            </a:r>
            <a:r>
              <a:rPr lang="sl-SI" dirty="0" err="1"/>
              <a:t>and</a:t>
            </a:r>
            <a:r>
              <a:rPr lang="sl-SI" dirty="0"/>
              <a:t> </a:t>
            </a:r>
            <a:r>
              <a:rPr lang="sl-SI" dirty="0" err="1"/>
              <a:t>joyful</a:t>
            </a:r>
            <a:r>
              <a:rPr lang="sl-SI" dirty="0"/>
              <a:t> </a:t>
            </a:r>
            <a:r>
              <a:rPr lang="sl-SI" dirty="0" err="1"/>
              <a:t>hearts</a:t>
            </a:r>
            <a:r>
              <a:rPr lang="sl-SI" dirty="0"/>
              <a:t>.</a:t>
            </a:r>
          </a:p>
          <a:p>
            <a:endParaRPr lang="sl-SI" dirty="0"/>
          </a:p>
        </p:txBody>
      </p:sp>
      <p:sp>
        <p:nvSpPr>
          <p:cNvPr id="6" name="PoljeZBesedilom 5"/>
          <p:cNvSpPr txBox="1"/>
          <p:nvPr/>
        </p:nvSpPr>
        <p:spPr>
          <a:xfrm>
            <a:off x="3779912" y="980728"/>
            <a:ext cx="2880320" cy="523220"/>
          </a:xfrm>
          <a:prstGeom prst="rect">
            <a:avLst/>
          </a:prstGeom>
          <a:noFill/>
        </p:spPr>
        <p:txBody>
          <a:bodyPr wrap="square" rtlCol="0">
            <a:spAutoFit/>
          </a:bodyPr>
          <a:lstStyle/>
          <a:p>
            <a:r>
              <a:rPr lang="sl-SI" sz="2800" dirty="0" err="1"/>
              <a:t>The</a:t>
            </a:r>
            <a:r>
              <a:rPr lang="sl-SI" sz="2800" dirty="0"/>
              <a:t> Mislinja </a:t>
            </a:r>
            <a:r>
              <a:rPr lang="sl-SI" sz="2800" dirty="0" err="1"/>
              <a:t>valley</a:t>
            </a:r>
            <a:endParaRPr lang="sl-SI" sz="2800" dirty="0"/>
          </a:p>
        </p:txBody>
      </p:sp>
    </p:spTree>
    <p:extLst>
      <p:ext uri="{BB962C8B-B14F-4D97-AF65-F5344CB8AC3E}">
        <p14:creationId xmlns:p14="http://schemas.microsoft.com/office/powerpoint/2010/main" val="1532528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1033" y="188640"/>
            <a:ext cx="7517958" cy="5224981"/>
          </a:xfrm>
        </p:spPr>
      </p:pic>
      <p:sp>
        <p:nvSpPr>
          <p:cNvPr id="5" name="PoljeZBesedilom 4"/>
          <p:cNvSpPr txBox="1"/>
          <p:nvPr/>
        </p:nvSpPr>
        <p:spPr>
          <a:xfrm>
            <a:off x="395536" y="5526597"/>
            <a:ext cx="8568952" cy="1200329"/>
          </a:xfrm>
          <a:prstGeom prst="rect">
            <a:avLst/>
          </a:prstGeom>
          <a:noFill/>
        </p:spPr>
        <p:txBody>
          <a:bodyPr wrap="square" rtlCol="0">
            <a:spAutoFit/>
          </a:bodyPr>
          <a:lstStyle/>
          <a:p>
            <a:r>
              <a:rPr lang="sl-SI" dirty="0" err="1"/>
              <a:t>The</a:t>
            </a:r>
            <a:r>
              <a:rPr lang="sl-SI" dirty="0"/>
              <a:t> Drava </a:t>
            </a:r>
            <a:r>
              <a:rPr lang="sl-SI" dirty="0" err="1"/>
              <a:t>valley</a:t>
            </a:r>
            <a:r>
              <a:rPr lang="sl-SI" dirty="0"/>
              <a:t> </a:t>
            </a:r>
            <a:r>
              <a:rPr lang="sl-SI" dirty="0" err="1"/>
              <a:t>was</a:t>
            </a:r>
            <a:r>
              <a:rPr lang="sl-SI" dirty="0"/>
              <a:t> </a:t>
            </a:r>
            <a:r>
              <a:rPr lang="sl-SI" dirty="0" err="1"/>
              <a:t>the</a:t>
            </a:r>
            <a:r>
              <a:rPr lang="sl-SI" dirty="0"/>
              <a:t> </a:t>
            </a:r>
            <a:r>
              <a:rPr lang="sl-SI" dirty="0" err="1"/>
              <a:t>chief</a:t>
            </a:r>
            <a:r>
              <a:rPr lang="sl-SI" dirty="0"/>
              <a:t> </a:t>
            </a:r>
            <a:r>
              <a:rPr lang="sl-SI" dirty="0" err="1"/>
              <a:t>passage</a:t>
            </a:r>
            <a:r>
              <a:rPr lang="sl-SI" dirty="0"/>
              <a:t> </a:t>
            </a:r>
            <a:r>
              <a:rPr lang="sl-SI" dirty="0" err="1"/>
              <a:t>through</a:t>
            </a:r>
            <a:r>
              <a:rPr lang="sl-SI" dirty="0"/>
              <a:t> </a:t>
            </a:r>
            <a:r>
              <a:rPr lang="sl-SI" dirty="0" err="1"/>
              <a:t>which</a:t>
            </a:r>
            <a:r>
              <a:rPr lang="sl-SI" dirty="0"/>
              <a:t> </a:t>
            </a:r>
            <a:r>
              <a:rPr lang="sl-SI" dirty="0" err="1"/>
              <a:t>invaders</a:t>
            </a:r>
            <a:r>
              <a:rPr lang="sl-SI" dirty="0"/>
              <a:t> </a:t>
            </a:r>
            <a:r>
              <a:rPr lang="sl-SI" dirty="0" err="1"/>
              <a:t>from</a:t>
            </a:r>
            <a:r>
              <a:rPr lang="sl-SI" dirty="0"/>
              <a:t> </a:t>
            </a:r>
            <a:r>
              <a:rPr lang="sl-SI" dirty="0" err="1"/>
              <a:t>the</a:t>
            </a:r>
            <a:r>
              <a:rPr lang="sl-SI" dirty="0"/>
              <a:t> </a:t>
            </a:r>
            <a:r>
              <a:rPr lang="sl-SI" dirty="0" err="1"/>
              <a:t>east</a:t>
            </a:r>
            <a:r>
              <a:rPr lang="sl-SI" dirty="0"/>
              <a:t>, </a:t>
            </a:r>
            <a:r>
              <a:rPr lang="sl-SI" dirty="0" err="1"/>
              <a:t>such</a:t>
            </a:r>
            <a:r>
              <a:rPr lang="sl-SI" dirty="0"/>
              <a:t> as </a:t>
            </a:r>
            <a:r>
              <a:rPr lang="sl-SI" dirty="0" err="1"/>
              <a:t>the</a:t>
            </a:r>
            <a:r>
              <a:rPr lang="sl-SI" dirty="0"/>
              <a:t> </a:t>
            </a:r>
            <a:r>
              <a:rPr lang="sl-SI" dirty="0" err="1"/>
              <a:t>Huns</a:t>
            </a:r>
            <a:r>
              <a:rPr lang="sl-SI" dirty="0"/>
              <a:t> </a:t>
            </a:r>
            <a:r>
              <a:rPr lang="sl-SI" dirty="0" err="1"/>
              <a:t>and</a:t>
            </a:r>
            <a:r>
              <a:rPr lang="sl-SI" dirty="0"/>
              <a:t> </a:t>
            </a:r>
            <a:r>
              <a:rPr lang="sl-SI" dirty="0" err="1"/>
              <a:t>Slavs</a:t>
            </a:r>
            <a:r>
              <a:rPr lang="sl-SI" dirty="0"/>
              <a:t>, </a:t>
            </a:r>
            <a:r>
              <a:rPr lang="sl-SI" dirty="0" err="1"/>
              <a:t>penetrated</a:t>
            </a:r>
            <a:r>
              <a:rPr lang="sl-SI" dirty="0"/>
              <a:t> </a:t>
            </a:r>
            <a:r>
              <a:rPr lang="sl-SI" dirty="0" err="1"/>
              <a:t>the</a:t>
            </a:r>
            <a:r>
              <a:rPr lang="sl-SI" dirty="0"/>
              <a:t> Alpine </a:t>
            </a:r>
            <a:r>
              <a:rPr lang="sl-SI" dirty="0" err="1"/>
              <a:t>countries</a:t>
            </a:r>
            <a:r>
              <a:rPr lang="sl-SI" dirty="0"/>
              <a:t>. </a:t>
            </a:r>
            <a:r>
              <a:rPr lang="sl-SI" dirty="0" err="1"/>
              <a:t>The</a:t>
            </a:r>
            <a:r>
              <a:rPr lang="sl-SI" dirty="0"/>
              <a:t> </a:t>
            </a:r>
            <a:r>
              <a:rPr lang="sl-SI" dirty="0" err="1"/>
              <a:t>main</a:t>
            </a:r>
            <a:r>
              <a:rPr lang="sl-SI" dirty="0"/>
              <a:t> </a:t>
            </a:r>
            <a:r>
              <a:rPr lang="sl-SI" dirty="0" err="1"/>
              <a:t>towns</a:t>
            </a:r>
            <a:r>
              <a:rPr lang="sl-SI" dirty="0"/>
              <a:t> </a:t>
            </a:r>
            <a:r>
              <a:rPr lang="sl-SI" dirty="0" err="1"/>
              <a:t>of</a:t>
            </a:r>
            <a:r>
              <a:rPr lang="sl-SI" dirty="0"/>
              <a:t> </a:t>
            </a:r>
            <a:r>
              <a:rPr lang="sl-SI" dirty="0" err="1"/>
              <a:t>the</a:t>
            </a:r>
            <a:r>
              <a:rPr lang="sl-SI" dirty="0"/>
              <a:t> Drava </a:t>
            </a:r>
            <a:r>
              <a:rPr lang="sl-SI" dirty="0" err="1"/>
              <a:t>and</a:t>
            </a:r>
            <a:r>
              <a:rPr lang="sl-SI" dirty="0"/>
              <a:t> </a:t>
            </a:r>
            <a:r>
              <a:rPr lang="sl-SI" dirty="0" err="1"/>
              <a:t>its</a:t>
            </a:r>
            <a:r>
              <a:rPr lang="sl-SI" dirty="0"/>
              <a:t> </a:t>
            </a:r>
            <a:r>
              <a:rPr lang="sl-SI" dirty="0" err="1"/>
              <a:t>affluents</a:t>
            </a:r>
            <a:r>
              <a:rPr lang="sl-SI" dirty="0"/>
              <a:t> are </a:t>
            </a:r>
            <a:r>
              <a:rPr lang="sl-SI" dirty="0" err="1"/>
              <a:t>Klagenfurt</a:t>
            </a:r>
            <a:r>
              <a:rPr lang="sl-SI" dirty="0"/>
              <a:t> </a:t>
            </a:r>
            <a:r>
              <a:rPr lang="sl-SI" dirty="0" err="1"/>
              <a:t>and</a:t>
            </a:r>
            <a:r>
              <a:rPr lang="sl-SI" dirty="0"/>
              <a:t> </a:t>
            </a:r>
            <a:r>
              <a:rPr lang="sl-SI" dirty="0" err="1"/>
              <a:t>Graz</a:t>
            </a:r>
            <a:r>
              <a:rPr lang="sl-SI" dirty="0"/>
              <a:t> in </a:t>
            </a:r>
            <a:r>
              <a:rPr lang="sl-SI" dirty="0" err="1"/>
              <a:t>Austria</a:t>
            </a:r>
            <a:r>
              <a:rPr lang="sl-SI" dirty="0"/>
              <a:t>, Maribor </a:t>
            </a:r>
            <a:r>
              <a:rPr lang="sl-SI" dirty="0" err="1"/>
              <a:t>and</a:t>
            </a:r>
            <a:r>
              <a:rPr lang="sl-SI" dirty="0"/>
              <a:t> Ptuj in </a:t>
            </a:r>
            <a:r>
              <a:rPr lang="sl-SI" dirty="0" err="1"/>
              <a:t>Slovenia</a:t>
            </a:r>
            <a:r>
              <a:rPr lang="sl-SI" dirty="0"/>
              <a:t>, </a:t>
            </a:r>
            <a:r>
              <a:rPr lang="sl-SI" dirty="0" err="1"/>
              <a:t>and</a:t>
            </a:r>
            <a:r>
              <a:rPr lang="sl-SI" dirty="0"/>
              <a:t> Varaždin </a:t>
            </a:r>
            <a:r>
              <a:rPr lang="sl-SI" dirty="0" err="1"/>
              <a:t>and</a:t>
            </a:r>
            <a:r>
              <a:rPr lang="sl-SI" dirty="0"/>
              <a:t> Osijek in </a:t>
            </a:r>
            <a:r>
              <a:rPr lang="sl-SI" dirty="0" err="1"/>
              <a:t>Croatia</a:t>
            </a:r>
            <a:r>
              <a:rPr lang="sl-SI" dirty="0"/>
              <a:t>.</a:t>
            </a:r>
          </a:p>
        </p:txBody>
      </p:sp>
      <p:sp>
        <p:nvSpPr>
          <p:cNvPr id="6" name="PoljeZBesedilom 5"/>
          <p:cNvSpPr txBox="1"/>
          <p:nvPr/>
        </p:nvSpPr>
        <p:spPr>
          <a:xfrm>
            <a:off x="1259632" y="326526"/>
            <a:ext cx="4104456" cy="769441"/>
          </a:xfrm>
          <a:prstGeom prst="rect">
            <a:avLst/>
          </a:prstGeom>
          <a:noFill/>
        </p:spPr>
        <p:txBody>
          <a:bodyPr wrap="square" rtlCol="0">
            <a:spAutoFit/>
          </a:bodyPr>
          <a:lstStyle/>
          <a:p>
            <a:r>
              <a:rPr lang="sl-SI" sz="4400"/>
              <a:t>The Drava valley </a:t>
            </a:r>
            <a:endParaRPr lang="sl-SI" sz="4400" dirty="0"/>
          </a:p>
        </p:txBody>
      </p:sp>
    </p:spTree>
    <p:extLst>
      <p:ext uri="{BB962C8B-B14F-4D97-AF65-F5344CB8AC3E}">
        <p14:creationId xmlns:p14="http://schemas.microsoft.com/office/powerpoint/2010/main" val="555026004"/>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1130</TotalTime>
  <Words>1034</Words>
  <Application>Microsoft Office PowerPoint</Application>
  <PresentationFormat>Diaprojekcija na zaslonu (4:3)</PresentationFormat>
  <Paragraphs>32</Paragraphs>
  <Slides>17</Slides>
  <Notes>1</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17</vt:i4>
      </vt:variant>
    </vt:vector>
  </HeadingPairs>
  <TitlesOfParts>
    <vt:vector size="21" baseType="lpstr">
      <vt:lpstr>Arial</vt:lpstr>
      <vt:lpstr>Berlin Sans FB</vt:lpstr>
      <vt:lpstr>Calibri</vt:lpstr>
      <vt:lpstr>Officeova tema</vt:lpstr>
      <vt:lpstr>SLOVENIA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SREDNJA ŠOLA SLOVENJ GRADEC IN MUTA </vt:lpstr>
      <vt:lpstr>ABOUT OUR SCHOOL</vt:lpstr>
      <vt:lpstr>Slovenj Gradec – one of the two locations of our school</vt:lpstr>
      <vt:lpstr>Muta – one of the two locations of our school</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ŠOLSKI CENTER SLOVENJ GRADEC IN MUTA</dc:title>
  <dc:creator>Teja</dc:creator>
  <cp:lastModifiedBy>Tomaz Soster</cp:lastModifiedBy>
  <cp:revision>48</cp:revision>
  <dcterms:created xsi:type="dcterms:W3CDTF">2016-09-25T08:38:45Z</dcterms:created>
  <dcterms:modified xsi:type="dcterms:W3CDTF">2021-02-07T11:45:09Z</dcterms:modified>
</cp:coreProperties>
</file>