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7A17BD-F965-47B9-ABFE-AF18CFE315C3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739B96-0ED1-4407-B1D5-2BF1D6BFE6D0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en.wikipedia.org/wiki/Sustainable_Development_Goal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mojione_1F914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tionary.org/wiki/emoj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Emoji_u1f3c6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tionary.org/wiki/File:Emoji_u1f44f.svg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6A81905-F480-46A4-BC10-215D24EA1A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083000-EE85-4C82-A34C-7EB411AF2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6672748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000" b="1" i="1" dirty="0" smtClean="0">
                <a:solidFill>
                  <a:srgbClr val="EBEBEB"/>
                </a:solidFill>
              </a:rPr>
              <a:t>      POSITIVE EMOTIONS  </a:t>
            </a:r>
            <a:r>
              <a:rPr lang="it-IT" sz="4000" b="1" i="1" dirty="0">
                <a:solidFill>
                  <a:srgbClr val="EBEBEB"/>
                </a:solidFill>
              </a:rPr>
              <a:t/>
            </a:r>
            <a:br>
              <a:rPr lang="it-IT" sz="4000" b="1" i="1" dirty="0">
                <a:solidFill>
                  <a:srgbClr val="EBEBEB"/>
                </a:solidFill>
              </a:rPr>
            </a:br>
            <a:r>
              <a:rPr lang="it-IT" sz="4000" b="1" i="1" dirty="0" smtClean="0">
                <a:solidFill>
                  <a:srgbClr val="EBEBEB"/>
                </a:solidFill>
              </a:rPr>
              <a:t>      3 </a:t>
            </a:r>
            <a:r>
              <a:rPr lang="it-IT" sz="4000" b="1" i="1" dirty="0">
                <a:solidFill>
                  <a:srgbClr val="EBEBEB"/>
                </a:solidFill>
              </a:rPr>
              <a:t>WEEK CHALLENGE</a:t>
            </a:r>
            <a:r>
              <a:rPr lang="it-IT" sz="3400" b="1" i="1" dirty="0">
                <a:solidFill>
                  <a:srgbClr val="EBEBEB"/>
                </a:solidFill>
              </a:rPr>
              <a:t/>
            </a:r>
            <a:br>
              <a:rPr lang="it-IT" sz="3400" b="1" i="1" dirty="0">
                <a:solidFill>
                  <a:srgbClr val="EBEBEB"/>
                </a:solidFill>
              </a:rPr>
            </a:br>
            <a:r>
              <a:rPr lang="it-IT" sz="3400" dirty="0">
                <a:solidFill>
                  <a:srgbClr val="EBEBEB"/>
                </a:solidFill>
              </a:rPr>
              <a:t/>
            </a:r>
            <a:br>
              <a:rPr lang="it-IT" sz="3400" dirty="0">
                <a:solidFill>
                  <a:srgbClr val="EBEBEB"/>
                </a:solidFill>
              </a:rPr>
            </a:br>
            <a:endParaRPr lang="it-IT" sz="3400" dirty="0">
              <a:solidFill>
                <a:srgbClr val="EBEBEB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8F017EA-B0CF-4945-BE9B-28E8A6104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2012" y="4777380"/>
            <a:ext cx="6251600" cy="861420"/>
          </a:xfrm>
        </p:spPr>
        <p:txBody>
          <a:bodyPr>
            <a:normAutofit/>
          </a:bodyPr>
          <a:lstStyle/>
          <a:p>
            <a:r>
              <a:rPr lang="it-IT" sz="2000" b="1" i="1" dirty="0" smtClean="0">
                <a:solidFill>
                  <a:schemeClr val="bg1"/>
                </a:solidFill>
              </a:rPr>
              <a:t>	FEELING HAPPIER  </a:t>
            </a:r>
            <a:r>
              <a:rPr lang="it-IT" sz="2000" b="1" i="1" dirty="0">
                <a:solidFill>
                  <a:schemeClr val="bg1"/>
                </a:solidFill>
              </a:rPr>
              <a:t>A WEEK AT A TIME…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xmlns="" id="{36FD4D9D-3784-41E8-8405-A42B72F513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xmlns="" id="{09811DF6-66E4-43D5-B564-3151796531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0817A52-B891-4228-A61E-0C0A57632D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42CE1D96-5FD3-4972-B433-0CBFABE6A936}"/>
              </a:ext>
            </a:extLst>
          </p:cNvPr>
          <p:cNvSpPr txBox="1"/>
          <p:nvPr/>
        </p:nvSpPr>
        <p:spPr>
          <a:xfrm>
            <a:off x="8969643" y="6657945"/>
            <a:ext cx="322235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2" tooltip="https://en.wikipedia.org/wiki/Sustainable_Development_Goal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3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3930"/>
            <a:ext cx="4855474" cy="309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96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67B507D-3D1A-477A-AC51-25E03401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44002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WEEK </a:t>
            </a:r>
            <a:r>
              <a:rPr lang="it-IT" sz="3600" b="1" dirty="0"/>
              <a:t>ONE: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b="1" dirty="0"/>
              <a:t>As a start, just remember to: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0631F8DA-C412-40BD-A17B-744FAE8BD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28532"/>
              </p:ext>
            </p:extLst>
          </p:nvPr>
        </p:nvGraphicFramePr>
        <p:xfrm>
          <a:off x="693174" y="2138515"/>
          <a:ext cx="10848258" cy="3762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9192">
                  <a:extLst>
                    <a:ext uri="{9D8B030D-6E8A-4147-A177-3AD203B41FA5}">
                      <a16:colId xmlns:a16="http://schemas.microsoft.com/office/drawing/2014/main" xmlns="" val="1625207712"/>
                    </a:ext>
                  </a:extLst>
                </a:gridCol>
                <a:gridCol w="1919691">
                  <a:extLst>
                    <a:ext uri="{9D8B030D-6E8A-4147-A177-3AD203B41FA5}">
                      <a16:colId xmlns:a16="http://schemas.microsoft.com/office/drawing/2014/main" xmlns="" val="3566110942"/>
                    </a:ext>
                  </a:extLst>
                </a:gridCol>
                <a:gridCol w="1729722">
                  <a:extLst>
                    <a:ext uri="{9D8B030D-6E8A-4147-A177-3AD203B41FA5}">
                      <a16:colId xmlns:a16="http://schemas.microsoft.com/office/drawing/2014/main" xmlns="" val="2917183552"/>
                    </a:ext>
                  </a:extLst>
                </a:gridCol>
                <a:gridCol w="2169653">
                  <a:extLst>
                    <a:ext uri="{9D8B030D-6E8A-4147-A177-3AD203B41FA5}">
                      <a16:colId xmlns:a16="http://schemas.microsoft.com/office/drawing/2014/main" xmlns="" val="3994752099"/>
                    </a:ext>
                  </a:extLst>
                </a:gridCol>
              </a:tblGrid>
              <a:tr h="391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What?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Mission accomplished!!</a:t>
                      </a:r>
                      <a:endParaRPr lang="it-IT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 points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Well</a:t>
                      </a:r>
                      <a:r>
                        <a:rPr lang="it-IT" sz="1200" dirty="0">
                          <a:effectLst/>
                        </a:rPr>
                        <a:t>, more or </a:t>
                      </a:r>
                      <a:r>
                        <a:rPr lang="it-IT" sz="1200" dirty="0" err="1">
                          <a:effectLst/>
                        </a:rPr>
                        <a:t>less</a:t>
                      </a:r>
                      <a:r>
                        <a:rPr lang="it-IT" sz="1200" dirty="0">
                          <a:effectLst/>
                        </a:rPr>
                        <a:t>….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 points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Not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my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cup</a:t>
                      </a:r>
                      <a:r>
                        <a:rPr lang="it-IT" sz="1200" dirty="0">
                          <a:effectLst/>
                        </a:rPr>
                        <a:t> of tea, </a:t>
                      </a:r>
                      <a:r>
                        <a:rPr lang="it-IT" sz="1200" dirty="0" err="1">
                          <a:effectLst/>
                        </a:rPr>
                        <a:t>really</a:t>
                      </a:r>
                      <a:r>
                        <a:rPr lang="it-IT" sz="1200" dirty="0">
                          <a:effectLst/>
                        </a:rPr>
                        <a:t>…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 points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3377085"/>
                  </a:ext>
                </a:extLst>
              </a:tr>
              <a:tr h="50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 a chat with friends face to face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2299058"/>
                  </a:ext>
                </a:extLst>
              </a:tr>
              <a:tr h="577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some sports</a:t>
                      </a:r>
                      <a:r>
                        <a:rPr lang="it-IT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activitity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4399402"/>
                  </a:ext>
                </a:extLst>
              </a:tr>
              <a:tr h="50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Tidy your room and clothes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4260381"/>
                  </a:ext>
                </a:extLst>
              </a:tr>
              <a:tr h="50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 a classmate with his homework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9751879"/>
                  </a:ext>
                </a:extLst>
              </a:tr>
              <a:tr h="50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Listen to the music you like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502225"/>
                  </a:ext>
                </a:extLst>
              </a:tr>
              <a:tr h="761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TOTAL POINTS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If you get a minimum of </a:t>
                      </a:r>
                      <a:r>
                        <a:rPr lang="it-IT" sz="1600" dirty="0" smtClean="0">
                          <a:effectLst/>
                        </a:rPr>
                        <a:t>20 </a:t>
                      </a:r>
                      <a:r>
                        <a:rPr lang="it-IT" sz="1600" dirty="0" smtClean="0">
                          <a:effectLst/>
                        </a:rPr>
                        <a:t>points </a:t>
                      </a:r>
                      <a:r>
                        <a:rPr lang="it-IT" sz="1600" dirty="0">
                          <a:effectLst/>
                        </a:rPr>
                        <a:t>you can pass to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WEEK TWO CHALLENGE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2706940"/>
                  </a:ext>
                </a:extLst>
              </a:tr>
            </a:tbl>
          </a:graphicData>
        </a:graphic>
      </p:graphicFrame>
      <p:pic>
        <p:nvPicPr>
          <p:cNvPr id="7" name="Immagine 6" descr="Immagine che contiene volante&#10;&#10;Descrizione generata automaticamente">
            <a:extLst>
              <a:ext uri="{FF2B5EF4-FFF2-40B4-BE49-F238E27FC236}">
                <a16:creationId xmlns:a16="http://schemas.microsoft.com/office/drawing/2014/main" xmlns="" id="{596D1F06-196E-4BDC-AEEE-8A3307488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670317" y="346182"/>
            <a:ext cx="1507066" cy="150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D086A76-0845-4637-A45C-A93E3D63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04292"/>
            <a:ext cx="9828849" cy="1305890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WEEK TWO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b="1" dirty="0" err="1"/>
              <a:t>Now</a:t>
            </a:r>
            <a:r>
              <a:rPr lang="it-IT" sz="3600" b="1" dirty="0"/>
              <a:t> </a:t>
            </a:r>
            <a:r>
              <a:rPr lang="it-IT" sz="3600" b="1" dirty="0" err="1"/>
              <a:t>try</a:t>
            </a:r>
            <a:r>
              <a:rPr lang="it-IT" sz="3600" b="1" dirty="0"/>
              <a:t> to do </a:t>
            </a:r>
            <a:r>
              <a:rPr lang="it-IT" sz="3600" b="1" dirty="0" err="1"/>
              <a:t>something</a:t>
            </a:r>
            <a:r>
              <a:rPr lang="it-IT" sz="3600" b="1" dirty="0"/>
              <a:t> more…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56AE83AB-EFF9-4736-A551-9FEB3B583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010321"/>
              </p:ext>
            </p:extLst>
          </p:nvPr>
        </p:nvGraphicFramePr>
        <p:xfrm>
          <a:off x="516193" y="1671917"/>
          <a:ext cx="11106848" cy="440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7647">
                  <a:extLst>
                    <a:ext uri="{9D8B030D-6E8A-4147-A177-3AD203B41FA5}">
                      <a16:colId xmlns:a16="http://schemas.microsoft.com/office/drawing/2014/main" xmlns="" val="4016305952"/>
                    </a:ext>
                  </a:extLst>
                </a:gridCol>
                <a:gridCol w="2134376">
                  <a:extLst>
                    <a:ext uri="{9D8B030D-6E8A-4147-A177-3AD203B41FA5}">
                      <a16:colId xmlns:a16="http://schemas.microsoft.com/office/drawing/2014/main" xmlns="" val="3555911051"/>
                    </a:ext>
                  </a:extLst>
                </a:gridCol>
                <a:gridCol w="1790448">
                  <a:extLst>
                    <a:ext uri="{9D8B030D-6E8A-4147-A177-3AD203B41FA5}">
                      <a16:colId xmlns:a16="http://schemas.microsoft.com/office/drawing/2014/main" xmlns="" val="1151019936"/>
                    </a:ext>
                  </a:extLst>
                </a:gridCol>
                <a:gridCol w="2134377">
                  <a:extLst>
                    <a:ext uri="{9D8B030D-6E8A-4147-A177-3AD203B41FA5}">
                      <a16:colId xmlns:a16="http://schemas.microsoft.com/office/drawing/2014/main" xmlns="" val="155307793"/>
                    </a:ext>
                  </a:extLst>
                </a:gridCol>
              </a:tblGrid>
              <a:tr h="515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What?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Mission accomplished!!</a:t>
                      </a:r>
                      <a:endParaRPr lang="it-IT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 points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Well, more or less….</a:t>
                      </a:r>
                      <a:endParaRPr lang="it-IT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 points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Not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my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cup</a:t>
                      </a:r>
                      <a:r>
                        <a:rPr lang="it-IT" sz="1200" dirty="0">
                          <a:effectLst/>
                        </a:rPr>
                        <a:t> of tea, </a:t>
                      </a:r>
                      <a:r>
                        <a:rPr lang="it-IT" sz="1200" dirty="0" err="1">
                          <a:effectLst/>
                        </a:rPr>
                        <a:t>really</a:t>
                      </a:r>
                      <a:r>
                        <a:rPr lang="it-IT" sz="1200" dirty="0">
                          <a:effectLst/>
                        </a:rPr>
                        <a:t>… 0 points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435703"/>
                  </a:ext>
                </a:extLst>
              </a:tr>
              <a:tr h="515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your homework with calm and attention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12405622"/>
                  </a:ext>
                </a:extLst>
              </a:tr>
              <a:tr h="607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ecycle your waste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help keeping your city clean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5212458"/>
                  </a:ext>
                </a:extLst>
              </a:tr>
              <a:tr h="607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Move on foot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your area,</a:t>
                      </a:r>
                      <a:r>
                        <a:rPr lang="it-IT" sz="18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look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around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 and notice 3 beautiful things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2537338"/>
                  </a:ext>
                </a:extLst>
              </a:tr>
              <a:tr h="607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Listen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music and sing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along aloud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9294570"/>
                  </a:ext>
                </a:extLst>
              </a:tr>
              <a:tr h="607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Plant flowers on your </a:t>
                      </a:r>
                      <a:r>
                        <a:rPr lang="it-IT" sz="1600" dirty="0" smtClean="0">
                          <a:effectLst/>
                        </a:rPr>
                        <a:t>balcony or care for your garden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7669213"/>
                  </a:ext>
                </a:extLst>
              </a:tr>
              <a:tr h="946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TOTAL POINTS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 if you get </a:t>
                      </a:r>
                      <a:r>
                        <a:rPr lang="it-IT" sz="1600" dirty="0" smtClean="0">
                          <a:effectLst/>
                        </a:rPr>
                        <a:t>20 </a:t>
                      </a:r>
                      <a:r>
                        <a:rPr lang="it-IT" sz="1600" dirty="0">
                          <a:effectLst/>
                        </a:rPr>
                        <a:t>points, you can pass to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WEEK THREE CHALLENGE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1053794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B6BC207-5E86-4279-9F81-A6606862D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7" name="Immagine 6" descr="Immagine che contiene volante, disegnando&#10;&#10;Descrizione generata automaticamente">
            <a:extLst>
              <a:ext uri="{FF2B5EF4-FFF2-40B4-BE49-F238E27FC236}">
                <a16:creationId xmlns:a16="http://schemas.microsoft.com/office/drawing/2014/main" xmlns="" id="{63064945-4FA1-4513-9623-EA0DBC6F8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650305" y="209653"/>
            <a:ext cx="1400529" cy="14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EB4F280-F813-4A46-B98D-AF772220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/>
              <a:t>WEEK THREE: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b="1" dirty="0" err="1"/>
              <a:t>Now</a:t>
            </a:r>
            <a:r>
              <a:rPr lang="it-IT" sz="3600" b="1" dirty="0"/>
              <a:t> </a:t>
            </a:r>
            <a:r>
              <a:rPr lang="it-IT" sz="3600" b="1" dirty="0" err="1"/>
              <a:t>you</a:t>
            </a:r>
            <a:r>
              <a:rPr lang="it-IT" sz="3600" b="1" dirty="0"/>
              <a:t> can </a:t>
            </a:r>
            <a:r>
              <a:rPr lang="it-IT" sz="3600" b="1" dirty="0" err="1"/>
              <a:t>aim</a:t>
            </a:r>
            <a:r>
              <a:rPr lang="it-IT" sz="3600" b="1" dirty="0"/>
              <a:t> </a:t>
            </a:r>
            <a:r>
              <a:rPr lang="it-IT" sz="3600" b="1" dirty="0" err="1"/>
              <a:t>higher</a:t>
            </a:r>
            <a:r>
              <a:rPr lang="it-IT" sz="3600" b="1" dirty="0"/>
              <a:t>!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9EE3F256-DB18-4DC6-9071-8C5C0256D9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224910"/>
              </p:ext>
            </p:extLst>
          </p:nvPr>
        </p:nvGraphicFramePr>
        <p:xfrm>
          <a:off x="477521" y="1848462"/>
          <a:ext cx="11501120" cy="4414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6499">
                  <a:extLst>
                    <a:ext uri="{9D8B030D-6E8A-4147-A177-3AD203B41FA5}">
                      <a16:colId xmlns:a16="http://schemas.microsoft.com/office/drawing/2014/main" xmlns="" val="4231052620"/>
                    </a:ext>
                  </a:extLst>
                </a:gridCol>
                <a:gridCol w="2099500">
                  <a:extLst>
                    <a:ext uri="{9D8B030D-6E8A-4147-A177-3AD203B41FA5}">
                      <a16:colId xmlns:a16="http://schemas.microsoft.com/office/drawing/2014/main" xmlns="" val="2908012332"/>
                    </a:ext>
                  </a:extLst>
                </a:gridCol>
                <a:gridCol w="1717040">
                  <a:extLst>
                    <a:ext uri="{9D8B030D-6E8A-4147-A177-3AD203B41FA5}">
                      <a16:colId xmlns:a16="http://schemas.microsoft.com/office/drawing/2014/main" xmlns="" val="507160373"/>
                    </a:ext>
                  </a:extLst>
                </a:gridCol>
                <a:gridCol w="2418081">
                  <a:extLst>
                    <a:ext uri="{9D8B030D-6E8A-4147-A177-3AD203B41FA5}">
                      <a16:colId xmlns:a16="http://schemas.microsoft.com/office/drawing/2014/main" xmlns="" val="3632530919"/>
                    </a:ext>
                  </a:extLst>
                </a:gridCol>
              </a:tblGrid>
              <a:tr h="501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What?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Mission accomplished!!</a:t>
                      </a:r>
                      <a:endParaRPr lang="it-IT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 points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Well, more or less….</a:t>
                      </a:r>
                      <a:endParaRPr lang="it-IT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 points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Not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my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cup</a:t>
                      </a:r>
                      <a:r>
                        <a:rPr lang="it-IT" sz="1200" dirty="0">
                          <a:effectLst/>
                        </a:rPr>
                        <a:t> of tea, </a:t>
                      </a:r>
                      <a:r>
                        <a:rPr lang="it-IT" sz="1200" dirty="0" err="1">
                          <a:effectLst/>
                        </a:rPr>
                        <a:t>really</a:t>
                      </a:r>
                      <a:r>
                        <a:rPr lang="it-IT" sz="1200" dirty="0">
                          <a:effectLst/>
                        </a:rPr>
                        <a:t>…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 points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5096760"/>
                  </a:ext>
                </a:extLst>
              </a:tr>
              <a:tr h="58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Learn to do something new: play an instrument, cook, draw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28310046"/>
                  </a:ext>
                </a:extLst>
              </a:tr>
              <a:tr h="58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Practice</a:t>
                      </a:r>
                      <a:r>
                        <a:rPr lang="it-IT" sz="1400" baseline="0" dirty="0" smtClean="0">
                          <a:effectLst/>
                        </a:rPr>
                        <a:t> a new sport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4415099"/>
                  </a:ext>
                </a:extLst>
              </a:tr>
              <a:tr h="58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Do some </a:t>
                      </a:r>
                      <a:r>
                        <a:rPr lang="it-IT" sz="1400" dirty="0" err="1">
                          <a:effectLst/>
                        </a:rPr>
                        <a:t>volunteering</a:t>
                      </a:r>
                      <a:r>
                        <a:rPr lang="it-IT" sz="1400" dirty="0">
                          <a:effectLst/>
                        </a:rPr>
                        <a:t> work with </a:t>
                      </a:r>
                      <a:r>
                        <a:rPr lang="it-IT" sz="1400" dirty="0" err="1">
                          <a:effectLst/>
                        </a:rPr>
                        <a:t>children</a:t>
                      </a:r>
                      <a:r>
                        <a:rPr lang="it-IT" sz="1400" dirty="0">
                          <a:effectLst/>
                        </a:rPr>
                        <a:t>, </a:t>
                      </a:r>
                      <a:r>
                        <a:rPr lang="it-IT" sz="1400" dirty="0" err="1">
                          <a:effectLst/>
                        </a:rPr>
                        <a:t>elderly</a:t>
                      </a:r>
                      <a:r>
                        <a:rPr lang="it-IT" sz="1400" dirty="0">
                          <a:effectLst/>
                        </a:rPr>
                        <a:t> people or </a:t>
                      </a:r>
                      <a:r>
                        <a:rPr lang="it-IT" sz="1400" dirty="0" err="1">
                          <a:effectLst/>
                        </a:rPr>
                        <a:t>refugees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7549784"/>
                  </a:ext>
                </a:extLst>
              </a:tr>
              <a:tr h="58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Spread </a:t>
                      </a:r>
                      <a:r>
                        <a:rPr lang="it-IT" sz="1400" dirty="0" smtClean="0">
                          <a:effectLst/>
                        </a:rPr>
                        <a:t>a positive attitude </a:t>
                      </a:r>
                      <a:r>
                        <a:rPr lang="it-IT" sz="1400" dirty="0">
                          <a:effectLst/>
                        </a:rPr>
                        <a:t>among your friends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7581704"/>
                  </a:ext>
                </a:extLst>
              </a:tr>
              <a:tr h="58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Be</a:t>
                      </a:r>
                      <a:r>
                        <a:rPr lang="it-IT" sz="1400" baseline="0" dirty="0" smtClean="0">
                          <a:effectLst/>
                        </a:rPr>
                        <a:t> grateful for what you have and for what you are!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1056193"/>
                  </a:ext>
                </a:extLst>
              </a:tr>
              <a:tr h="98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TOTAL POINTS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If you get a minimum of </a:t>
                      </a:r>
                      <a:r>
                        <a:rPr lang="it-IT" sz="1400" dirty="0" smtClean="0">
                          <a:effectLst/>
                        </a:rPr>
                        <a:t>20 </a:t>
                      </a:r>
                      <a:r>
                        <a:rPr lang="it-IT" sz="1400" dirty="0">
                          <a:effectLst/>
                        </a:rPr>
                        <a:t>points, you are a </a:t>
                      </a:r>
                      <a:r>
                        <a:rPr lang="it-IT" sz="1400" dirty="0" smtClean="0">
                          <a:effectLst/>
                        </a:rPr>
                        <a:t> </a:t>
                      </a:r>
                      <a:r>
                        <a:rPr lang="it-IT" sz="1800" dirty="0" smtClean="0">
                          <a:effectLst/>
                        </a:rPr>
                        <a:t>P.O.P. </a:t>
                      </a:r>
                      <a:r>
                        <a:rPr lang="it-IT" sz="1800" dirty="0">
                          <a:effectLst/>
                        </a:rPr>
                        <a:t>SUPER HERO!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86832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4FF91BC8-6EB7-4E53-AF97-173C4123A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7" name="Immagine 6" descr="Immagine che contiene segnale, disegnando&#10;&#10;Descrizione generata automaticamente">
            <a:extLst>
              <a:ext uri="{FF2B5EF4-FFF2-40B4-BE49-F238E27FC236}">
                <a16:creationId xmlns:a16="http://schemas.microsoft.com/office/drawing/2014/main" xmlns="" id="{FE48DF04-2B58-4E3C-83AC-805596CFDB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361420" y="197461"/>
            <a:ext cx="1651000" cy="1651000"/>
          </a:xfrm>
          <a:prstGeom prst="rect">
            <a:avLst/>
          </a:prstGeom>
        </p:spPr>
      </p:pic>
      <p:pic>
        <p:nvPicPr>
          <p:cNvPr id="10" name="Immagine 9" descr="Immagine che contiene piatto&#10;&#10;Descrizione generata automaticamente">
            <a:extLst>
              <a:ext uri="{FF2B5EF4-FFF2-40B4-BE49-F238E27FC236}">
                <a16:creationId xmlns:a16="http://schemas.microsoft.com/office/drawing/2014/main" xmlns="" id="{00F0E728-768C-4F02-9103-65A6FEACA8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8931870" y="5801366"/>
            <a:ext cx="923330" cy="923330"/>
          </a:xfrm>
          <a:prstGeom prst="rect">
            <a:avLst/>
          </a:prstGeom>
        </p:spPr>
      </p:pic>
      <p:pic>
        <p:nvPicPr>
          <p:cNvPr id="12" name="Immagine 11" descr="Immagine che contiene piatto&#10;&#10;Descrizione generata automaticamente">
            <a:extLst>
              <a:ext uri="{FF2B5EF4-FFF2-40B4-BE49-F238E27FC236}">
                <a16:creationId xmlns:a16="http://schemas.microsoft.com/office/drawing/2014/main" xmlns="" id="{8C4B279A-FCBC-4E9F-9A56-8D79EBF7B6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10224401" y="5755048"/>
            <a:ext cx="923330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171</TotalTime>
  <Words>267</Words>
  <Application>Microsoft Office PowerPoint</Application>
  <PresentationFormat>Custom</PresentationFormat>
  <Paragraphs>103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      POSITIVE EMOTIONS         3 WEEK CHALLENGE  </vt:lpstr>
      <vt:lpstr>WEEK ONE: As a start, just remember to: </vt:lpstr>
      <vt:lpstr>WEEK TWO Now try to do something more… </vt:lpstr>
      <vt:lpstr>WEEK THREE: Now you can aim higher!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DEVELOPMENT GOAL  3 WEEK CHALLENGE  </dc:title>
  <dc:creator>Claudia Fontana</dc:creator>
  <cp:lastModifiedBy>Liceo Aristotele</cp:lastModifiedBy>
  <cp:revision>12</cp:revision>
  <dcterms:created xsi:type="dcterms:W3CDTF">2020-02-04T07:46:30Z</dcterms:created>
  <dcterms:modified xsi:type="dcterms:W3CDTF">2022-05-02T14:22:04Z</dcterms:modified>
</cp:coreProperties>
</file>