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77" r:id="rId3"/>
    <p:sldId id="278" r:id="rId4"/>
    <p:sldId id="279" r:id="rId5"/>
    <p:sldId id="280" r:id="rId6"/>
    <p:sldId id="281" r:id="rId7"/>
    <p:sldId id="282" r:id="rId8"/>
    <p:sldId id="284" r:id="rId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7"/>
    <p:restoredTop sz="94709"/>
  </p:normalViewPr>
  <p:slideViewPr>
    <p:cSldViewPr snapToGrid="0" snapToObjects="1">
      <p:cViewPr varScale="1">
        <p:scale>
          <a:sx n="48" d="100"/>
          <a:sy n="48" d="100"/>
        </p:scale>
        <p:origin x="-96" y="-5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200393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51081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84291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1960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3556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212966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21482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36008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15356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47181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EEC0483-7BAC-C045-8657-7E6FAFFB7978}" type="datetimeFigureOut">
              <a:rPr lang="es-ES_tradnl" smtClean="0"/>
              <a:pPr/>
              <a:t>25/03/2019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3113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C0483-7BAC-C045-8657-7E6FAFFB7978}" type="datetimeFigureOut">
              <a:rPr lang="es-ES_tradnl" smtClean="0"/>
              <a:pPr/>
              <a:t>25/03/2019</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91944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2tgkiHi1qiw/UUtRHbm3ouI/AAAAAAAAAX8/da5aGNrH2gM/s1600/la-foto-51.jpg"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l" rtl="0">
              <a:lnSpc>
                <a:spcPct val="90000"/>
              </a:lnSpc>
              <a:spcBef>
                <a:spcPct val="0"/>
              </a:spcBef>
            </a:pPr>
            <a:r>
              <a:rPr lang="en-US" sz="4000" dirty="0" smtClean="0">
                <a:latin typeface="Arial Black" pitchFamily="34" charset="0"/>
              </a:rPr>
              <a:t>Palm Sunday</a:t>
            </a:r>
            <a:br>
              <a:rPr lang="en-US" sz="4000" dirty="0" smtClean="0">
                <a:latin typeface="Arial Black" pitchFamily="34" charset="0"/>
              </a:rPr>
            </a:br>
            <a:endParaRPr lang="es-ES" sz="4000" dirty="0">
              <a:latin typeface="Arial Black" pitchFamily="34" charset="0"/>
            </a:endParaRPr>
          </a:p>
        </p:txBody>
      </p:sp>
      <p:sp>
        <p:nvSpPr>
          <p:cNvPr id="3" name="2 Marcador de contenido"/>
          <p:cNvSpPr>
            <a:spLocks noGrp="1"/>
          </p:cNvSpPr>
          <p:nvPr>
            <p:ph sz="half" idx="1"/>
          </p:nvPr>
        </p:nvSpPr>
        <p:spPr/>
        <p:txBody>
          <a:bodyPr>
            <a:normAutofit fontScale="92500" lnSpcReduction="20000"/>
          </a:bodyPr>
          <a:lstStyle/>
          <a:p>
            <a:pPr>
              <a:buNone/>
            </a:pPr>
            <a:r>
              <a:rPr lang="en-US" dirty="0" smtClean="0"/>
              <a:t>   </a:t>
            </a:r>
            <a:r>
              <a:rPr lang="en-US" sz="3600" dirty="0" smtClean="0">
                <a:latin typeface="Arial Rounded MT Bold" pitchFamily="34" charset="0"/>
              </a:rPr>
              <a:t>Palm Sunday commemorates Jesus Christ’s triumphal entry into Jerusalem, according to Christian belief. It marks the beginning of Holy Week and always falls on the Sunday before Easter Sunday</a:t>
            </a:r>
            <a:r>
              <a:rPr lang="en-US" dirty="0" smtClean="0"/>
              <a:t>. </a:t>
            </a:r>
          </a:p>
          <a:p>
            <a:pPr>
              <a:buNone/>
            </a:pPr>
            <a:r>
              <a:rPr lang="en-US" dirty="0" smtClean="0"/>
              <a:t/>
            </a:r>
            <a:br>
              <a:rPr lang="en-US" dirty="0" smtClean="0"/>
            </a:br>
            <a:endParaRPr lang="en-US" dirty="0" smtClean="0"/>
          </a:p>
          <a:p>
            <a:endParaRPr lang="es-ES" dirty="0"/>
          </a:p>
        </p:txBody>
      </p:sp>
      <p:pic>
        <p:nvPicPr>
          <p:cNvPr id="5" name="4 Marcador de contenido" descr="1491726577_813153_1491726786_noticia_normal.jpg"/>
          <p:cNvPicPr>
            <a:picLocks noGrp="1" noChangeAspect="1"/>
          </p:cNvPicPr>
          <p:nvPr>
            <p:ph sz="half" idx="2"/>
          </p:nvPr>
        </p:nvPicPr>
        <p:blipFill>
          <a:blip r:embed="rId2"/>
          <a:stretch>
            <a:fillRect/>
          </a:stretch>
        </p:blipFill>
        <p:spPr>
          <a:xfrm>
            <a:off x="6172200" y="2543969"/>
            <a:ext cx="5181600" cy="29146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smtClean="0">
                <a:latin typeface="Arial Black" pitchFamily="34" charset="0"/>
              </a:rPr>
              <a:t>Processions</a:t>
            </a:r>
            <a:r>
              <a:rPr lang="es-ES" b="1" dirty="0" smtClean="0">
                <a:latin typeface="Arial Black" pitchFamily="34" charset="0"/>
              </a:rPr>
              <a:t>  in  </a:t>
            </a:r>
            <a:r>
              <a:rPr lang="es-ES" b="1" dirty="0" err="1" smtClean="0">
                <a:latin typeface="Arial Black" pitchFamily="34" charset="0"/>
              </a:rPr>
              <a:t>Spain</a:t>
            </a:r>
            <a:endParaRPr lang="es-ES" b="1" dirty="0">
              <a:latin typeface="Arial Black" pitchFamily="34" charset="0"/>
            </a:endParaRPr>
          </a:p>
        </p:txBody>
      </p:sp>
      <p:sp>
        <p:nvSpPr>
          <p:cNvPr id="3" name="2 Marcador de contenido"/>
          <p:cNvSpPr>
            <a:spLocks noGrp="1"/>
          </p:cNvSpPr>
          <p:nvPr>
            <p:ph sz="half" idx="1"/>
          </p:nvPr>
        </p:nvSpPr>
        <p:spPr/>
        <p:txBody>
          <a:bodyPr>
            <a:normAutofit lnSpcReduction="10000"/>
          </a:bodyPr>
          <a:lstStyle/>
          <a:p>
            <a:pPr>
              <a:buNone/>
            </a:pPr>
            <a:r>
              <a:rPr lang="en-US" sz="3200" dirty="0" smtClean="0">
                <a:latin typeface="Arial Rounded MT Bold" pitchFamily="34" charset="0"/>
              </a:rPr>
              <a:t>   Processions take place in Spain, during Holy Week and start on Palm Sunday. </a:t>
            </a:r>
          </a:p>
          <a:p>
            <a:pPr>
              <a:buNone/>
            </a:pPr>
            <a:r>
              <a:rPr lang="en-US" sz="3200" dirty="0" smtClean="0">
                <a:latin typeface="Arial Rounded MT Bold" pitchFamily="34" charset="0"/>
              </a:rPr>
              <a:t>   These processions portray the Passion of Jesus Christ, which refers to Jesus’ suffering prior to his trial and execution</a:t>
            </a:r>
          </a:p>
          <a:p>
            <a:endParaRPr lang="es-ES" dirty="0"/>
          </a:p>
        </p:txBody>
      </p:sp>
      <p:pic>
        <p:nvPicPr>
          <p:cNvPr id="5" name="4 Marcador de contenido" descr="15220588989355.jpg"/>
          <p:cNvPicPr>
            <a:picLocks noGrp="1" noChangeAspect="1"/>
          </p:cNvPicPr>
          <p:nvPr>
            <p:ph sz="half" idx="2"/>
          </p:nvPr>
        </p:nvPicPr>
        <p:blipFill>
          <a:blip r:embed="rId2"/>
          <a:stretch>
            <a:fillRect/>
          </a:stretch>
        </p:blipFill>
        <p:spPr>
          <a:xfrm>
            <a:off x="6450496" y="1825625"/>
            <a:ext cx="5181600" cy="345102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latin typeface="Arial Black" pitchFamily="34" charset="0"/>
              </a:rPr>
              <a:t>The</a:t>
            </a:r>
            <a:r>
              <a:rPr lang="es-ES" dirty="0" smtClean="0">
                <a:latin typeface="Arial Black" pitchFamily="34" charset="0"/>
              </a:rPr>
              <a:t> </a:t>
            </a:r>
            <a:r>
              <a:rPr lang="es-ES" dirty="0" err="1" smtClean="0">
                <a:latin typeface="Arial Black" pitchFamily="34" charset="0"/>
              </a:rPr>
              <a:t>palm</a:t>
            </a:r>
            <a:r>
              <a:rPr lang="es-ES" dirty="0" smtClean="0">
                <a:latin typeface="Arial Black" pitchFamily="34" charset="0"/>
              </a:rPr>
              <a:t> </a:t>
            </a:r>
            <a:r>
              <a:rPr lang="es-ES" dirty="0" err="1" smtClean="0">
                <a:latin typeface="Arial Black" pitchFamily="34" charset="0"/>
              </a:rPr>
              <a:t>branch</a:t>
            </a:r>
            <a:endParaRPr lang="es-ES" dirty="0">
              <a:latin typeface="Arial Black" pitchFamily="34" charset="0"/>
            </a:endParaRPr>
          </a:p>
        </p:txBody>
      </p:sp>
      <p:sp>
        <p:nvSpPr>
          <p:cNvPr id="3" name="2 Marcador de contenido"/>
          <p:cNvSpPr>
            <a:spLocks noGrp="1"/>
          </p:cNvSpPr>
          <p:nvPr>
            <p:ph sz="half" idx="1"/>
          </p:nvPr>
        </p:nvSpPr>
        <p:spPr/>
        <p:txBody>
          <a:bodyPr/>
          <a:lstStyle/>
          <a:p>
            <a:pPr>
              <a:buNone/>
            </a:pPr>
            <a:r>
              <a:rPr lang="en-US" dirty="0" smtClean="0"/>
              <a:t>   </a:t>
            </a:r>
            <a:r>
              <a:rPr lang="en-US" dirty="0" smtClean="0">
                <a:latin typeface="Arial Rounded MT Bold" pitchFamily="34" charset="0"/>
              </a:rPr>
              <a:t>The Palm Sunday Procession is held on the Sunday before Easter week, hundreds of people take part, carrying palm branches.</a:t>
            </a:r>
          </a:p>
          <a:p>
            <a:pPr>
              <a:buNone/>
            </a:pPr>
            <a:r>
              <a:rPr lang="en-US" dirty="0" smtClean="0">
                <a:latin typeface="Arial Rounded MT Bold" pitchFamily="34" charset="0"/>
              </a:rPr>
              <a:t>   The palm branch is traditionally a symbol of joy and victory. </a:t>
            </a:r>
          </a:p>
          <a:p>
            <a:endParaRPr lang="es-ES" dirty="0"/>
          </a:p>
        </p:txBody>
      </p:sp>
      <p:pic>
        <p:nvPicPr>
          <p:cNvPr id="7" name="6 Marcador de contenido" descr="images.jpg"/>
          <p:cNvPicPr>
            <a:picLocks noGrp="1" noChangeAspect="1"/>
          </p:cNvPicPr>
          <p:nvPr>
            <p:ph sz="half" idx="2"/>
          </p:nvPr>
        </p:nvPicPr>
        <p:blipFill>
          <a:blip r:embed="rId2"/>
          <a:stretch>
            <a:fillRect/>
          </a:stretch>
        </p:blipFill>
        <p:spPr>
          <a:xfrm>
            <a:off x="6232429" y="2171965"/>
            <a:ext cx="5121371" cy="286796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Elche </a:t>
            </a:r>
            <a:r>
              <a:rPr lang="es-ES" dirty="0" err="1" smtClean="0">
                <a:latin typeface="Arial Black" pitchFamily="34" charset="0"/>
              </a:rPr>
              <a:t>is</a:t>
            </a:r>
            <a:r>
              <a:rPr lang="es-ES" dirty="0" smtClean="0">
                <a:latin typeface="Arial Black" pitchFamily="34" charset="0"/>
              </a:rPr>
              <a:t> </a:t>
            </a:r>
            <a:r>
              <a:rPr lang="es-ES" dirty="0" err="1" smtClean="0">
                <a:latin typeface="Arial Black" pitchFamily="34" charset="0"/>
              </a:rPr>
              <a:t>famous</a:t>
            </a:r>
            <a:r>
              <a:rPr lang="es-ES" dirty="0" smtClean="0">
                <a:latin typeface="Arial Black" pitchFamily="34" charset="0"/>
              </a:rPr>
              <a:t> </a:t>
            </a:r>
            <a:r>
              <a:rPr lang="es-ES" dirty="0" err="1" smtClean="0">
                <a:latin typeface="Arial Black" pitchFamily="34" charset="0"/>
              </a:rPr>
              <a:t>for</a:t>
            </a:r>
            <a:r>
              <a:rPr lang="es-ES" dirty="0" smtClean="0">
                <a:latin typeface="Arial Black" pitchFamily="34" charset="0"/>
              </a:rPr>
              <a:t> </a:t>
            </a:r>
            <a:r>
              <a:rPr lang="es-ES" dirty="0" err="1" smtClean="0">
                <a:latin typeface="Arial Black" pitchFamily="34" charset="0"/>
              </a:rPr>
              <a:t>its</a:t>
            </a:r>
            <a:r>
              <a:rPr lang="es-ES" dirty="0" smtClean="0">
                <a:latin typeface="Arial Black" pitchFamily="34" charset="0"/>
              </a:rPr>
              <a:t> </a:t>
            </a:r>
            <a:r>
              <a:rPr lang="es-ES" dirty="0" err="1" smtClean="0">
                <a:latin typeface="Arial Black" pitchFamily="34" charset="0"/>
              </a:rPr>
              <a:t>palm</a:t>
            </a:r>
            <a:r>
              <a:rPr lang="es-ES" dirty="0" smtClean="0">
                <a:latin typeface="Arial Black" pitchFamily="34" charset="0"/>
              </a:rPr>
              <a:t> </a:t>
            </a:r>
            <a:r>
              <a:rPr lang="es-ES" dirty="0" err="1" smtClean="0">
                <a:latin typeface="Arial Black" pitchFamily="34" charset="0"/>
              </a:rPr>
              <a:t>trees</a:t>
            </a:r>
            <a:endParaRPr lang="es-ES" dirty="0">
              <a:latin typeface="Arial Black" pitchFamily="34" charset="0"/>
            </a:endParaRPr>
          </a:p>
        </p:txBody>
      </p:sp>
      <p:pic>
        <p:nvPicPr>
          <p:cNvPr id="7" name="6 Marcador de contenido" descr="provincia Alicante.PNG"/>
          <p:cNvPicPr>
            <a:picLocks noGrp="1" noChangeAspect="1"/>
          </p:cNvPicPr>
          <p:nvPr>
            <p:ph sz="half" idx="1"/>
          </p:nvPr>
        </p:nvPicPr>
        <p:blipFill>
          <a:blip r:embed="rId2"/>
          <a:stretch>
            <a:fillRect/>
          </a:stretch>
        </p:blipFill>
        <p:spPr>
          <a:xfrm>
            <a:off x="1105946" y="2130275"/>
            <a:ext cx="4320819" cy="4046688"/>
          </a:xfrm>
        </p:spPr>
      </p:pic>
      <p:sp>
        <p:nvSpPr>
          <p:cNvPr id="4" name="3 Marcador de contenido"/>
          <p:cNvSpPr>
            <a:spLocks noGrp="1"/>
          </p:cNvSpPr>
          <p:nvPr>
            <p:ph sz="half" idx="2"/>
          </p:nvPr>
        </p:nvSpPr>
        <p:spPr/>
        <p:txBody>
          <a:bodyPr>
            <a:normAutofit fontScale="77500" lnSpcReduction="20000"/>
          </a:bodyPr>
          <a:lstStyle/>
          <a:p>
            <a:pPr fontAlgn="auto">
              <a:buNone/>
            </a:pPr>
            <a:r>
              <a:rPr lang="es-ES" dirty="0" smtClean="0"/>
              <a:t>    </a:t>
            </a:r>
            <a:r>
              <a:rPr lang="es-ES" dirty="0" smtClean="0">
                <a:latin typeface="Arial Rounded MT Bold" pitchFamily="34" charset="0"/>
              </a:rPr>
              <a:t>Elche, a </a:t>
            </a:r>
            <a:r>
              <a:rPr lang="es-ES" dirty="0" err="1" smtClean="0">
                <a:latin typeface="Arial Rounded MT Bold" pitchFamily="34" charset="0"/>
              </a:rPr>
              <a:t>town</a:t>
            </a:r>
            <a:r>
              <a:rPr lang="es-ES" dirty="0" smtClean="0">
                <a:latin typeface="Arial Rounded MT Bold" pitchFamily="34" charset="0"/>
              </a:rPr>
              <a:t> </a:t>
            </a:r>
            <a:r>
              <a:rPr lang="es-ES" dirty="0" err="1" smtClean="0">
                <a:latin typeface="Arial Rounded MT Bold" pitchFamily="34" charset="0"/>
              </a:rPr>
              <a:t>near</a:t>
            </a:r>
            <a:r>
              <a:rPr lang="es-ES" dirty="0" smtClean="0">
                <a:latin typeface="Arial Rounded MT Bold" pitchFamily="34" charset="0"/>
              </a:rPr>
              <a:t> Alicante,  </a:t>
            </a:r>
            <a:r>
              <a:rPr lang="es-ES" dirty="0" err="1" smtClean="0">
                <a:latin typeface="Arial Rounded MT Bold" pitchFamily="34" charset="0"/>
              </a:rPr>
              <a:t>is</a:t>
            </a:r>
            <a:r>
              <a:rPr lang="es-ES" dirty="0" smtClean="0">
                <a:latin typeface="Arial Rounded MT Bold" pitchFamily="34" charset="0"/>
              </a:rPr>
              <a:t> </a:t>
            </a:r>
            <a:r>
              <a:rPr lang="es-ES" dirty="0" err="1" smtClean="0">
                <a:latin typeface="Arial Rounded MT Bold" pitchFamily="34" charset="0"/>
              </a:rPr>
              <a:t>famous</a:t>
            </a:r>
            <a:r>
              <a:rPr lang="es-ES" dirty="0" smtClean="0">
                <a:latin typeface="Arial Rounded MT Bold" pitchFamily="34" charset="0"/>
              </a:rPr>
              <a:t> </a:t>
            </a:r>
            <a:r>
              <a:rPr lang="es-ES" dirty="0" err="1" smtClean="0">
                <a:latin typeface="Arial Rounded MT Bold" pitchFamily="34" charset="0"/>
              </a:rPr>
              <a:t>for</a:t>
            </a:r>
            <a:r>
              <a:rPr lang="es-ES" dirty="0" smtClean="0">
                <a:latin typeface="Arial Rounded MT Bold" pitchFamily="34" charset="0"/>
              </a:rPr>
              <a:t> </a:t>
            </a:r>
            <a:r>
              <a:rPr lang="es-ES" dirty="0" err="1" smtClean="0">
                <a:latin typeface="Arial Rounded MT Bold" pitchFamily="34" charset="0"/>
              </a:rPr>
              <a:t>it's</a:t>
            </a:r>
            <a:r>
              <a:rPr lang="es-ES" dirty="0" smtClean="0">
                <a:latin typeface="Arial Rounded MT Bold" pitchFamily="34" charset="0"/>
              </a:rPr>
              <a:t> </a:t>
            </a:r>
            <a:r>
              <a:rPr lang="es-ES" dirty="0" err="1" smtClean="0">
                <a:latin typeface="Arial Rounded MT Bold" pitchFamily="34" charset="0"/>
              </a:rPr>
              <a:t>palm</a:t>
            </a:r>
            <a:r>
              <a:rPr lang="es-ES" dirty="0" smtClean="0">
                <a:latin typeface="Arial Rounded MT Bold" pitchFamily="34" charset="0"/>
              </a:rPr>
              <a:t> </a:t>
            </a:r>
            <a:r>
              <a:rPr lang="es-ES" dirty="0" err="1" smtClean="0">
                <a:latin typeface="Arial Rounded MT Bold" pitchFamily="34" charset="0"/>
              </a:rPr>
              <a:t>trees</a:t>
            </a:r>
            <a:r>
              <a:rPr lang="es-ES" dirty="0" smtClean="0">
                <a:latin typeface="Arial Rounded MT Bold" pitchFamily="34" charset="0"/>
              </a:rPr>
              <a:t> </a:t>
            </a:r>
            <a:r>
              <a:rPr lang="es-ES" dirty="0" err="1" smtClean="0">
                <a:latin typeface="Arial Rounded MT Bold" pitchFamily="34" charset="0"/>
              </a:rPr>
              <a:t>which</a:t>
            </a:r>
            <a:r>
              <a:rPr lang="es-ES" dirty="0" smtClean="0">
                <a:latin typeface="Arial Rounded MT Bold" pitchFamily="34" charset="0"/>
              </a:rPr>
              <a:t> </a:t>
            </a:r>
            <a:r>
              <a:rPr lang="es-ES" dirty="0" err="1" smtClean="0">
                <a:latin typeface="Arial Rounded MT Bold" pitchFamily="34" charset="0"/>
              </a:rPr>
              <a:t>provide</a:t>
            </a:r>
            <a:r>
              <a:rPr lang="es-ES" dirty="0" smtClean="0">
                <a:latin typeface="Arial Rounded MT Bold" pitchFamily="34" charset="0"/>
              </a:rPr>
              <a:t> a </a:t>
            </a:r>
            <a:r>
              <a:rPr lang="es-ES" dirty="0" err="1" smtClean="0">
                <a:latin typeface="Arial Rounded MT Bold" pitchFamily="34" charset="0"/>
              </a:rPr>
              <a:t>large</a:t>
            </a:r>
            <a:r>
              <a:rPr lang="es-ES" dirty="0" smtClean="0">
                <a:latin typeface="Arial Rounded MT Bold" pitchFamily="34" charset="0"/>
              </a:rPr>
              <a:t> </a:t>
            </a:r>
            <a:r>
              <a:rPr lang="es-ES" dirty="0" err="1" smtClean="0">
                <a:latin typeface="Arial Rounded MT Bold" pitchFamily="34" charset="0"/>
              </a:rPr>
              <a:t>percentage</a:t>
            </a:r>
            <a:r>
              <a:rPr lang="es-ES" dirty="0" smtClean="0">
                <a:latin typeface="Arial Rounded MT Bold" pitchFamily="34" charset="0"/>
              </a:rPr>
              <a:t> of </a:t>
            </a:r>
            <a:r>
              <a:rPr lang="es-ES" dirty="0" err="1" smtClean="0">
                <a:latin typeface="Arial Rounded MT Bold" pitchFamily="34" charset="0"/>
              </a:rPr>
              <a:t>the</a:t>
            </a:r>
            <a:r>
              <a:rPr lang="es-ES" dirty="0" smtClean="0">
                <a:latin typeface="Arial Rounded MT Bold" pitchFamily="34" charset="0"/>
              </a:rPr>
              <a:t> </a:t>
            </a:r>
            <a:r>
              <a:rPr lang="es-ES" dirty="0" err="1" smtClean="0">
                <a:latin typeface="Arial Rounded MT Bold" pitchFamily="34" charset="0"/>
              </a:rPr>
              <a:t>white</a:t>
            </a:r>
            <a:r>
              <a:rPr lang="es-ES" dirty="0" smtClean="0">
                <a:latin typeface="Arial Rounded MT Bold" pitchFamily="34" charset="0"/>
              </a:rPr>
              <a:t> </a:t>
            </a:r>
            <a:r>
              <a:rPr lang="es-ES" dirty="0" err="1" smtClean="0">
                <a:latin typeface="Arial Rounded MT Bold" pitchFamily="34" charset="0"/>
              </a:rPr>
              <a:t>palms</a:t>
            </a:r>
            <a:r>
              <a:rPr lang="es-ES" dirty="0" smtClean="0">
                <a:latin typeface="Arial Rounded MT Bold" pitchFamily="34" charset="0"/>
              </a:rPr>
              <a:t> </a:t>
            </a:r>
            <a:r>
              <a:rPr lang="es-ES" dirty="0" err="1" smtClean="0">
                <a:latin typeface="Arial Rounded MT Bold" pitchFamily="34" charset="0"/>
              </a:rPr>
              <a:t>that</a:t>
            </a:r>
            <a:r>
              <a:rPr lang="es-ES" dirty="0" smtClean="0">
                <a:latin typeface="Arial Rounded MT Bold" pitchFamily="34" charset="0"/>
              </a:rPr>
              <a:t> are </a:t>
            </a:r>
            <a:r>
              <a:rPr lang="es-ES" dirty="0" err="1" smtClean="0">
                <a:latin typeface="Arial Rounded MT Bold" pitchFamily="34" charset="0"/>
              </a:rPr>
              <a:t>used</a:t>
            </a:r>
            <a:r>
              <a:rPr lang="es-ES" dirty="0" smtClean="0">
                <a:latin typeface="Arial Rounded MT Bold" pitchFamily="34" charset="0"/>
              </a:rPr>
              <a:t> </a:t>
            </a:r>
            <a:r>
              <a:rPr lang="es-ES" dirty="0" err="1" smtClean="0">
                <a:latin typeface="Arial Rounded MT Bold" pitchFamily="34" charset="0"/>
              </a:rPr>
              <a:t>throughout</a:t>
            </a:r>
            <a:r>
              <a:rPr lang="es-ES" dirty="0" smtClean="0">
                <a:latin typeface="Arial Rounded MT Bold" pitchFamily="34" charset="0"/>
              </a:rPr>
              <a:t> </a:t>
            </a:r>
            <a:r>
              <a:rPr lang="es-ES" dirty="0" err="1" smtClean="0">
                <a:latin typeface="Arial Rounded MT Bold" pitchFamily="34" charset="0"/>
              </a:rPr>
              <a:t>the</a:t>
            </a:r>
            <a:r>
              <a:rPr lang="es-ES" dirty="0" smtClean="0">
                <a:latin typeface="Arial Rounded MT Bold" pitchFamily="34" charset="0"/>
              </a:rPr>
              <a:t> </a:t>
            </a:r>
            <a:r>
              <a:rPr lang="es-ES" dirty="0" err="1" smtClean="0">
                <a:latin typeface="Arial Rounded MT Bold" pitchFamily="34" charset="0"/>
              </a:rPr>
              <a:t>world</a:t>
            </a:r>
            <a:r>
              <a:rPr lang="es-ES" dirty="0" smtClean="0">
                <a:latin typeface="Arial Rounded MT Bold" pitchFamily="34" charset="0"/>
              </a:rPr>
              <a:t>  </a:t>
            </a:r>
            <a:r>
              <a:rPr lang="es-ES" dirty="0" err="1" smtClean="0">
                <a:latin typeface="Arial Rounded MT Bold" pitchFamily="34" charset="0"/>
              </a:rPr>
              <a:t>on</a:t>
            </a:r>
            <a:r>
              <a:rPr lang="es-ES" dirty="0" smtClean="0">
                <a:latin typeface="Arial Rounded MT Bold" pitchFamily="34" charset="0"/>
              </a:rPr>
              <a:t> Palm </a:t>
            </a:r>
            <a:r>
              <a:rPr lang="es-ES" dirty="0" err="1" smtClean="0">
                <a:latin typeface="Arial Rounded MT Bold" pitchFamily="34" charset="0"/>
              </a:rPr>
              <a:t>Sunday</a:t>
            </a:r>
            <a:r>
              <a:rPr lang="es-ES" dirty="0" smtClean="0">
                <a:latin typeface="Arial Rounded MT Bold" pitchFamily="34" charset="0"/>
              </a:rPr>
              <a:t>.</a:t>
            </a:r>
          </a:p>
          <a:p>
            <a:pPr fontAlgn="auto">
              <a:buNone/>
            </a:pPr>
            <a:endParaRPr lang="es-ES" dirty="0" smtClean="0">
              <a:latin typeface="Arial Rounded MT Bold" pitchFamily="34" charset="0"/>
            </a:endParaRPr>
          </a:p>
          <a:p>
            <a:pPr fontAlgn="auto">
              <a:buNone/>
            </a:pPr>
            <a:r>
              <a:rPr lang="es-ES" dirty="0" smtClean="0">
                <a:latin typeface="Arial Rounded MT Bold" pitchFamily="34" charset="0"/>
              </a:rPr>
              <a:t>   </a:t>
            </a:r>
            <a:r>
              <a:rPr lang="en-US" dirty="0" smtClean="0">
                <a:latin typeface="Arial Rounded MT Bold" pitchFamily="34" charset="0"/>
              </a:rPr>
              <a:t> Elche is the only place in the world where the tradition of crafting white palm fronds lives on</a:t>
            </a:r>
            <a:endParaRPr lang="es-ES" dirty="0" smtClean="0">
              <a:latin typeface="Arial Rounded MT Bold" pitchFamily="34" charset="0"/>
            </a:endParaRPr>
          </a:p>
          <a:p>
            <a:pPr>
              <a:buNone/>
            </a:pPr>
            <a:endParaRPr lang="en-US" dirty="0" smtClean="0">
              <a:latin typeface="Arial Rounded MT Bold" pitchFamily="34" charset="0"/>
            </a:endParaRPr>
          </a:p>
          <a:p>
            <a:pPr>
              <a:buNone/>
            </a:pPr>
            <a:r>
              <a:rPr lang="en-US" dirty="0" smtClean="0">
                <a:latin typeface="Arial Rounded MT Bold" pitchFamily="34" charset="0"/>
              </a:rPr>
              <a:t>    This town has been exporting palm frond creations to other countries for centuries</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S" dirty="0" err="1" smtClean="0">
                <a:latin typeface="Arial Black" pitchFamily="34" charset="0"/>
              </a:rPr>
              <a:t>How</a:t>
            </a:r>
            <a:r>
              <a:rPr lang="es-ES" dirty="0" smtClean="0">
                <a:latin typeface="Arial Black" pitchFamily="34" charset="0"/>
              </a:rPr>
              <a:t> </a:t>
            </a:r>
            <a:r>
              <a:rPr lang="es-ES" dirty="0" err="1" smtClean="0">
                <a:latin typeface="Arial Black" pitchFamily="34" charset="0"/>
              </a:rPr>
              <a:t>to</a:t>
            </a:r>
            <a:r>
              <a:rPr lang="es-ES" dirty="0" smtClean="0">
                <a:latin typeface="Arial Black" pitchFamily="34" charset="0"/>
              </a:rPr>
              <a:t> </a:t>
            </a:r>
            <a:r>
              <a:rPr lang="es-ES" dirty="0" err="1" smtClean="0">
                <a:latin typeface="Arial Black" pitchFamily="34" charset="0"/>
              </a:rPr>
              <a:t>make</a:t>
            </a:r>
            <a:r>
              <a:rPr lang="es-ES" dirty="0" smtClean="0">
                <a:latin typeface="Arial Black" pitchFamily="34" charset="0"/>
              </a:rPr>
              <a:t> </a:t>
            </a:r>
            <a:r>
              <a:rPr lang="es-ES" dirty="0" err="1" smtClean="0">
                <a:latin typeface="Arial Black" pitchFamily="34" charset="0"/>
              </a:rPr>
              <a:t>white</a:t>
            </a:r>
            <a:r>
              <a:rPr lang="es-ES" dirty="0" smtClean="0">
                <a:latin typeface="Arial Black" pitchFamily="34" charset="0"/>
              </a:rPr>
              <a:t> </a:t>
            </a:r>
            <a:r>
              <a:rPr lang="es-ES" dirty="0" err="1" smtClean="0">
                <a:latin typeface="Arial Black" pitchFamily="34" charset="0"/>
              </a:rPr>
              <a:t>palm</a:t>
            </a:r>
            <a:r>
              <a:rPr lang="es-ES" dirty="0" smtClean="0">
                <a:latin typeface="Arial Black" pitchFamily="34" charset="0"/>
              </a:rPr>
              <a:t> </a:t>
            </a:r>
            <a:r>
              <a:rPr lang="es-ES" dirty="0" err="1" smtClean="0">
                <a:latin typeface="Arial Black" pitchFamily="34" charset="0"/>
              </a:rPr>
              <a:t>fronds</a:t>
            </a:r>
            <a:endParaRPr lang="es-ES" dirty="0">
              <a:latin typeface="Arial Black" pitchFamily="34" charset="0"/>
            </a:endParaRPr>
          </a:p>
        </p:txBody>
      </p:sp>
      <p:pic>
        <p:nvPicPr>
          <p:cNvPr id="7" name="6 Marcador de contenido" descr="palma-blanca-11-1024x768.jpg"/>
          <p:cNvPicPr>
            <a:picLocks noGrp="1" noChangeAspect="1"/>
          </p:cNvPicPr>
          <p:nvPr>
            <p:ph sz="half" idx="1"/>
          </p:nvPr>
        </p:nvPicPr>
        <p:blipFill>
          <a:blip r:embed="rId2"/>
          <a:stretch>
            <a:fillRect/>
          </a:stretch>
        </p:blipFill>
        <p:spPr>
          <a:xfrm>
            <a:off x="838200" y="2058194"/>
            <a:ext cx="5181600" cy="3886200"/>
          </a:xfrm>
        </p:spPr>
      </p:pic>
      <p:sp>
        <p:nvSpPr>
          <p:cNvPr id="4" name="3 Marcador de contenido"/>
          <p:cNvSpPr>
            <a:spLocks noGrp="1"/>
          </p:cNvSpPr>
          <p:nvPr>
            <p:ph sz="half" idx="2"/>
          </p:nvPr>
        </p:nvSpPr>
        <p:spPr/>
        <p:txBody>
          <a:bodyPr>
            <a:normAutofit/>
          </a:bodyPr>
          <a:lstStyle/>
          <a:p>
            <a:pPr>
              <a:buNone/>
            </a:pPr>
            <a:r>
              <a:rPr lang="en-US" sz="3200" dirty="0" smtClean="0">
                <a:latin typeface="Arial Rounded MT Bold" pitchFamily="34" charset="0"/>
              </a:rPr>
              <a:t>   In many palm groves in and around Elche, the palm leaves spend most of the year wrapped in black plastic to starve them of sunlight and turn them from green to golden </a:t>
            </a:r>
            <a:r>
              <a:rPr lang="en-US" sz="3200" dirty="0" err="1" smtClean="0">
                <a:latin typeface="Arial Rounded MT Bold" pitchFamily="34" charset="0"/>
              </a:rPr>
              <a:t>colour</a:t>
            </a:r>
            <a:endParaRPr lang="es-ES" sz="3200" dirty="0">
              <a:latin typeface="Arial Rounded MT Bold"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fontScale="90000"/>
          </a:bodyPr>
          <a:lstStyle/>
          <a:p>
            <a:r>
              <a:rPr lang="en-US" dirty="0" smtClean="0"/>
              <a:t> </a:t>
            </a:r>
            <a:r>
              <a:rPr lang="en-US" dirty="0" smtClean="0">
                <a:latin typeface="Arial Rounded MT Bold" pitchFamily="34" charset="0"/>
              </a:rPr>
              <a:t>Palm branches, after being treated, are plaited into beautiful, creative forms and figures.</a:t>
            </a:r>
            <a:endParaRPr lang="es-ES" dirty="0">
              <a:latin typeface="Arial Rounded MT Bold" pitchFamily="34" charset="0"/>
            </a:endParaRPr>
          </a:p>
        </p:txBody>
      </p:sp>
      <p:pic>
        <p:nvPicPr>
          <p:cNvPr id="5" name="4 Marcador de contenido" descr="https://3.bp.blogspot.com/-2tgkiHi1qiw/UUtRHbm3ouI/AAAAAAAAAX8/da5aGNrH2gM/s1600/la-foto-51.jpg">
            <a:hlinkClick r:id="rId2"/>
          </p:cNvPr>
          <p:cNvPicPr>
            <a:picLocks noGrp="1"/>
          </p:cNvPicPr>
          <p:nvPr>
            <p:ph sz="half" idx="1"/>
          </p:nvPr>
        </p:nvPicPr>
        <p:blipFill>
          <a:blip r:embed="rId3"/>
          <a:stretch>
            <a:fillRect/>
          </a:stretch>
        </p:blipFill>
        <p:spPr>
          <a:xfrm>
            <a:off x="6019800" y="1982788"/>
            <a:ext cx="5181600" cy="3886200"/>
          </a:xfrm>
        </p:spPr>
      </p:pic>
      <p:pic>
        <p:nvPicPr>
          <p:cNvPr id="12" name="11 Marcador de contenido" descr="la-foto-51.jpg"/>
          <p:cNvPicPr>
            <a:picLocks noGrp="1" noChangeAspect="1"/>
          </p:cNvPicPr>
          <p:nvPr>
            <p:ph sz="half" idx="2"/>
          </p:nvPr>
        </p:nvPicPr>
        <p:blipFill>
          <a:blip r:embed="rId3"/>
          <a:stretch>
            <a:fillRect/>
          </a:stretch>
        </p:blipFill>
        <p:spPr>
          <a:xfrm>
            <a:off x="6019799" y="1690688"/>
            <a:ext cx="5571067" cy="4178300"/>
          </a:xfrm>
        </p:spPr>
      </p:pic>
      <p:pic>
        <p:nvPicPr>
          <p:cNvPr id="13" name="12 Imagen" descr="working plaited palm.jpg"/>
          <p:cNvPicPr>
            <a:picLocks noChangeAspect="1"/>
          </p:cNvPicPr>
          <p:nvPr/>
        </p:nvPicPr>
        <p:blipFill>
          <a:blip r:embed="rId4"/>
          <a:stretch>
            <a:fillRect/>
          </a:stretch>
        </p:blipFill>
        <p:spPr>
          <a:xfrm>
            <a:off x="418938" y="2191109"/>
            <a:ext cx="5365228" cy="41609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t>Elche White Palm Market</a:t>
            </a:r>
            <a:endParaRPr lang="es-ES" dirty="0"/>
          </a:p>
        </p:txBody>
      </p:sp>
      <p:sp>
        <p:nvSpPr>
          <p:cNvPr id="3" name="2 Marcador de contenido"/>
          <p:cNvSpPr>
            <a:spLocks noGrp="1"/>
          </p:cNvSpPr>
          <p:nvPr>
            <p:ph sz="half" idx="1"/>
          </p:nvPr>
        </p:nvSpPr>
        <p:spPr>
          <a:xfrm>
            <a:off x="1300162" y="1690689"/>
            <a:ext cx="4400551" cy="1681162"/>
          </a:xfrm>
        </p:spPr>
        <p:txBody>
          <a:bodyPr/>
          <a:lstStyle/>
          <a:p>
            <a:r>
              <a:rPr lang="en-US" dirty="0" smtClean="0"/>
              <a:t> The </a:t>
            </a:r>
            <a:r>
              <a:rPr lang="en-US" dirty="0" err="1" smtClean="0"/>
              <a:t>tradicional</a:t>
            </a:r>
            <a:r>
              <a:rPr lang="en-US" dirty="0" smtClean="0"/>
              <a:t> Elche White Palm Market will take place two days before Palm Sunday </a:t>
            </a:r>
            <a:endParaRPr lang="es-ES" dirty="0"/>
          </a:p>
        </p:txBody>
      </p:sp>
      <p:pic>
        <p:nvPicPr>
          <p:cNvPr id="5" name="4 Marcador de contenido" descr="tradicional Elche White Palm Market "/>
          <p:cNvPicPr>
            <a:picLocks noGrp="1"/>
          </p:cNvPicPr>
          <p:nvPr>
            <p:ph sz="half" idx="2"/>
          </p:nvPr>
        </p:nvPicPr>
        <p:blipFill>
          <a:blip r:embed="rId2"/>
          <a:srcRect/>
          <a:stretch>
            <a:fillRect/>
          </a:stretch>
        </p:blipFill>
        <p:spPr>
          <a:xfrm>
            <a:off x="6743700" y="1302544"/>
            <a:ext cx="4610100" cy="4483893"/>
          </a:xfrm>
          <a:prstGeom prst="rect">
            <a:avLst/>
          </a:prstGeom>
          <a:noFill/>
          <a:ln>
            <a:noFill/>
            <a:prstDash/>
          </a:ln>
        </p:spPr>
      </p:pic>
      <p:pic>
        <p:nvPicPr>
          <p:cNvPr id="7" name="6 Imagen" descr="tradicional Elche White Palm Market "/>
          <p:cNvPicPr/>
          <p:nvPr/>
        </p:nvPicPr>
        <p:blipFill>
          <a:blip r:embed="rId3"/>
          <a:srcRect/>
          <a:stretch>
            <a:fillRect/>
          </a:stretch>
        </p:blipFill>
        <p:spPr>
          <a:xfrm>
            <a:off x="1300162" y="3371851"/>
            <a:ext cx="4900613" cy="2914648"/>
          </a:xfrm>
          <a:prstGeom prst="rect">
            <a:avLst/>
          </a:prstGeom>
          <a:noFill/>
          <a:ln>
            <a:noFill/>
            <a:prstDash/>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8 Marcador de posición de imagen" descr="https://4.bp.blogspot.com/-RtHdUuGFDk8/UUtQ06Pc89I/AAAAAAAAAXU/Y_hNBQWlp9Y/s1600/1_1.jpg"/>
          <p:cNvPicPr>
            <a:picLocks noGrp="1"/>
          </p:cNvPicPr>
          <p:nvPr>
            <p:ph sz="half" idx="2"/>
          </p:nvPr>
        </p:nvPicPr>
        <p:blipFill>
          <a:blip r:embed="rId2"/>
          <a:srcRect l="2487" r="2487"/>
          <a:stretch>
            <a:fillRect/>
          </a:stretch>
        </p:blipFill>
        <p:spPr>
          <a:xfrm>
            <a:off x="6172200" y="1955555"/>
            <a:ext cx="5181600" cy="4091478"/>
          </a:xfrm>
          <a:prstGeom prst="rect">
            <a:avLst/>
          </a:prstGeom>
          <a:noFill/>
          <a:ln>
            <a:noFill/>
            <a:prstDash/>
          </a:ln>
        </p:spPr>
      </p:pic>
      <p:pic>
        <p:nvPicPr>
          <p:cNvPr id="9" name="Picture 2" descr="Imagen relacionada"/>
          <p:cNvPicPr>
            <a:picLocks noGrp="1" noChangeAspect="1" noChangeArrowheads="1"/>
          </p:cNvPicPr>
          <p:nvPr>
            <p:ph sz="half" idx="1"/>
          </p:nvPr>
        </p:nvPicPr>
        <p:blipFill>
          <a:blip r:embed="rId3"/>
          <a:srcRect/>
          <a:stretch>
            <a:fillRect/>
          </a:stretch>
        </p:blipFill>
        <p:spPr bwMode="auto">
          <a:xfrm>
            <a:off x="838200" y="1955555"/>
            <a:ext cx="5181600" cy="2868386"/>
          </a:xfrm>
          <a:prstGeom prst="rect">
            <a:avLst/>
          </a:prstGeom>
          <a:noFill/>
        </p:spPr>
      </p:pic>
      <p:sp>
        <p:nvSpPr>
          <p:cNvPr id="10" name="9 Título"/>
          <p:cNvSpPr>
            <a:spLocks noGrp="1"/>
          </p:cNvSpPr>
          <p:nvPr>
            <p:ph type="title"/>
          </p:nvPr>
        </p:nvSpPr>
        <p:spPr>
          <a:xfrm>
            <a:off x="914400" y="365125"/>
            <a:ext cx="10515600" cy="1325563"/>
          </a:xfrm>
        </p:spPr>
        <p:txBody>
          <a:bodyPr>
            <a:normAutofit/>
          </a:bodyPr>
          <a:lstStyle/>
          <a:p>
            <a:r>
              <a:rPr lang="es-ES" sz="2800" dirty="0" err="1" smtClean="0">
                <a:latin typeface="Arial Rounded MT Bold" pitchFamily="34" charset="0"/>
              </a:rPr>
              <a:t>Hundreds</a:t>
            </a:r>
            <a:r>
              <a:rPr lang="es-ES" sz="2800" dirty="0" smtClean="0">
                <a:latin typeface="Arial Rounded MT Bold" pitchFamily="34" charset="0"/>
              </a:rPr>
              <a:t> of </a:t>
            </a:r>
            <a:r>
              <a:rPr lang="es-ES" sz="2800" dirty="0" err="1" smtClean="0">
                <a:latin typeface="Arial Rounded MT Bold" pitchFamily="34" charset="0"/>
              </a:rPr>
              <a:t>people</a:t>
            </a:r>
            <a:r>
              <a:rPr lang="es-ES" sz="2800" dirty="0" smtClean="0">
                <a:latin typeface="Arial Rounded MT Bold" pitchFamily="34" charset="0"/>
              </a:rPr>
              <a:t> </a:t>
            </a:r>
            <a:r>
              <a:rPr lang="es-ES" sz="2800" dirty="0" err="1" smtClean="0">
                <a:latin typeface="Arial Rounded MT Bold" pitchFamily="34" charset="0"/>
              </a:rPr>
              <a:t>take</a:t>
            </a:r>
            <a:r>
              <a:rPr lang="es-ES" sz="2800" dirty="0" smtClean="0">
                <a:latin typeface="Arial Rounded MT Bold" pitchFamily="34" charset="0"/>
              </a:rPr>
              <a:t> </a:t>
            </a:r>
            <a:r>
              <a:rPr lang="es-ES" sz="2800" dirty="0" err="1" smtClean="0">
                <a:latin typeface="Arial Rounded MT Bold" pitchFamily="34" charset="0"/>
              </a:rPr>
              <a:t>part</a:t>
            </a:r>
            <a:r>
              <a:rPr lang="es-ES" sz="2800" dirty="0" smtClean="0">
                <a:latin typeface="Arial Rounded MT Bold" pitchFamily="34" charset="0"/>
              </a:rPr>
              <a:t> in </a:t>
            </a:r>
            <a:r>
              <a:rPr lang="es-ES" sz="2800" dirty="0" err="1" smtClean="0">
                <a:latin typeface="Arial Rounded MT Bold" pitchFamily="34" charset="0"/>
              </a:rPr>
              <a:t>The</a:t>
            </a:r>
            <a:r>
              <a:rPr lang="es-ES" sz="2800" dirty="0" smtClean="0">
                <a:latin typeface="Arial Rounded MT Bold" pitchFamily="34" charset="0"/>
              </a:rPr>
              <a:t> Palm </a:t>
            </a:r>
            <a:r>
              <a:rPr lang="es-ES" sz="2800" dirty="0" err="1" smtClean="0">
                <a:latin typeface="Arial Rounded MT Bold" pitchFamily="34" charset="0"/>
              </a:rPr>
              <a:t>Sunday</a:t>
            </a:r>
            <a:r>
              <a:rPr lang="es-ES" sz="2800" dirty="0" smtClean="0">
                <a:latin typeface="Arial Rounded MT Bold" pitchFamily="34" charset="0"/>
              </a:rPr>
              <a:t> </a:t>
            </a:r>
            <a:r>
              <a:rPr lang="es-ES" sz="2800" dirty="0" err="1" smtClean="0">
                <a:latin typeface="Arial Rounded MT Bold" pitchFamily="34" charset="0"/>
              </a:rPr>
              <a:t>Procession</a:t>
            </a:r>
            <a:r>
              <a:rPr lang="es-ES" sz="2800" dirty="0" smtClean="0">
                <a:latin typeface="Arial Rounded MT Bold" pitchFamily="34" charset="0"/>
              </a:rPr>
              <a:t>  </a:t>
            </a:r>
            <a:r>
              <a:rPr lang="es-ES" sz="2800" dirty="0" err="1" smtClean="0">
                <a:latin typeface="Arial Rounded MT Bold" pitchFamily="34" charset="0"/>
              </a:rPr>
              <a:t>carrying</a:t>
            </a:r>
            <a:r>
              <a:rPr lang="es-ES" sz="2800" dirty="0" smtClean="0">
                <a:latin typeface="Arial Rounded MT Bold" pitchFamily="34" charset="0"/>
              </a:rPr>
              <a:t> figures </a:t>
            </a:r>
            <a:r>
              <a:rPr lang="es-ES" sz="2800" dirty="0" err="1" smtClean="0">
                <a:latin typeface="Arial Rounded MT Bold" pitchFamily="34" charset="0"/>
              </a:rPr>
              <a:t>hand-crafted</a:t>
            </a:r>
            <a:r>
              <a:rPr lang="es-ES" sz="2800" dirty="0" smtClean="0">
                <a:latin typeface="Arial Rounded MT Bold" pitchFamily="34" charset="0"/>
              </a:rPr>
              <a:t> in </a:t>
            </a:r>
            <a:r>
              <a:rPr lang="es-ES" sz="2800" dirty="0" err="1" smtClean="0">
                <a:latin typeface="Arial Rounded MT Bold" pitchFamily="34" charset="0"/>
              </a:rPr>
              <a:t>the</a:t>
            </a:r>
            <a:r>
              <a:rPr lang="es-ES" sz="2800" dirty="0" smtClean="0">
                <a:latin typeface="Arial Rounded MT Bold" pitchFamily="34" charset="0"/>
              </a:rPr>
              <a:t> </a:t>
            </a:r>
            <a:r>
              <a:rPr lang="es-ES" sz="2800" dirty="0" err="1" smtClean="0">
                <a:latin typeface="Arial Rounded MT Bold" pitchFamily="34" charset="0"/>
              </a:rPr>
              <a:t>town</a:t>
            </a:r>
            <a:r>
              <a:rPr lang="es-ES" sz="2800" dirty="0" smtClean="0">
                <a:latin typeface="Arial Rounded MT Bold" pitchFamily="34" charset="0"/>
              </a:rPr>
              <a:t> </a:t>
            </a:r>
            <a:r>
              <a:rPr lang="es-ES" sz="2800" dirty="0" err="1" smtClean="0">
                <a:latin typeface="Arial Rounded MT Bold" pitchFamily="34" charset="0"/>
              </a:rPr>
              <a:t>from</a:t>
            </a:r>
            <a:r>
              <a:rPr lang="es-ES" sz="2800" dirty="0" smtClean="0">
                <a:latin typeface="Arial Rounded MT Bold" pitchFamily="34" charset="0"/>
              </a:rPr>
              <a:t> </a:t>
            </a:r>
            <a:r>
              <a:rPr lang="es-ES" sz="2800" dirty="0" err="1" smtClean="0">
                <a:latin typeface="Arial Rounded MT Bold" pitchFamily="34" charset="0"/>
              </a:rPr>
              <a:t>palm</a:t>
            </a:r>
            <a:r>
              <a:rPr lang="es-ES" sz="2800" dirty="0" smtClean="0">
                <a:latin typeface="Arial Rounded MT Bold" pitchFamily="34" charset="0"/>
              </a:rPr>
              <a:t> </a:t>
            </a:r>
            <a:r>
              <a:rPr lang="es-ES" sz="2800" dirty="0" err="1" smtClean="0">
                <a:latin typeface="Arial Rounded MT Bold" pitchFamily="34" charset="0"/>
              </a:rPr>
              <a:t>branches</a:t>
            </a:r>
            <a:r>
              <a:rPr lang="es-ES" sz="2800" dirty="0" smtClean="0">
                <a:latin typeface="Arial Rounded MT Bold" pitchFamily="34" charset="0"/>
              </a:rPr>
              <a:t>, a </a:t>
            </a:r>
            <a:r>
              <a:rPr lang="es-ES" sz="2800" dirty="0" err="1" smtClean="0">
                <a:latin typeface="Arial Rounded MT Bold" pitchFamily="34" charset="0"/>
              </a:rPr>
              <a:t>beautiful</a:t>
            </a:r>
            <a:r>
              <a:rPr lang="es-ES" sz="2800" dirty="0" smtClean="0">
                <a:latin typeface="Arial Rounded MT Bold" pitchFamily="34" charset="0"/>
              </a:rPr>
              <a:t> </a:t>
            </a:r>
            <a:r>
              <a:rPr lang="es-ES" sz="2800" dirty="0" err="1" smtClean="0">
                <a:latin typeface="Arial Rounded MT Bold" pitchFamily="34" charset="0"/>
              </a:rPr>
              <a:t>spectacle</a:t>
            </a:r>
            <a:r>
              <a:rPr lang="es-ES" sz="2800" dirty="0" smtClean="0">
                <a:latin typeface="Arial Rounded MT Bold" pitchFamily="34" charset="0"/>
              </a:rPr>
              <a:t> </a:t>
            </a:r>
            <a:endParaRPr lang="es-ES" sz="2800" dirty="0">
              <a:latin typeface="Arial Rounded MT Bold"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290</Words>
  <Application>Microsoft Office PowerPoint</Application>
  <PresentationFormat>Personalizado</PresentationFormat>
  <Paragraphs>21</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Palm Sunday </vt:lpstr>
      <vt:lpstr>Processions  in  Spain</vt:lpstr>
      <vt:lpstr>The palm branch</vt:lpstr>
      <vt:lpstr>Elche is famous for its palm trees</vt:lpstr>
      <vt:lpstr>How to make white palm fronds</vt:lpstr>
      <vt:lpstr> Palm branches, after being treated, are plaited into beautiful, creative forms and figures.</vt:lpstr>
      <vt:lpstr>Elche White Palm Market</vt:lpstr>
      <vt:lpstr>Hundreds of people take part in The Palm Sunday Procession  carrying figures hand-crafted in the town from palm branches, a beautiful spectacle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memorizar una serie de datos importantes</dc:title>
  <dc:creator>Usuario de Microsoft Office</dc:creator>
  <cp:lastModifiedBy>Isabel Soriano</cp:lastModifiedBy>
  <cp:revision>62</cp:revision>
  <dcterms:created xsi:type="dcterms:W3CDTF">2017-09-04T00:18:20Z</dcterms:created>
  <dcterms:modified xsi:type="dcterms:W3CDTF">2019-03-25T19:56:14Z</dcterms:modified>
</cp:coreProperties>
</file>