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82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1" smtClean="0"/>
              <a:t>Made by </a:t>
            </a:r>
            <a:r>
              <a:rPr lang="en-US" b="1" noProof="1" smtClean="0"/>
              <a:t>Vicent Baeza</a:t>
            </a:r>
            <a:endParaRPr lang="en-US" b="1" noProof="1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Spanish </a:t>
            </a:r>
            <a:r>
              <a:rPr lang="en-US" b="1" dirty="0" err="1" smtClean="0"/>
              <a:t>Turrón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967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806601" y="1396325"/>
            <a:ext cx="3240361" cy="4586020"/>
          </a:xfrm>
        </p:spPr>
        <p:txBody>
          <a:bodyPr>
            <a:noAutofit/>
          </a:bodyPr>
          <a:lstStyle/>
          <a:p>
            <a:r>
              <a:rPr lang="en-US" sz="2000" dirty="0" err="1"/>
              <a:t>Turrón</a:t>
            </a:r>
            <a:r>
              <a:rPr lang="en-US" sz="2000" dirty="0"/>
              <a:t> is </a:t>
            </a:r>
            <a:r>
              <a:rPr lang="en-US" sz="2000" dirty="0" smtClean="0"/>
              <a:t>a </a:t>
            </a:r>
            <a:r>
              <a:rPr lang="en-US" sz="2000" dirty="0"/>
              <a:t>southern European dessert, </a:t>
            </a:r>
            <a:r>
              <a:rPr lang="en-US" sz="2000" dirty="0" smtClean="0"/>
              <a:t>traditionally made </a:t>
            </a:r>
            <a:r>
              <a:rPr lang="en-US" sz="2000" dirty="0"/>
              <a:t>of honey, sugar and egg </a:t>
            </a:r>
            <a:r>
              <a:rPr lang="en-US" sz="2000" dirty="0" smtClean="0"/>
              <a:t>white, often made with </a:t>
            </a:r>
            <a:r>
              <a:rPr lang="en-US" sz="2000" dirty="0"/>
              <a:t>toasted almonds or other nuts. It is usually shaped into a rectangular tablet. It is frequently consumed as a traditional Christmas dessert in </a:t>
            </a:r>
            <a:r>
              <a:rPr lang="en-US" sz="2000" b="1" dirty="0"/>
              <a:t>Spain</a:t>
            </a:r>
            <a:r>
              <a:rPr lang="en-US" sz="2000" dirty="0"/>
              <a:t>, </a:t>
            </a:r>
            <a:r>
              <a:rPr lang="en-US" sz="2000" b="1" dirty="0"/>
              <a:t>Italy</a:t>
            </a:r>
            <a:r>
              <a:rPr lang="en-US" sz="2000" dirty="0"/>
              <a:t> and some countries in </a:t>
            </a:r>
            <a:r>
              <a:rPr lang="en-US" sz="2000" b="1" dirty="0"/>
              <a:t>Latin America.</a:t>
            </a:r>
            <a:endParaRPr lang="ca-ES" sz="20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57200"/>
            <a:ext cx="2736304" cy="81156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What is </a:t>
            </a:r>
            <a:r>
              <a:rPr lang="en-US" sz="2400" u="sng" dirty="0" err="1" smtClean="0"/>
              <a:t>Turrón</a:t>
            </a:r>
            <a:r>
              <a:rPr lang="en-US" sz="2400" u="sng" dirty="0" smtClean="0"/>
              <a:t>?</a:t>
            </a:r>
            <a:endParaRPr lang="en-US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238">
            <a:off x="4211961" y="951380"/>
            <a:ext cx="4307346" cy="2871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925">
            <a:off x="4409690" y="3124260"/>
            <a:ext cx="3941967" cy="2627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71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 txBox="1">
            <a:spLocks/>
          </p:cNvSpPr>
          <p:nvPr/>
        </p:nvSpPr>
        <p:spPr>
          <a:xfrm>
            <a:off x="813178" y="6007777"/>
            <a:ext cx="7581823" cy="39310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 typical, rectangular tablet of traditional soft Spanish </a:t>
            </a:r>
            <a:r>
              <a:rPr lang="en-US" sz="2000" dirty="0" err="1" smtClean="0">
                <a:solidFill>
                  <a:schemeClr val="tx2"/>
                </a:solidFill>
              </a:rPr>
              <a:t>turrón</a:t>
            </a:r>
            <a:endParaRPr lang="ca-ES" sz="20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85" y="479539"/>
            <a:ext cx="7272808" cy="5454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67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67543" y="1264229"/>
            <a:ext cx="3624009" cy="4691063"/>
          </a:xfrm>
        </p:spPr>
        <p:txBody>
          <a:bodyPr>
            <a:noAutofit/>
          </a:bodyPr>
          <a:lstStyle/>
          <a:p>
            <a:r>
              <a:rPr lang="en-US" sz="2000" dirty="0"/>
              <a:t>The 16th-century </a:t>
            </a:r>
            <a:r>
              <a:rPr lang="en-US" sz="2000" dirty="0" smtClean="0"/>
              <a:t>‘</a:t>
            </a:r>
            <a:r>
              <a:rPr lang="en-US" sz="2000" b="1" dirty="0" smtClean="0"/>
              <a:t>Manual </a:t>
            </a:r>
            <a:r>
              <a:rPr lang="en-US" sz="2000" b="1" dirty="0"/>
              <a:t>de </a:t>
            </a:r>
            <a:r>
              <a:rPr lang="en-US" sz="2000" b="1" dirty="0" err="1" smtClean="0"/>
              <a:t>Mujeres</a:t>
            </a:r>
            <a:r>
              <a:rPr lang="en-US" sz="2000" dirty="0" smtClean="0"/>
              <a:t>’, a handbook with </a:t>
            </a:r>
            <a:r>
              <a:rPr lang="en-US" sz="2000" dirty="0"/>
              <a:t>recipes for foodstuffs, has the oldest known Spanish </a:t>
            </a:r>
            <a:r>
              <a:rPr lang="en-US" sz="2000" dirty="0" err="1"/>
              <a:t>turrón</a:t>
            </a:r>
            <a:r>
              <a:rPr lang="en-US" sz="2000" dirty="0"/>
              <a:t> recipe. It consists of adding egg whites and honey, cooked until the honey is caramelized. The recipe then suggests adding almonds or hazelnuts, peeled and cooked. The mix then is cooked a bit more, and then is removed and cut into slices.</a:t>
            </a:r>
            <a:endParaRPr lang="ca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3008313" cy="792087"/>
          </a:xfrm>
        </p:spPr>
        <p:txBody>
          <a:bodyPr/>
          <a:lstStyle/>
          <a:p>
            <a:r>
              <a:rPr lang="ca-ES" sz="2400" u="sng" dirty="0" err="1" smtClean="0"/>
              <a:t>Origins</a:t>
            </a:r>
            <a:endParaRPr lang="ca-E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381">
            <a:off x="4274439" y="768137"/>
            <a:ext cx="4114660" cy="2885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029">
            <a:off x="4414871" y="3262453"/>
            <a:ext cx="4245577" cy="2830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42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 txBox="1">
            <a:spLocks/>
          </p:cNvSpPr>
          <p:nvPr/>
        </p:nvSpPr>
        <p:spPr>
          <a:xfrm>
            <a:off x="813178" y="6007777"/>
            <a:ext cx="7581823" cy="39310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Another soft </a:t>
            </a:r>
            <a:r>
              <a:rPr lang="en-US" sz="2000" dirty="0" err="1" smtClean="0">
                <a:solidFill>
                  <a:schemeClr val="tx2"/>
                </a:solidFill>
              </a:rPr>
              <a:t>turrón</a:t>
            </a:r>
            <a:r>
              <a:rPr lang="en-US" sz="2000" dirty="0" smtClean="0">
                <a:solidFill>
                  <a:schemeClr val="tx2"/>
                </a:solidFill>
              </a:rPr>
              <a:t> tablet, made at </a:t>
            </a:r>
            <a:r>
              <a:rPr lang="en-US" sz="2000" dirty="0" err="1" smtClean="0">
                <a:solidFill>
                  <a:schemeClr val="tx2"/>
                </a:solidFill>
              </a:rPr>
              <a:t>Torreblanca</a:t>
            </a:r>
            <a:r>
              <a:rPr lang="en-US" sz="2000" dirty="0" smtClean="0">
                <a:solidFill>
                  <a:schemeClr val="tx2"/>
                </a:solidFill>
              </a:rPr>
              <a:t>, Spain</a:t>
            </a:r>
            <a:endParaRPr lang="ca-ES" sz="20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23" y="692696"/>
            <a:ext cx="6702732" cy="5027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48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67544" y="1700808"/>
            <a:ext cx="7704856" cy="4114999"/>
          </a:xfrm>
        </p:spPr>
        <p:txBody>
          <a:bodyPr>
            <a:noAutofit/>
          </a:bodyPr>
          <a:lstStyle/>
          <a:p>
            <a:r>
              <a:rPr lang="en-US" sz="2800" dirty="0"/>
              <a:t>Variations of this recipe are found throughout the northern Mediterranean. Traditionally, there were two main types. There </a:t>
            </a:r>
            <a:r>
              <a:rPr lang="en-US" sz="2800" dirty="0" smtClean="0"/>
              <a:t>is Hard </a:t>
            </a:r>
            <a:r>
              <a:rPr lang="en-US" sz="2800" dirty="0" err="1" smtClean="0"/>
              <a:t>turrón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Soft </a:t>
            </a:r>
            <a:r>
              <a:rPr lang="en-US" sz="2800" dirty="0" err="1"/>
              <a:t>t</a:t>
            </a:r>
            <a:r>
              <a:rPr lang="en-US" sz="2800" dirty="0" err="1" smtClean="0"/>
              <a:t>urrón</a:t>
            </a:r>
            <a:r>
              <a:rPr lang="en-US" sz="2800" dirty="0"/>
              <a:t>. The main difference was in the nuts. While in the ‘Hard’ one they were solid nuts, in the ‘Soft’ they were reduced to a paste and mixed with oil. The addition of oil made the ‘Soft’ one more chewy and sticky, hence its name.</a:t>
            </a:r>
            <a:endParaRPr lang="ca-ES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3008313" cy="792087"/>
          </a:xfrm>
        </p:spPr>
        <p:txBody>
          <a:bodyPr>
            <a:normAutofit/>
          </a:bodyPr>
          <a:lstStyle/>
          <a:p>
            <a:r>
              <a:rPr lang="ca-ES" sz="3600" dirty="0" err="1" smtClean="0"/>
              <a:t>Variations</a:t>
            </a:r>
            <a:endParaRPr lang="ca-ES" sz="3600" dirty="0"/>
          </a:p>
        </p:txBody>
      </p:sp>
    </p:spTree>
    <p:extLst>
      <p:ext uri="{BB962C8B-B14F-4D97-AF65-F5344CB8AC3E}">
        <p14:creationId xmlns:p14="http://schemas.microsoft.com/office/powerpoint/2010/main" val="141289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827" y="875300"/>
            <a:ext cx="4040188" cy="639762"/>
          </a:xfrm>
        </p:spPr>
        <p:txBody>
          <a:bodyPr/>
          <a:lstStyle/>
          <a:p>
            <a:pPr algn="ctr"/>
            <a:r>
              <a:rPr lang="ca-ES" dirty="0" err="1" smtClean="0"/>
              <a:t>Soft</a:t>
            </a:r>
            <a:r>
              <a:rPr lang="ca-ES" dirty="0" smtClean="0"/>
              <a:t> </a:t>
            </a:r>
            <a:r>
              <a:rPr lang="ca-ES" dirty="0" err="1"/>
              <a:t>t</a:t>
            </a:r>
            <a:r>
              <a:rPr lang="ca-ES" dirty="0" err="1" smtClean="0"/>
              <a:t>urrón</a:t>
            </a:r>
            <a:endParaRPr lang="ca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3"/>
          </p:nvPr>
        </p:nvSpPr>
        <p:spPr>
          <a:xfrm>
            <a:off x="4487143" y="1108200"/>
            <a:ext cx="4041775" cy="639762"/>
          </a:xfrm>
        </p:spPr>
        <p:txBody>
          <a:bodyPr/>
          <a:lstStyle/>
          <a:p>
            <a:pPr algn="ctr"/>
            <a:r>
              <a:rPr lang="ca-ES" dirty="0" err="1" smtClean="0"/>
              <a:t>Hard</a:t>
            </a:r>
            <a:r>
              <a:rPr lang="ca-ES" dirty="0" smtClean="0"/>
              <a:t> </a:t>
            </a:r>
            <a:r>
              <a:rPr lang="ca-ES" dirty="0" err="1"/>
              <a:t>t</a:t>
            </a:r>
            <a:r>
              <a:rPr lang="ca-ES" dirty="0" err="1" smtClean="0"/>
              <a:t>urrón</a:t>
            </a:r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33">
            <a:off x="4278979" y="1974061"/>
            <a:ext cx="4290494" cy="3126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158">
            <a:off x="643374" y="1722422"/>
            <a:ext cx="3837679" cy="3418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0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199" y="759417"/>
            <a:ext cx="3322713" cy="5366747"/>
          </a:xfrm>
        </p:spPr>
        <p:txBody>
          <a:bodyPr>
            <a:noAutofit/>
          </a:bodyPr>
          <a:lstStyle/>
          <a:p>
            <a:r>
              <a:rPr lang="en-US" sz="2800" dirty="0"/>
              <a:t>Nowadays though, there are countless variations of this sweet dessert being sold. One of the most popular </a:t>
            </a:r>
            <a:r>
              <a:rPr lang="en-US" sz="2800" dirty="0" smtClean="0"/>
              <a:t>variations replaces </a:t>
            </a:r>
            <a:r>
              <a:rPr lang="en-US" sz="2800" dirty="0"/>
              <a:t>the honey with </a:t>
            </a:r>
            <a:r>
              <a:rPr lang="en-US" sz="2800" dirty="0" smtClean="0"/>
              <a:t>chocolate and the almonds with rice</a:t>
            </a:r>
            <a:endParaRPr lang="ca-E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868">
            <a:off x="3967290" y="1052735"/>
            <a:ext cx="4248472" cy="3056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dulcesdiabeticos.com/wp-content/uploads/2016/12/turron-de-chocolate-crujien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3983806" cy="2987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7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1" smtClean="0"/>
              <a:t>And Merry Christmas!</a:t>
            </a:r>
            <a:endParaRPr lang="en-US" b="1" noProof="1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Thanks for watching!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7172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280</Words>
  <Application>Microsoft Office PowerPoint</Application>
  <PresentationFormat>Presentación en pantalla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Papel</vt:lpstr>
      <vt:lpstr>Spanish Turrón</vt:lpstr>
      <vt:lpstr>What is Turrón?</vt:lpstr>
      <vt:lpstr>Presentación de PowerPoint</vt:lpstr>
      <vt:lpstr>Origins</vt:lpstr>
      <vt:lpstr>Presentación de PowerPoint</vt:lpstr>
      <vt:lpstr>Variations</vt:lpstr>
      <vt:lpstr>Presentación de PowerPoint</vt:lpstr>
      <vt:lpstr>Presentación de PowerPoint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‘Turrón’ </dc:title>
  <dc:creator>Vicent Baeza</dc:creator>
  <cp:lastModifiedBy>--</cp:lastModifiedBy>
  <cp:revision>4</cp:revision>
  <dcterms:created xsi:type="dcterms:W3CDTF">2018-12-19T17:09:28Z</dcterms:created>
  <dcterms:modified xsi:type="dcterms:W3CDTF">2018-12-19T17:52:56Z</dcterms:modified>
</cp:coreProperties>
</file>