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74" r:id="rId4"/>
    <p:sldId id="275" r:id="rId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7"/>
    <p:restoredTop sz="94709"/>
  </p:normalViewPr>
  <p:slideViewPr>
    <p:cSldViewPr snapToGrid="0" snapToObjects="1">
      <p:cViewPr varScale="1">
        <p:scale>
          <a:sx n="69" d="100"/>
          <a:sy n="69" d="100"/>
        </p:scale>
        <p:origin x="-114" y="-10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200393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51081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84291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1960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3556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212966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2148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36008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15356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47181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EC0483-7BAC-C045-8657-7E6FAFFB7978}" type="datetimeFigureOut">
              <a:rPr lang="es-ES_tradnl" smtClean="0"/>
              <a:pPr/>
              <a:t>10/12/2018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13113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C0483-7BAC-C045-8657-7E6FAFFB7978}" type="datetimeFigureOut">
              <a:rPr lang="es-ES_tradnl" smtClean="0"/>
              <a:pPr/>
              <a:t>10/12/2018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E7433-6B63-0040-B1BF-75CCDCD89624}" type="slidenum">
              <a:rPr lang="es-ES_tradnl" smtClean="0"/>
              <a:pPr/>
              <a:t>‹Nº›</a:t>
            </a:fld>
            <a:endParaRPr lang="es-ES_tradnl"/>
          </a:p>
        </p:txBody>
      </p:sp>
    </p:spTree>
    <p:extLst>
      <p:ext uri="{BB962C8B-B14F-4D97-AF65-F5344CB8AC3E}">
        <p14:creationId xmlns:p14="http://schemas.microsoft.com/office/powerpoint/2010/main" xmlns="" val="91944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000" dirty="0" smtClean="0">
                <a:latin typeface="Arial Black" pitchFamily="34" charset="0"/>
              </a:rPr>
              <a:t/>
            </a:r>
            <a:br>
              <a:rPr lang="es-ES" sz="4000" dirty="0" smtClean="0">
                <a:latin typeface="Arial Black" pitchFamily="34" charset="0"/>
              </a:rPr>
            </a:br>
            <a:r>
              <a:rPr lang="es-ES" sz="4000" dirty="0" smtClean="0">
                <a:latin typeface="Arial Black" pitchFamily="34" charset="0"/>
              </a:rPr>
              <a:t/>
            </a:r>
            <a:br>
              <a:rPr lang="es-ES" sz="4000" dirty="0" smtClean="0">
                <a:latin typeface="Arial Black" pitchFamily="34" charset="0"/>
              </a:rPr>
            </a:br>
            <a:r>
              <a:rPr lang="es-ES" sz="4000" dirty="0" smtClean="0">
                <a:latin typeface="Arial Black" pitchFamily="34" charset="0"/>
              </a:rPr>
              <a:t>              New </a:t>
            </a:r>
            <a:r>
              <a:rPr lang="es-ES" sz="4000" dirty="0" err="1" smtClean="0">
                <a:latin typeface="Arial Black" pitchFamily="34" charset="0"/>
              </a:rPr>
              <a:t>Year's</a:t>
            </a:r>
            <a:r>
              <a:rPr lang="es-ES" sz="4000" dirty="0" smtClean="0">
                <a:latin typeface="Arial Black" pitchFamily="34" charset="0"/>
              </a:rPr>
              <a:t> </a:t>
            </a:r>
            <a:r>
              <a:rPr lang="es-ES" sz="4000" dirty="0" err="1" smtClean="0">
                <a:latin typeface="Arial Black" pitchFamily="34" charset="0"/>
              </a:rPr>
              <a:t>Eve</a:t>
            </a:r>
            <a:r>
              <a:rPr lang="es-ES" sz="4000" dirty="0" smtClean="0">
                <a:latin typeface="Arial Black" pitchFamily="34" charset="0"/>
              </a:rPr>
              <a:t/>
            </a:r>
            <a:br>
              <a:rPr lang="es-ES" sz="4000" dirty="0" smtClean="0">
                <a:latin typeface="Arial Black" pitchFamily="34" charset="0"/>
              </a:rPr>
            </a:br>
            <a:r>
              <a:rPr lang="es-ES" sz="4000" dirty="0" smtClean="0">
                <a:latin typeface="Arial Black" pitchFamily="34" charset="0"/>
              </a:rPr>
              <a:t>              31st </a:t>
            </a:r>
            <a:r>
              <a:rPr lang="es-ES" sz="4000" dirty="0" err="1" smtClean="0">
                <a:latin typeface="Arial Black" pitchFamily="34" charset="0"/>
              </a:rPr>
              <a:t>December</a:t>
            </a:r>
            <a:r>
              <a:rPr lang="es-ES" sz="4000" dirty="0" smtClean="0">
                <a:latin typeface="Arial Black" pitchFamily="34" charset="0"/>
              </a:rPr>
              <a:t> </a:t>
            </a:r>
            <a:r>
              <a:rPr lang="es-ES" sz="7200" dirty="0" smtClean="0"/>
              <a:t/>
            </a:r>
            <a:br>
              <a:rPr lang="es-ES" sz="7200" dirty="0" smtClean="0"/>
            </a:br>
            <a:endParaRPr lang="es-ES_tradnl" sz="7200" dirty="0">
              <a:latin typeface="Impact" charset="0"/>
              <a:ea typeface="Impact" charset="0"/>
              <a:cs typeface="Impact" charset="0"/>
            </a:endParaRPr>
          </a:p>
        </p:txBody>
      </p:sp>
      <p:sp>
        <p:nvSpPr>
          <p:cNvPr id="3" name="Subtítulo 2"/>
          <p:cNvSpPr>
            <a:spLocks noGrp="1"/>
          </p:cNvSpPr>
          <p:nvPr>
            <p:ph sz="half" idx="1"/>
          </p:nvPr>
        </p:nvSpPr>
        <p:spPr/>
        <p:txBody>
          <a:bodyPr>
            <a:normAutofit/>
          </a:bodyPr>
          <a:lstStyle/>
          <a:p>
            <a:r>
              <a:rPr lang="es-ES_tradnl" dirty="0" err="1" smtClean="0">
                <a:latin typeface="Arial" charset="0"/>
                <a:ea typeface="Arial" charset="0"/>
                <a:cs typeface="Arial" charset="0"/>
              </a:rPr>
              <a:t>On</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NewYear’s</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Eve</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it</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is</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tradition</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to</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participate</a:t>
            </a:r>
            <a:r>
              <a:rPr lang="es-ES_tradnl" dirty="0" smtClean="0">
                <a:latin typeface="Arial" charset="0"/>
                <a:ea typeface="Arial" charset="0"/>
                <a:cs typeface="Arial" charset="0"/>
              </a:rPr>
              <a:t> in a </a:t>
            </a:r>
            <a:r>
              <a:rPr lang="es-ES_tradnl" dirty="0" err="1" smtClean="0">
                <a:latin typeface="Arial" charset="0"/>
                <a:ea typeface="Arial" charset="0"/>
                <a:cs typeface="Arial" charset="0"/>
              </a:rPr>
              <a:t>celebration</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called</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the</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lucky</a:t>
            </a:r>
            <a:r>
              <a:rPr lang="es-ES_tradnl" dirty="0" smtClean="0">
                <a:latin typeface="Arial" charset="0"/>
                <a:ea typeface="Arial" charset="0"/>
                <a:cs typeface="Arial" charset="0"/>
              </a:rPr>
              <a:t> grapes”. </a:t>
            </a:r>
            <a:r>
              <a:rPr lang="es-ES_tradnl" dirty="0" err="1" smtClean="0">
                <a:latin typeface="Arial" charset="0"/>
                <a:ea typeface="Arial" charset="0"/>
                <a:cs typeface="Arial" charset="0"/>
              </a:rPr>
              <a:t>On</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each</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stroke</a:t>
            </a:r>
            <a:r>
              <a:rPr lang="es-ES_tradnl" dirty="0" smtClean="0">
                <a:latin typeface="Arial" charset="0"/>
                <a:ea typeface="Arial" charset="0"/>
                <a:cs typeface="Arial" charset="0"/>
              </a:rPr>
              <a:t> of </a:t>
            </a:r>
            <a:r>
              <a:rPr lang="es-ES_tradnl" dirty="0" err="1" smtClean="0">
                <a:latin typeface="Arial" charset="0"/>
                <a:ea typeface="Arial" charset="0"/>
                <a:cs typeface="Arial" charset="0"/>
              </a:rPr>
              <a:t>midnight</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you</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take</a:t>
            </a:r>
            <a:r>
              <a:rPr lang="es-ES_tradnl" dirty="0" smtClean="0">
                <a:latin typeface="Arial" charset="0"/>
                <a:ea typeface="Arial" charset="0"/>
                <a:cs typeface="Arial" charset="0"/>
              </a:rPr>
              <a:t> a grape and </a:t>
            </a:r>
            <a:r>
              <a:rPr lang="es-ES_tradnl" dirty="0" err="1" smtClean="0">
                <a:latin typeface="Arial" charset="0"/>
                <a:ea typeface="Arial" charset="0"/>
                <a:cs typeface="Arial" charset="0"/>
              </a:rPr>
              <a:t>make</a:t>
            </a:r>
            <a:r>
              <a:rPr lang="es-ES_tradnl" dirty="0" smtClean="0">
                <a:latin typeface="Arial" charset="0"/>
                <a:ea typeface="Arial" charset="0"/>
                <a:cs typeface="Arial" charset="0"/>
              </a:rPr>
              <a:t> a </a:t>
            </a:r>
            <a:r>
              <a:rPr lang="es-ES_tradnl" dirty="0" err="1" smtClean="0">
                <a:latin typeface="Arial" charset="0"/>
                <a:ea typeface="Arial" charset="0"/>
                <a:cs typeface="Arial" charset="0"/>
              </a:rPr>
              <a:t>wish</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for</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the</a:t>
            </a:r>
            <a:r>
              <a:rPr lang="es-ES_tradnl" dirty="0" smtClean="0">
                <a:latin typeface="Arial" charset="0"/>
                <a:ea typeface="Arial" charset="0"/>
                <a:cs typeface="Arial" charset="0"/>
              </a:rPr>
              <a:t> New </a:t>
            </a:r>
            <a:r>
              <a:rPr lang="es-ES_tradnl" dirty="0" err="1" smtClean="0">
                <a:latin typeface="Arial" charset="0"/>
                <a:ea typeface="Arial" charset="0"/>
                <a:cs typeface="Arial" charset="0"/>
              </a:rPr>
              <a:t>Year</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ahead</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Other</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superstitions</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include</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wearing</a:t>
            </a:r>
            <a:r>
              <a:rPr lang="es-ES_tradnl" dirty="0" smtClean="0">
                <a:latin typeface="Arial" charset="0"/>
                <a:ea typeface="Arial" charset="0"/>
                <a:cs typeface="Arial" charset="0"/>
              </a:rPr>
              <a:t> red </a:t>
            </a:r>
            <a:r>
              <a:rPr lang="es-ES_tradnl" dirty="0" err="1" smtClean="0">
                <a:latin typeface="Arial" charset="0"/>
                <a:ea typeface="Arial" charset="0"/>
                <a:cs typeface="Arial" charset="0"/>
              </a:rPr>
              <a:t>underwear</a:t>
            </a:r>
            <a:r>
              <a:rPr lang="es-ES_tradnl" dirty="0" smtClean="0">
                <a:latin typeface="Arial" charset="0"/>
                <a:ea typeface="Arial" charset="0"/>
                <a:cs typeface="Arial" charset="0"/>
              </a:rPr>
              <a:t> and </a:t>
            </a:r>
            <a:r>
              <a:rPr lang="es-ES_tradnl" dirty="0" err="1" smtClean="0">
                <a:latin typeface="Arial" charset="0"/>
                <a:ea typeface="Arial" charset="0"/>
                <a:cs typeface="Arial" charset="0"/>
              </a:rPr>
              <a:t>putting</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gold</a:t>
            </a:r>
            <a:r>
              <a:rPr lang="es-ES_tradnl" dirty="0" smtClean="0">
                <a:latin typeface="Arial" charset="0"/>
                <a:ea typeface="Arial" charset="0"/>
                <a:cs typeface="Arial" charset="0"/>
              </a:rPr>
              <a:t> in </a:t>
            </a:r>
            <a:r>
              <a:rPr lang="es-ES_tradnl" dirty="0" err="1" smtClean="0">
                <a:latin typeface="Arial" charset="0"/>
                <a:ea typeface="Arial" charset="0"/>
                <a:cs typeface="Arial" charset="0"/>
              </a:rPr>
              <a:t>the</a:t>
            </a:r>
            <a:r>
              <a:rPr lang="es-ES_tradnl" dirty="0" smtClean="0">
                <a:latin typeface="Arial" charset="0"/>
                <a:ea typeface="Arial" charset="0"/>
                <a:cs typeface="Arial" charset="0"/>
              </a:rPr>
              <a:t> champagne </a:t>
            </a:r>
            <a:r>
              <a:rPr lang="es-ES_tradnl" dirty="0" err="1" smtClean="0">
                <a:latin typeface="Arial" charset="0"/>
                <a:ea typeface="Arial" charset="0"/>
                <a:cs typeface="Arial" charset="0"/>
              </a:rPr>
              <a:t>for</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good</a:t>
            </a:r>
            <a:r>
              <a:rPr lang="es-ES_tradnl" dirty="0" smtClean="0">
                <a:latin typeface="Arial" charset="0"/>
                <a:ea typeface="Arial" charset="0"/>
                <a:cs typeface="Arial" charset="0"/>
              </a:rPr>
              <a:t> </a:t>
            </a:r>
            <a:r>
              <a:rPr lang="es-ES_tradnl" dirty="0" err="1" smtClean="0">
                <a:latin typeface="Arial" charset="0"/>
                <a:ea typeface="Arial" charset="0"/>
                <a:cs typeface="Arial" charset="0"/>
              </a:rPr>
              <a:t>luck</a:t>
            </a:r>
            <a:r>
              <a:rPr lang="es-ES_tradnl" dirty="0" smtClean="0">
                <a:latin typeface="Arial" charset="0"/>
                <a:ea typeface="Arial" charset="0"/>
                <a:cs typeface="Arial" charset="0"/>
              </a:rPr>
              <a:t>.</a:t>
            </a:r>
            <a:endParaRPr lang="es-ES_tradnl" sz="3600" dirty="0">
              <a:latin typeface="Arial" charset="0"/>
              <a:ea typeface="Arial" charset="0"/>
              <a:cs typeface="Arial" charset="0"/>
            </a:endParaRPr>
          </a:p>
        </p:txBody>
      </p:sp>
      <p:pic>
        <p:nvPicPr>
          <p:cNvPr id="1027" name="Picture 3"/>
          <p:cNvPicPr>
            <a:picLocks noGrp="1" noChangeAspect="1" noChangeArrowheads="1"/>
          </p:cNvPicPr>
          <p:nvPr>
            <p:ph sz="half" idx="2"/>
          </p:nvPr>
        </p:nvPicPr>
        <p:blipFill>
          <a:blip r:embed="rId2"/>
          <a:srcRect/>
          <a:stretch>
            <a:fillRect/>
          </a:stretch>
        </p:blipFill>
        <p:spPr bwMode="auto">
          <a:xfrm>
            <a:off x="6172200" y="2588130"/>
            <a:ext cx="5181600" cy="2826327"/>
          </a:xfrm>
          <a:prstGeom prst="rect">
            <a:avLst/>
          </a:prstGeom>
          <a:noFill/>
          <a:ln w="9525">
            <a:noFill/>
            <a:miter lim="800000"/>
            <a:headEnd/>
            <a:tailEnd/>
          </a:ln>
          <a:effectLst/>
        </p:spPr>
      </p:pic>
    </p:spTree>
    <p:extLst>
      <p:ext uri="{BB962C8B-B14F-4D97-AF65-F5344CB8AC3E}">
        <p14:creationId xmlns:p14="http://schemas.microsoft.com/office/powerpoint/2010/main" xmlns="" val="108063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latin typeface="Arial Black" pitchFamily="34" charset="0"/>
              </a:rPr>
              <a:t>Origin of this </a:t>
            </a:r>
            <a:br>
              <a:rPr lang="en-US" dirty="0" smtClean="0">
                <a:latin typeface="Arial Black" pitchFamily="34" charset="0"/>
              </a:rPr>
            </a:br>
            <a:r>
              <a:rPr lang="en-US" dirty="0" smtClean="0">
                <a:latin typeface="Arial Black" pitchFamily="34" charset="0"/>
              </a:rPr>
              <a:t>grape-eating tradition</a:t>
            </a:r>
            <a:endParaRPr lang="es-ES" dirty="0">
              <a:latin typeface="Arial Black" pitchFamily="34" charset="0"/>
            </a:endParaRPr>
          </a:p>
        </p:txBody>
      </p:sp>
      <p:sp>
        <p:nvSpPr>
          <p:cNvPr id="3" name="2 Marcador de contenido"/>
          <p:cNvSpPr>
            <a:spLocks noGrp="1"/>
          </p:cNvSpPr>
          <p:nvPr>
            <p:ph sz="half" idx="1"/>
          </p:nvPr>
        </p:nvSpPr>
        <p:spPr/>
        <p:txBody>
          <a:bodyPr>
            <a:normAutofit lnSpcReduction="10000"/>
          </a:bodyPr>
          <a:lstStyle/>
          <a:p>
            <a:pPr>
              <a:buNone/>
            </a:pPr>
            <a:r>
              <a:rPr lang="en-US" dirty="0" smtClean="0"/>
              <a:t>   The most popular theory which explains this tradition dates back to 1909, a year in which wine producers  had so much surplus grapes that they decided to give them away to citizens. They claimed that eating grapes on New Year’s Eve would bring them good luck, and so, over a hundred years later, this custom is still followed by all Spanish people</a:t>
            </a:r>
          </a:p>
          <a:p>
            <a:endParaRPr lang="es-ES" dirty="0"/>
          </a:p>
        </p:txBody>
      </p:sp>
      <p:pic>
        <p:nvPicPr>
          <p:cNvPr id="2050" name="Picture 2"/>
          <p:cNvPicPr>
            <a:picLocks noGrp="1" noChangeAspect="1" noChangeArrowheads="1"/>
          </p:cNvPicPr>
          <p:nvPr>
            <p:ph sz="half" idx="2"/>
          </p:nvPr>
        </p:nvPicPr>
        <p:blipFill>
          <a:blip r:embed="rId2"/>
          <a:srcRect/>
          <a:stretch>
            <a:fillRect/>
          </a:stretch>
        </p:blipFill>
        <p:spPr bwMode="auto">
          <a:xfrm>
            <a:off x="6648450" y="1825625"/>
            <a:ext cx="4705350" cy="374008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latin typeface="Arial Black" pitchFamily="34" charset="0"/>
              </a:rPr>
              <a:t>The</a:t>
            </a:r>
            <a:r>
              <a:rPr lang="es-ES" dirty="0" smtClean="0">
                <a:latin typeface="Arial Black" pitchFamily="34" charset="0"/>
              </a:rPr>
              <a:t> Puerta del Sol in Madrid</a:t>
            </a:r>
            <a:endParaRPr lang="es-ES" dirty="0">
              <a:latin typeface="Arial Black" pitchFamily="34" charset="0"/>
            </a:endParaRPr>
          </a:p>
        </p:txBody>
      </p:sp>
      <p:sp>
        <p:nvSpPr>
          <p:cNvPr id="3" name="2 Marcador de contenido"/>
          <p:cNvSpPr>
            <a:spLocks noGrp="1"/>
          </p:cNvSpPr>
          <p:nvPr>
            <p:ph sz="half" idx="1"/>
          </p:nvPr>
        </p:nvSpPr>
        <p:spPr/>
        <p:txBody>
          <a:bodyPr/>
          <a:lstStyle/>
          <a:p>
            <a:pPr>
              <a:buNone/>
            </a:pPr>
            <a:r>
              <a:rPr lang="en-US" b="1" dirty="0" smtClean="0"/>
              <a:t>   On the evening of the 31st of December, all televisions in Spain light up with the image of the </a:t>
            </a:r>
            <a:r>
              <a:rPr lang="en-US" b="1" dirty="0" err="1" smtClean="0"/>
              <a:t>Puerta</a:t>
            </a:r>
            <a:r>
              <a:rPr lang="en-US" b="1" dirty="0" smtClean="0"/>
              <a:t> del Sol. Thousands of people flock to the square to eat 12 lucky grapes to the twelve chimes of the Real Casa de </a:t>
            </a:r>
            <a:r>
              <a:rPr lang="en-US" b="1" dirty="0" err="1" smtClean="0"/>
              <a:t>Correos</a:t>
            </a:r>
            <a:r>
              <a:rPr lang="en-US" b="1" dirty="0" smtClean="0"/>
              <a:t> clock.</a:t>
            </a:r>
            <a:endParaRPr lang="en-US" dirty="0" smtClean="0"/>
          </a:p>
          <a:p>
            <a:endParaRPr lang="es-ES" dirty="0"/>
          </a:p>
        </p:txBody>
      </p:sp>
      <p:pic>
        <p:nvPicPr>
          <p:cNvPr id="3074" name="Picture 2"/>
          <p:cNvPicPr>
            <a:picLocks noGrp="1" noChangeAspect="1" noChangeArrowheads="1"/>
          </p:cNvPicPr>
          <p:nvPr>
            <p:ph sz="half" idx="2"/>
          </p:nvPr>
        </p:nvPicPr>
        <p:blipFill>
          <a:blip r:embed="rId2"/>
          <a:srcRect/>
          <a:stretch>
            <a:fillRect/>
          </a:stretch>
        </p:blipFill>
        <p:spPr bwMode="auto">
          <a:xfrm>
            <a:off x="6172200" y="2546499"/>
            <a:ext cx="5181600" cy="290959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latin typeface="Arial Black" pitchFamily="34" charset="0"/>
              </a:rPr>
              <a:t>                 Explanation of how </a:t>
            </a:r>
            <a:br>
              <a:rPr lang="en-US" dirty="0" smtClean="0">
                <a:latin typeface="Arial Black" pitchFamily="34" charset="0"/>
              </a:rPr>
            </a:br>
            <a:r>
              <a:rPr lang="en-US" dirty="0" smtClean="0">
                <a:latin typeface="Arial Black" pitchFamily="34" charset="0"/>
              </a:rPr>
              <a:t>            you have to eat the grapes</a:t>
            </a:r>
            <a:endParaRPr lang="en-US" dirty="0">
              <a:latin typeface="Arial Black" pitchFamily="34" charset="0"/>
            </a:endParaRPr>
          </a:p>
        </p:txBody>
      </p:sp>
      <p:sp>
        <p:nvSpPr>
          <p:cNvPr id="3" name="2 Marcador de contenido"/>
          <p:cNvSpPr>
            <a:spLocks noGrp="1"/>
          </p:cNvSpPr>
          <p:nvPr>
            <p:ph sz="half" idx="1"/>
          </p:nvPr>
        </p:nvSpPr>
        <p:spPr>
          <a:xfrm>
            <a:off x="506186" y="1690688"/>
            <a:ext cx="5513614" cy="5167311"/>
          </a:xfrm>
        </p:spPr>
        <p:txBody>
          <a:bodyPr>
            <a:normAutofit fontScale="92500" lnSpcReduction="20000"/>
          </a:bodyPr>
          <a:lstStyle/>
          <a:p>
            <a:pPr>
              <a:buNone/>
            </a:pPr>
            <a:r>
              <a:rPr lang="en-US" dirty="0" smtClean="0"/>
              <a:t>   </a:t>
            </a:r>
            <a:r>
              <a:rPr lang="en-US" dirty="0" smtClean="0">
                <a:latin typeface="Arial" pitchFamily="34" charset="0"/>
                <a:cs typeface="Arial" pitchFamily="34" charset="0"/>
              </a:rPr>
              <a:t>Just a few seconds before midnight, the ball, located in the upper part of the tower, is lowered to </a:t>
            </a:r>
            <a:r>
              <a:rPr lang="en-US" sz="2600" dirty="0" smtClean="0">
                <a:latin typeface="Arial" pitchFamily="34" charset="0"/>
                <a:cs typeface="Arial" pitchFamily="34" charset="0"/>
              </a:rPr>
              <a:t>the</a:t>
            </a:r>
            <a:r>
              <a:rPr lang="en-US" dirty="0" smtClean="0">
                <a:latin typeface="Arial" pitchFamily="34" charset="0"/>
                <a:cs typeface="Arial" pitchFamily="34" charset="0"/>
              </a:rPr>
              <a:t> sound of the carillon. This is followed by the four quarters (4 warning tolls that give you time to grab that grape that’s rolled under the table) and then, finally, the 12 chimes for your 12 grapes.</a:t>
            </a:r>
          </a:p>
          <a:p>
            <a:pPr>
              <a:buNone/>
            </a:pPr>
            <a:r>
              <a:rPr lang="en-US" dirty="0" smtClean="0">
                <a:latin typeface="Arial" pitchFamily="34" charset="0"/>
                <a:cs typeface="Arial" pitchFamily="34" charset="0"/>
              </a:rPr>
              <a:t>   And once you’ve managed to swallow them all, have a glass  of champagne, kiss and hug everyone and then it’s time to get ready to party. </a:t>
            </a:r>
          </a:p>
          <a:p>
            <a:pPr>
              <a:buNone/>
            </a:pPr>
            <a:r>
              <a:rPr lang="en-US" dirty="0" smtClean="0">
                <a:latin typeface="Arial" pitchFamily="34" charset="0"/>
                <a:cs typeface="Arial" pitchFamily="34" charset="0"/>
              </a:rPr>
              <a:t>  The night and the new year have only just begun!</a:t>
            </a:r>
          </a:p>
          <a:p>
            <a:endParaRPr lang="es-ES" dirty="0"/>
          </a:p>
        </p:txBody>
      </p:sp>
      <p:pic>
        <p:nvPicPr>
          <p:cNvPr id="4098" name="Picture 2"/>
          <p:cNvPicPr>
            <a:picLocks noGrp="1" noChangeAspect="1" noChangeArrowheads="1"/>
          </p:cNvPicPr>
          <p:nvPr>
            <p:ph sz="half" idx="2"/>
          </p:nvPr>
        </p:nvPicPr>
        <p:blipFill>
          <a:blip r:embed="rId2"/>
          <a:srcRect/>
          <a:stretch>
            <a:fillRect/>
          </a:stretch>
        </p:blipFill>
        <p:spPr bwMode="auto">
          <a:xfrm>
            <a:off x="6172200" y="2542924"/>
            <a:ext cx="5181600" cy="291674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TotalTime>
  <Words>211</Words>
  <Application>Microsoft Office PowerPoint</Application>
  <PresentationFormat>Personalizado</PresentationFormat>
  <Paragraphs>10</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                New Year's Eve               31st December  </vt:lpstr>
      <vt:lpstr>Origin of this  grape-eating tradition</vt:lpstr>
      <vt:lpstr>The Puerta del Sol in Madrid</vt:lpstr>
      <vt:lpstr>                 Explanation of how              you have to eat the grapes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memorizar una serie de datos importantes</dc:title>
  <dc:creator>Usuario de Microsoft Office</dc:creator>
  <cp:lastModifiedBy>Isabel Soriano</cp:lastModifiedBy>
  <cp:revision>48</cp:revision>
  <dcterms:created xsi:type="dcterms:W3CDTF">2017-09-04T00:18:20Z</dcterms:created>
  <dcterms:modified xsi:type="dcterms:W3CDTF">2018-12-10T19:23:54Z</dcterms:modified>
</cp:coreProperties>
</file>