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1" r:id="rId4"/>
    <p:sldId id="257" r:id="rId5"/>
    <p:sldId id="258" r:id="rId6"/>
    <p:sldId id="259" r:id="rId7"/>
    <p:sldId id="260" r:id="rId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p:restoredTop sz="94709"/>
  </p:normalViewPr>
  <p:slideViewPr>
    <p:cSldViewPr snapToGrid="0" snapToObjects="1">
      <p:cViewPr varScale="1">
        <p:scale>
          <a:sx n="69" d="100"/>
          <a:sy n="69" d="100"/>
        </p:scale>
        <p:origin x="-114" y="-8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200393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51081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84291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1960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355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212966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2148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36008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15356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4718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EEC0483-7BAC-C045-8657-7E6FAFFB7978}" type="datetimeFigureOut">
              <a:rPr lang="es-ES_tradnl" smtClean="0"/>
              <a:pPr/>
              <a:t>01/12/2018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13113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C0483-7BAC-C045-8657-7E6FAFFB7978}" type="datetimeFigureOut">
              <a:rPr lang="es-ES_tradnl" smtClean="0"/>
              <a:pPr/>
              <a:t>01/12/2018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7433-6B63-0040-B1BF-75CCDCD89624}" type="slidenum">
              <a:rPr lang="es-ES_tradnl" smtClean="0"/>
              <a:pPr/>
              <a:t>‹Nº›</a:t>
            </a:fld>
            <a:endParaRPr lang="es-ES_tradnl"/>
          </a:p>
        </p:txBody>
      </p:sp>
    </p:spTree>
    <p:extLst>
      <p:ext uri="{BB962C8B-B14F-4D97-AF65-F5344CB8AC3E}">
        <p14:creationId xmlns="" xmlns:p14="http://schemas.microsoft.com/office/powerpoint/2010/main" val="91944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4619" y="1931483"/>
            <a:ext cx="9199417" cy="1421317"/>
          </a:xfrm>
        </p:spPr>
        <p:txBody>
          <a:bodyPr>
            <a:noAutofit/>
          </a:bodyPr>
          <a:lstStyle/>
          <a:p>
            <a:r>
              <a:rPr lang="en-US" sz="7200" b="1" dirty="0" smtClean="0"/>
              <a:t>What is </a:t>
            </a:r>
            <a:r>
              <a:rPr lang="en-US" sz="7200" b="1" dirty="0" err="1" smtClean="0"/>
              <a:t>turrón</a:t>
            </a:r>
            <a:r>
              <a:rPr lang="en-US" sz="7200" b="1" dirty="0" smtClean="0"/>
              <a:t>?</a:t>
            </a:r>
            <a:r>
              <a:rPr lang="en-US" sz="7200" dirty="0" smtClean="0"/>
              <a:t/>
            </a:r>
            <a:br>
              <a:rPr lang="en-US" sz="7200" dirty="0" smtClean="0"/>
            </a:br>
            <a:endParaRPr lang="es-ES_tradnl" sz="7200" dirty="0">
              <a:latin typeface="Impact" charset="0"/>
              <a:ea typeface="Impact" charset="0"/>
              <a:cs typeface="Impact" charset="0"/>
            </a:endParaRPr>
          </a:p>
        </p:txBody>
      </p:sp>
      <p:sp>
        <p:nvSpPr>
          <p:cNvPr id="3" name="Subtítulo 2"/>
          <p:cNvSpPr>
            <a:spLocks noGrp="1"/>
          </p:cNvSpPr>
          <p:nvPr>
            <p:ph type="subTitle" idx="1"/>
          </p:nvPr>
        </p:nvSpPr>
        <p:spPr>
          <a:xfrm>
            <a:off x="1593273" y="3352800"/>
            <a:ext cx="9351818" cy="2622045"/>
          </a:xfrm>
        </p:spPr>
        <p:txBody>
          <a:bodyPr>
            <a:normAutofit fontScale="92500" lnSpcReduction="10000"/>
          </a:bodyPr>
          <a:lstStyle/>
          <a:p>
            <a:r>
              <a:rPr lang="en-US" sz="3600" i="1" dirty="0" err="1" smtClean="0"/>
              <a:t>Turrón</a:t>
            </a:r>
            <a:r>
              <a:rPr lang="en-US" sz="3600" dirty="0" smtClean="0"/>
              <a:t> is a sweet treat made from a mixture of honey, eggs, sugar and, perhaps most importantly of all, toasted nuts. The most common type of nut to be used in the elaboration of </a:t>
            </a:r>
            <a:r>
              <a:rPr lang="en-US" sz="3600" i="1" dirty="0" err="1" smtClean="0"/>
              <a:t>turrón</a:t>
            </a:r>
            <a:r>
              <a:rPr lang="en-US" sz="3600" dirty="0" smtClean="0"/>
              <a:t> is almonds, although other nuts such as pistachios can sometimes be used instead.</a:t>
            </a:r>
          </a:p>
          <a:p>
            <a:endParaRPr lang="es-ES_tradnl" sz="3600" dirty="0">
              <a:latin typeface="Arial" charset="0"/>
              <a:ea typeface="Arial" charset="0"/>
              <a:cs typeface="Arial" charset="0"/>
            </a:endParaRPr>
          </a:p>
        </p:txBody>
      </p:sp>
    </p:spTree>
    <p:extLst>
      <p:ext uri="{BB962C8B-B14F-4D97-AF65-F5344CB8AC3E}">
        <p14:creationId xmlns="" xmlns:p14="http://schemas.microsoft.com/office/powerpoint/2010/main" val="108063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9788" y="457200"/>
            <a:ext cx="3932237" cy="983673"/>
          </a:xfrm>
        </p:spPr>
        <p:txBody>
          <a:bodyPr/>
          <a:lstStyle/>
          <a:p>
            <a:r>
              <a:rPr lang="es-ES" dirty="0" err="1" smtClean="0">
                <a:solidFill>
                  <a:srgbClr val="FF0000"/>
                </a:solidFill>
              </a:rPr>
              <a:t>How</a:t>
            </a:r>
            <a:r>
              <a:rPr lang="es-ES" dirty="0" smtClean="0">
                <a:solidFill>
                  <a:srgbClr val="FF0000"/>
                </a:solidFill>
              </a:rPr>
              <a:t> </a:t>
            </a:r>
            <a:r>
              <a:rPr lang="es-ES" dirty="0" err="1" smtClean="0">
                <a:solidFill>
                  <a:srgbClr val="FF0000"/>
                </a:solidFill>
              </a:rPr>
              <a:t>is</a:t>
            </a:r>
            <a:r>
              <a:rPr lang="es-ES" dirty="0" smtClean="0">
                <a:solidFill>
                  <a:srgbClr val="FF0000"/>
                </a:solidFill>
              </a:rPr>
              <a:t> turrón </a:t>
            </a:r>
            <a:r>
              <a:rPr lang="es-ES" dirty="0" err="1" smtClean="0">
                <a:solidFill>
                  <a:srgbClr val="FF0000"/>
                </a:solidFill>
              </a:rPr>
              <a:t>made</a:t>
            </a:r>
            <a:r>
              <a:rPr lang="es-ES" dirty="0" smtClean="0">
                <a:solidFill>
                  <a:srgbClr val="FF0000"/>
                </a:solidFill>
              </a:rPr>
              <a:t>?</a:t>
            </a:r>
            <a:endParaRPr lang="es-ES" dirty="0">
              <a:solidFill>
                <a:srgbClr val="FF0000"/>
              </a:solidFill>
            </a:endParaRPr>
          </a:p>
        </p:txBody>
      </p:sp>
      <p:sp>
        <p:nvSpPr>
          <p:cNvPr id="3" name="2 Marcador de contenido"/>
          <p:cNvSpPr>
            <a:spLocks noGrp="1"/>
          </p:cNvSpPr>
          <p:nvPr>
            <p:ph type="body" sz="half" idx="2"/>
          </p:nvPr>
        </p:nvSpPr>
        <p:spPr/>
        <p:txBody>
          <a:bodyPr>
            <a:normAutofit fontScale="92500" lnSpcReduction="10000"/>
          </a:bodyPr>
          <a:lstStyle/>
          <a:p>
            <a:r>
              <a:rPr lang="en-US" sz="2600" dirty="0" smtClean="0"/>
              <a:t>To make </a:t>
            </a:r>
            <a:r>
              <a:rPr lang="en-US" sz="2600" i="1" dirty="0" err="1" smtClean="0"/>
              <a:t>turrón</a:t>
            </a:r>
            <a:r>
              <a:rPr lang="en-US" sz="2600" dirty="0" smtClean="0"/>
              <a:t>, the artisan-maker first starts by heating the honey until it begins to caramelize, before then adding sugar and egg whites to the preparation. The next step is to add the toasted nuts to the mixture and blend it all together before leaving it to rest and set. Once the </a:t>
            </a:r>
            <a:r>
              <a:rPr lang="en-US" sz="2600" i="1" dirty="0" err="1" smtClean="0"/>
              <a:t>turrón</a:t>
            </a:r>
            <a:r>
              <a:rPr lang="en-US" sz="2600" dirty="0" smtClean="0"/>
              <a:t> is set it can be kept for up to a year.</a:t>
            </a:r>
          </a:p>
          <a:p>
            <a:endParaRPr lang="es-ES" dirty="0"/>
          </a:p>
        </p:txBody>
      </p:sp>
      <p:pic>
        <p:nvPicPr>
          <p:cNvPr id="1035" name="Picture 11"/>
          <p:cNvPicPr>
            <a:picLocks noGrp="1" noChangeAspect="1" noChangeArrowheads="1"/>
          </p:cNvPicPr>
          <p:nvPr>
            <p:ph type="pic" idx="1"/>
          </p:nvPr>
        </p:nvPicPr>
        <p:blipFill>
          <a:blip r:embed="rId2"/>
          <a:srcRect l="7109" r="7109"/>
          <a:stretch>
            <a:fillRect/>
          </a:stretch>
        </p:blipFill>
        <p:spPr bwMode="auto">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9788" y="457200"/>
            <a:ext cx="4343400" cy="1246909"/>
          </a:xfrm>
        </p:spPr>
        <p:txBody>
          <a:bodyPr>
            <a:normAutofit fontScale="90000"/>
          </a:bodyPr>
          <a:lstStyle/>
          <a:p>
            <a:r>
              <a:rPr lang="en-US" b="1" dirty="0" smtClean="0"/>
              <a:t>Different types and </a:t>
            </a:r>
            <a:r>
              <a:rPr lang="en-US" b="1" dirty="0" err="1" smtClean="0"/>
              <a:t>flavours</a:t>
            </a:r>
            <a:r>
              <a:rPr lang="en-US" dirty="0" smtClean="0"/>
              <a:t/>
            </a:r>
            <a:br>
              <a:rPr lang="en-US" dirty="0" smtClean="0"/>
            </a:br>
            <a:endParaRPr lang="es-ES" dirty="0"/>
          </a:p>
        </p:txBody>
      </p:sp>
      <p:sp>
        <p:nvSpPr>
          <p:cNvPr id="5" name="4 Marcador de contenido"/>
          <p:cNvSpPr>
            <a:spLocks noGrp="1"/>
          </p:cNvSpPr>
          <p:nvPr>
            <p:ph idx="1"/>
          </p:nvPr>
        </p:nvSpPr>
        <p:spPr/>
        <p:txBody>
          <a:bodyPr>
            <a:normAutofit lnSpcReduction="10000"/>
          </a:bodyPr>
          <a:lstStyle/>
          <a:p>
            <a:pPr>
              <a:buNone/>
            </a:pPr>
            <a:r>
              <a:rPr lang="en-US" dirty="0" smtClean="0"/>
              <a:t>    The most important distinction between types of </a:t>
            </a:r>
            <a:r>
              <a:rPr lang="en-US" i="1" dirty="0" err="1" smtClean="0"/>
              <a:t>turrón</a:t>
            </a:r>
            <a:r>
              <a:rPr lang="en-US" dirty="0" smtClean="0"/>
              <a:t> is whether it is hard and easily broken, or soft and chewy.</a:t>
            </a:r>
          </a:p>
          <a:p>
            <a:pPr>
              <a:buNone/>
            </a:pPr>
            <a:r>
              <a:rPr lang="en-US" dirty="0" smtClean="0"/>
              <a:t>  The harder variety is known as </a:t>
            </a:r>
            <a:r>
              <a:rPr lang="en-US" i="1" dirty="0" err="1" smtClean="0"/>
              <a:t>turrón</a:t>
            </a:r>
            <a:r>
              <a:rPr lang="en-US" i="1" dirty="0" smtClean="0"/>
              <a:t> </a:t>
            </a:r>
            <a:r>
              <a:rPr lang="en-US" i="1" dirty="0" err="1" smtClean="0"/>
              <a:t>duro</a:t>
            </a:r>
            <a:r>
              <a:rPr lang="en-US" dirty="0" smtClean="0"/>
              <a:t> or </a:t>
            </a:r>
            <a:r>
              <a:rPr lang="en-US" b="1" i="1" dirty="0" err="1" smtClean="0"/>
              <a:t>turrón</a:t>
            </a:r>
            <a:r>
              <a:rPr lang="en-US" b="1" i="1" dirty="0" smtClean="0"/>
              <a:t> de Alicante</a:t>
            </a:r>
            <a:r>
              <a:rPr lang="en-US" dirty="0" smtClean="0"/>
              <a:t>, whereas the softer kind is known as </a:t>
            </a:r>
            <a:r>
              <a:rPr lang="en-US" i="1" dirty="0" err="1" smtClean="0"/>
              <a:t>turrón</a:t>
            </a:r>
            <a:r>
              <a:rPr lang="en-US" i="1" dirty="0" smtClean="0"/>
              <a:t> </a:t>
            </a:r>
            <a:r>
              <a:rPr lang="en-US" i="1" dirty="0" err="1" smtClean="0"/>
              <a:t>blando</a:t>
            </a:r>
            <a:r>
              <a:rPr lang="en-US" dirty="0" smtClean="0"/>
              <a:t> or </a:t>
            </a:r>
            <a:r>
              <a:rPr lang="en-US" b="1" i="1" dirty="0" err="1" smtClean="0"/>
              <a:t>turrón</a:t>
            </a:r>
            <a:r>
              <a:rPr lang="en-US" b="1" i="1" dirty="0" smtClean="0"/>
              <a:t> de </a:t>
            </a:r>
            <a:r>
              <a:rPr lang="en-US" b="1" i="1" dirty="0" err="1" smtClean="0"/>
              <a:t>Jijona</a:t>
            </a:r>
            <a:r>
              <a:rPr lang="en-US" b="1" dirty="0" smtClean="0"/>
              <a:t>, </a:t>
            </a:r>
            <a:r>
              <a:rPr lang="en-US" dirty="0" smtClean="0"/>
              <a:t>in reference to the two towns in which each kind became most famous.</a:t>
            </a:r>
          </a:p>
          <a:p>
            <a:endParaRPr lang="es-ES" dirty="0"/>
          </a:p>
        </p:txBody>
      </p:sp>
      <p:sp>
        <p:nvSpPr>
          <p:cNvPr id="6" name="5 Marcador de texto"/>
          <p:cNvSpPr>
            <a:spLocks noGrp="1"/>
          </p:cNvSpPr>
          <p:nvPr>
            <p:ph type="body" sz="half" idx="2"/>
          </p:nvPr>
        </p:nvSpPr>
        <p:spPr>
          <a:xfrm>
            <a:off x="839788" y="2057400"/>
            <a:ext cx="3932237" cy="3235036"/>
          </a:xfrm>
        </p:spPr>
        <p:txBody>
          <a:bodyPr/>
          <a:lstStyle/>
          <a:p>
            <a:endParaRPr lang="es-ES" dirty="0"/>
          </a:p>
        </p:txBody>
      </p:sp>
      <p:pic>
        <p:nvPicPr>
          <p:cNvPr id="2049" name="Picture 1"/>
          <p:cNvPicPr>
            <a:picLocks noChangeAspect="1" noChangeArrowheads="1"/>
          </p:cNvPicPr>
          <p:nvPr/>
        </p:nvPicPr>
        <p:blipFill>
          <a:blip r:embed="rId2"/>
          <a:srcRect/>
          <a:stretch>
            <a:fillRect/>
          </a:stretch>
        </p:blipFill>
        <p:spPr bwMode="auto">
          <a:xfrm>
            <a:off x="839788" y="1420090"/>
            <a:ext cx="4267200" cy="4267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pPr algn="ctr"/>
            <a:r>
              <a:rPr lang="en-US" sz="4000" b="1" dirty="0" smtClean="0"/>
              <a:t>Origins  of </a:t>
            </a:r>
            <a:r>
              <a:rPr lang="en-US" sz="4000" b="1" dirty="0" err="1" smtClean="0"/>
              <a:t>turrón</a:t>
            </a:r>
            <a:r>
              <a:rPr lang="en-US" sz="4000" dirty="0" smtClean="0"/>
              <a:t/>
            </a:r>
            <a:br>
              <a:rPr lang="en-US" sz="4000" dirty="0" smtClean="0"/>
            </a:br>
            <a:endParaRPr lang="es-ES_tradnl" sz="4000" dirty="0">
              <a:latin typeface="Arial" charset="0"/>
              <a:ea typeface="Arial" charset="0"/>
              <a:cs typeface="Arial" charset="0"/>
            </a:endParaRPr>
          </a:p>
        </p:txBody>
      </p:sp>
      <p:sp>
        <p:nvSpPr>
          <p:cNvPr id="4" name="3 Marcador de contenido"/>
          <p:cNvSpPr>
            <a:spLocks noGrp="1"/>
          </p:cNvSpPr>
          <p:nvPr>
            <p:ph idx="1"/>
          </p:nvPr>
        </p:nvSpPr>
        <p:spPr/>
        <p:txBody>
          <a:bodyPr>
            <a:normAutofit fontScale="77500" lnSpcReduction="20000"/>
          </a:bodyPr>
          <a:lstStyle/>
          <a:p>
            <a:pPr>
              <a:buNone/>
            </a:pPr>
            <a:r>
              <a:rPr lang="en-US" dirty="0" smtClean="0"/>
              <a:t>   Its origins can actually be traced back to the </a:t>
            </a:r>
            <a:r>
              <a:rPr lang="en-US" b="1" dirty="0" smtClean="0"/>
              <a:t>Moors </a:t>
            </a:r>
            <a:r>
              <a:rPr lang="en-US" dirty="0" smtClean="0"/>
              <a:t>who invaded the country in the early Middle Ages. The Moors brought with them a rich culinary heritage.</a:t>
            </a:r>
          </a:p>
          <a:p>
            <a:pPr>
              <a:buNone/>
            </a:pPr>
            <a:r>
              <a:rPr lang="en-US" dirty="0" smtClean="0"/>
              <a:t>   By the 15th century, </a:t>
            </a:r>
            <a:r>
              <a:rPr lang="en-US" i="1" dirty="0" err="1" smtClean="0"/>
              <a:t>turrón</a:t>
            </a:r>
            <a:r>
              <a:rPr lang="en-US" dirty="0" smtClean="0"/>
              <a:t> was a popular sweet in Spain and there were some artisan-makers who made </a:t>
            </a:r>
            <a:r>
              <a:rPr lang="en-US" dirty="0" err="1" smtClean="0"/>
              <a:t>turrón</a:t>
            </a:r>
            <a:r>
              <a:rPr lang="en-US" dirty="0" smtClean="0"/>
              <a:t> especially around the town of Alicante.</a:t>
            </a:r>
          </a:p>
          <a:p>
            <a:pPr>
              <a:buNone/>
            </a:pPr>
            <a:r>
              <a:rPr lang="en-US" dirty="0" smtClean="0"/>
              <a:t>   While honey was used in the preparation from the beginning, it would seem that sugar was only added to the list of ingredients when the first sugar plantations were discovered in South America and sugar became a more common ingredient in Spanish cuisine.</a:t>
            </a:r>
          </a:p>
          <a:p>
            <a:endParaRPr lang="es-ES" dirty="0"/>
          </a:p>
        </p:txBody>
      </p:sp>
      <p:sp>
        <p:nvSpPr>
          <p:cNvPr id="5" name="4 Marcador de texto"/>
          <p:cNvSpPr>
            <a:spLocks noGrp="1"/>
          </p:cNvSpPr>
          <p:nvPr>
            <p:ph type="body" sz="half" idx="2"/>
          </p:nvPr>
        </p:nvSpPr>
        <p:spPr/>
        <p:txBody>
          <a:bodyPr/>
          <a:lstStyle/>
          <a:p>
            <a:endParaRPr lang="es-ES" dirty="0"/>
          </a:p>
        </p:txBody>
      </p:sp>
      <p:pic>
        <p:nvPicPr>
          <p:cNvPr id="6" name="5 Imagen" descr="Resultado de imagen de epoca moros medievales"/>
          <p:cNvPicPr/>
          <p:nvPr/>
        </p:nvPicPr>
        <p:blipFill>
          <a:blip r:embed="rId2"/>
          <a:srcRect/>
          <a:stretch>
            <a:fillRect/>
          </a:stretch>
        </p:blipFill>
        <p:spPr bwMode="auto">
          <a:xfrm>
            <a:off x="839788" y="1647912"/>
            <a:ext cx="4236720" cy="3783647"/>
          </a:xfrm>
          <a:prstGeom prst="rect">
            <a:avLst/>
          </a:prstGeom>
          <a:noFill/>
          <a:ln w="9525">
            <a:noFill/>
            <a:miter lim="800000"/>
            <a:headEnd/>
            <a:tailEnd/>
          </a:ln>
        </p:spPr>
      </p:pic>
    </p:spTree>
    <p:extLst>
      <p:ext uri="{BB962C8B-B14F-4D97-AF65-F5344CB8AC3E}">
        <p14:creationId xmlns="" xmlns:p14="http://schemas.microsoft.com/office/powerpoint/2010/main" val="687677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US" b="1" dirty="0" err="1" smtClean="0"/>
              <a:t>Turrón</a:t>
            </a:r>
            <a:r>
              <a:rPr lang="en-US" b="1" dirty="0" smtClean="0"/>
              <a:t> in Spain today</a:t>
            </a:r>
            <a:r>
              <a:rPr lang="en-US" dirty="0" smtClean="0"/>
              <a:t/>
            </a:r>
            <a:br>
              <a:rPr lang="en-US" dirty="0" smtClean="0"/>
            </a:br>
            <a:endParaRPr lang="es-ES" b="1" dirty="0"/>
          </a:p>
        </p:txBody>
      </p:sp>
      <p:sp>
        <p:nvSpPr>
          <p:cNvPr id="4" name="3 Marcador de contenido"/>
          <p:cNvSpPr>
            <a:spLocks noGrp="1"/>
          </p:cNvSpPr>
          <p:nvPr>
            <p:ph idx="1"/>
          </p:nvPr>
        </p:nvSpPr>
        <p:spPr>
          <a:xfrm>
            <a:off x="5183188" y="457200"/>
            <a:ext cx="6172200" cy="5971309"/>
          </a:xfrm>
        </p:spPr>
        <p:txBody>
          <a:bodyPr>
            <a:normAutofit fontScale="25000" lnSpcReduction="20000"/>
          </a:bodyPr>
          <a:lstStyle/>
          <a:p>
            <a:pPr>
              <a:buNone/>
            </a:pPr>
            <a:r>
              <a:rPr lang="en-US" sz="6000" dirty="0" smtClean="0"/>
              <a:t>    </a:t>
            </a:r>
            <a:r>
              <a:rPr lang="en-US" sz="6000" dirty="0" smtClean="0"/>
              <a:t> </a:t>
            </a:r>
            <a:r>
              <a:rPr lang="en-US" sz="9600" dirty="0" smtClean="0"/>
              <a:t>Nowadays </a:t>
            </a:r>
            <a:r>
              <a:rPr lang="en-US" sz="9600" i="1" dirty="0" err="1" smtClean="0"/>
              <a:t>turrón</a:t>
            </a:r>
            <a:r>
              <a:rPr lang="en-US" sz="9600" dirty="0" smtClean="0"/>
              <a:t> remains one of the most common treats to be offered around the time of the Christmas holidays. </a:t>
            </a:r>
            <a:endParaRPr lang="en-US" sz="9600" dirty="0" smtClean="0"/>
          </a:p>
          <a:p>
            <a:pPr>
              <a:buNone/>
            </a:pPr>
            <a:endParaRPr lang="en-US" sz="9600" dirty="0" smtClean="0"/>
          </a:p>
          <a:p>
            <a:pPr>
              <a:buNone/>
            </a:pPr>
            <a:r>
              <a:rPr lang="en-US" sz="9600" dirty="0" smtClean="0"/>
              <a:t>    In 2017, the province of Alicante produced over 35 million kilograms of </a:t>
            </a:r>
            <a:r>
              <a:rPr lang="en-US" sz="9600" i="1" dirty="0" err="1" smtClean="0"/>
              <a:t>turrón</a:t>
            </a:r>
            <a:r>
              <a:rPr lang="en-US" sz="9600" i="1" dirty="0" smtClean="0"/>
              <a:t>,</a:t>
            </a:r>
            <a:r>
              <a:rPr lang="en-US" sz="9600" dirty="0" smtClean="0"/>
              <a:t> 95 per cent of which is sold around Christmas time</a:t>
            </a:r>
            <a:r>
              <a:rPr lang="en-US" sz="9600" dirty="0" smtClean="0"/>
              <a:t>.</a:t>
            </a:r>
          </a:p>
          <a:p>
            <a:pPr>
              <a:buNone/>
            </a:pPr>
            <a:endParaRPr lang="en-US" sz="9600" dirty="0" smtClean="0"/>
          </a:p>
          <a:p>
            <a:pPr>
              <a:buNone/>
            </a:pPr>
            <a:r>
              <a:rPr lang="en-US" sz="9600" dirty="0" smtClean="0"/>
              <a:t>    23 companies make </a:t>
            </a:r>
            <a:r>
              <a:rPr lang="en-US" sz="9600" dirty="0" err="1" smtClean="0"/>
              <a:t>turrón</a:t>
            </a:r>
            <a:r>
              <a:rPr lang="en-US" sz="9600" dirty="0" smtClean="0"/>
              <a:t> and 1800 people work in these companies. </a:t>
            </a:r>
          </a:p>
          <a:p>
            <a:pPr>
              <a:buNone/>
            </a:pPr>
            <a:r>
              <a:rPr lang="en-US" sz="9600" dirty="0" smtClean="0"/>
              <a:t>    </a:t>
            </a:r>
          </a:p>
          <a:p>
            <a:pPr>
              <a:buNone/>
            </a:pPr>
            <a:r>
              <a:rPr lang="en-US" sz="9600" dirty="0" smtClean="0"/>
              <a:t>    The </a:t>
            </a:r>
            <a:r>
              <a:rPr lang="en-US" sz="9600" dirty="0" err="1" smtClean="0"/>
              <a:t>turrón</a:t>
            </a:r>
            <a:r>
              <a:rPr lang="en-US" sz="9600" dirty="0" smtClean="0"/>
              <a:t> business had an annual turnover of 210 million </a:t>
            </a:r>
            <a:r>
              <a:rPr lang="en-US" sz="9600" dirty="0" err="1" smtClean="0"/>
              <a:t>euros</a:t>
            </a:r>
            <a:r>
              <a:rPr lang="en-US" sz="9600" dirty="0" smtClean="0"/>
              <a:t> last year.</a:t>
            </a:r>
          </a:p>
          <a:p>
            <a:pPr>
              <a:buNone/>
            </a:pPr>
            <a:endParaRPr lang="en-US" sz="9600" dirty="0" smtClean="0"/>
          </a:p>
          <a:p>
            <a:pPr>
              <a:buNone/>
            </a:pPr>
            <a:r>
              <a:rPr lang="en-US" sz="9600" dirty="0" smtClean="0"/>
              <a:t>    The country is the biggest exporter of </a:t>
            </a:r>
            <a:r>
              <a:rPr lang="en-US" sz="9600" i="1" dirty="0" err="1" smtClean="0"/>
              <a:t>turrón</a:t>
            </a:r>
            <a:r>
              <a:rPr lang="en-US" sz="9600" dirty="0" smtClean="0"/>
              <a:t> in the world, primarily to South America but also Japan and the Middle East, as well as neighboring countries such as Germany and Italy.</a:t>
            </a:r>
          </a:p>
          <a:p>
            <a:pPr>
              <a:buNone/>
            </a:pPr>
            <a:r>
              <a:rPr lang="en-US" dirty="0" smtClean="0"/>
              <a:t/>
            </a:r>
            <a:br>
              <a:rPr lang="en-US" dirty="0" smtClean="0"/>
            </a:br>
            <a:r>
              <a:rPr lang="en-US" dirty="0" smtClean="0"/>
              <a:t/>
            </a:r>
            <a:br>
              <a:rPr lang="en-US" dirty="0" smtClean="0"/>
            </a:br>
            <a:endParaRPr lang="en-US" dirty="0" smtClean="0"/>
          </a:p>
          <a:p>
            <a:endParaRPr lang="es-ES" dirty="0"/>
          </a:p>
        </p:txBody>
      </p:sp>
      <p:sp>
        <p:nvSpPr>
          <p:cNvPr id="5" name="4 Marcador de texto"/>
          <p:cNvSpPr>
            <a:spLocks noGrp="1"/>
          </p:cNvSpPr>
          <p:nvPr>
            <p:ph type="body" sz="half" idx="2"/>
          </p:nvPr>
        </p:nvSpPr>
        <p:spPr/>
        <p:txBody>
          <a:bodyPr/>
          <a:lstStyle/>
          <a:p>
            <a:endParaRPr lang="es-ES" dirty="0"/>
          </a:p>
        </p:txBody>
      </p:sp>
      <p:pic>
        <p:nvPicPr>
          <p:cNvPr id="14337" name="Picture 1"/>
          <p:cNvPicPr>
            <a:picLocks noChangeAspect="1" noChangeArrowheads="1"/>
          </p:cNvPicPr>
          <p:nvPr/>
        </p:nvPicPr>
        <p:blipFill>
          <a:blip r:embed="rId2"/>
          <a:srcRect/>
          <a:stretch>
            <a:fillRect/>
          </a:stretch>
        </p:blipFill>
        <p:spPr bwMode="auto">
          <a:xfrm>
            <a:off x="814388" y="2057400"/>
            <a:ext cx="4368800" cy="3276600"/>
          </a:xfrm>
          <a:prstGeom prst="rect">
            <a:avLst/>
          </a:prstGeom>
          <a:noFill/>
          <a:ln w="9525">
            <a:noFill/>
            <a:miter lim="800000"/>
            <a:headEnd/>
            <a:tailEnd/>
          </a:ln>
          <a:effectLst/>
        </p:spPr>
      </p:pic>
    </p:spTree>
    <p:extLst>
      <p:ext uri="{BB962C8B-B14F-4D97-AF65-F5344CB8AC3E}">
        <p14:creationId xmlns="" xmlns:p14="http://schemas.microsoft.com/office/powerpoint/2010/main" val="1598891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a:bodyPr>
          <a:lstStyle/>
          <a:p>
            <a:pPr algn="ctr"/>
            <a:r>
              <a:rPr lang="es-ES" sz="4400" b="1" dirty="0" smtClean="0"/>
              <a:t> </a:t>
            </a:r>
            <a:r>
              <a:rPr lang="es-ES" sz="4400" b="1" dirty="0" smtClean="0"/>
              <a:t>Jijona Turrón</a:t>
            </a:r>
            <a:br>
              <a:rPr lang="es-ES" sz="4400" b="1" dirty="0" smtClean="0"/>
            </a:br>
            <a:r>
              <a:rPr lang="es-ES_tradnl" sz="4400" dirty="0" smtClean="0">
                <a:latin typeface="Arial" charset="0"/>
                <a:ea typeface="Arial" charset="0"/>
                <a:cs typeface="Arial" charset="0"/>
              </a:rPr>
              <a:t> </a:t>
            </a:r>
            <a:endParaRPr lang="es-ES_tradnl" sz="4400" dirty="0">
              <a:latin typeface="Arial" charset="0"/>
              <a:ea typeface="Arial" charset="0"/>
              <a:cs typeface="Arial" charset="0"/>
            </a:endParaRPr>
          </a:p>
        </p:txBody>
      </p:sp>
      <p:sp>
        <p:nvSpPr>
          <p:cNvPr id="10" name="9 Marcador de contenido"/>
          <p:cNvSpPr>
            <a:spLocks noGrp="1"/>
          </p:cNvSpPr>
          <p:nvPr>
            <p:ph idx="1"/>
          </p:nvPr>
        </p:nvSpPr>
        <p:spPr/>
        <p:txBody>
          <a:bodyPr>
            <a:normAutofit fontScale="70000" lnSpcReduction="20000"/>
          </a:bodyPr>
          <a:lstStyle/>
          <a:p>
            <a:pPr>
              <a:buNone/>
            </a:pPr>
            <a:r>
              <a:rPr lang="en-US" dirty="0" smtClean="0"/>
              <a:t>   Made for centuries in the Alicante town of the same name, </a:t>
            </a:r>
            <a:r>
              <a:rPr lang="en-US" dirty="0" err="1" smtClean="0"/>
              <a:t>Jijona</a:t>
            </a:r>
            <a:r>
              <a:rPr lang="en-US" dirty="0" smtClean="0"/>
              <a:t> </a:t>
            </a:r>
            <a:r>
              <a:rPr lang="en-US" dirty="0" err="1" smtClean="0"/>
              <a:t>turrón</a:t>
            </a:r>
            <a:r>
              <a:rPr lang="en-US" dirty="0" smtClean="0"/>
              <a:t>, with is characteristic golden </a:t>
            </a:r>
            <a:r>
              <a:rPr lang="en-US" dirty="0" err="1" smtClean="0"/>
              <a:t>colour</a:t>
            </a:r>
            <a:r>
              <a:rPr lang="en-US" dirty="0" smtClean="0"/>
              <a:t> and soft texture, has become one of the most typical Christmas desserts.</a:t>
            </a:r>
          </a:p>
          <a:p>
            <a:pPr>
              <a:buNone/>
            </a:pPr>
            <a:r>
              <a:rPr lang="en-US" dirty="0" smtClean="0"/>
              <a:t>   </a:t>
            </a:r>
            <a:r>
              <a:rPr lang="en-US" dirty="0" err="1" smtClean="0"/>
              <a:t>Turron</a:t>
            </a:r>
            <a:r>
              <a:rPr lang="en-US" dirty="0" smtClean="0"/>
              <a:t> is a nougat obtained by cooking honey and adding toasted almonds (usually peeled) and egg whites and then kneading it to form a rectangular or round tablet</a:t>
            </a:r>
            <a:r>
              <a:rPr lang="en-US" dirty="0" smtClean="0"/>
              <a:t>.</a:t>
            </a:r>
          </a:p>
          <a:p>
            <a:pPr>
              <a:buNone/>
            </a:pPr>
            <a:r>
              <a:rPr lang="en-US" dirty="0" smtClean="0"/>
              <a:t> </a:t>
            </a:r>
            <a:r>
              <a:rPr lang="en-US" dirty="0" smtClean="0"/>
              <a:t>  </a:t>
            </a:r>
            <a:r>
              <a:rPr lang="en-US" dirty="0" smtClean="0"/>
              <a:t> </a:t>
            </a:r>
            <a:r>
              <a:rPr lang="en-US" dirty="0" smtClean="0"/>
              <a:t>During its manufacture, </a:t>
            </a:r>
            <a:r>
              <a:rPr lang="en-US" dirty="0" err="1" smtClean="0"/>
              <a:t>Jijona</a:t>
            </a:r>
            <a:r>
              <a:rPr lang="en-US" dirty="0" smtClean="0"/>
              <a:t> </a:t>
            </a:r>
            <a:r>
              <a:rPr lang="en-US" dirty="0" err="1" smtClean="0"/>
              <a:t>turrón</a:t>
            </a:r>
            <a:r>
              <a:rPr lang="en-US" dirty="0" smtClean="0"/>
              <a:t> undergoes a chopping process that makes the almond lose part of its oil before going through a softening process in which the mixture is evened out until it achieves the typical golden </a:t>
            </a:r>
            <a:r>
              <a:rPr lang="en-US" dirty="0" err="1" smtClean="0"/>
              <a:t>colour</a:t>
            </a:r>
            <a:r>
              <a:rPr lang="en-US" dirty="0" smtClean="0"/>
              <a:t> and soft texture that </a:t>
            </a:r>
            <a:r>
              <a:rPr lang="en-US" dirty="0" err="1" smtClean="0"/>
              <a:t>characterise</a:t>
            </a:r>
            <a:r>
              <a:rPr lang="en-US" dirty="0" smtClean="0"/>
              <a:t> it. </a:t>
            </a:r>
            <a:endParaRPr lang="en-US" dirty="0" smtClean="0"/>
          </a:p>
          <a:p>
            <a:pPr>
              <a:buNone/>
            </a:pPr>
            <a:r>
              <a:rPr lang="en-US" dirty="0" smtClean="0"/>
              <a:t> </a:t>
            </a:r>
            <a:r>
              <a:rPr lang="en-US" dirty="0" smtClean="0"/>
              <a:t>  </a:t>
            </a:r>
            <a:r>
              <a:rPr lang="en-US" dirty="0" err="1" smtClean="0"/>
              <a:t>Jijona</a:t>
            </a:r>
            <a:r>
              <a:rPr lang="en-US" dirty="0" smtClean="0"/>
              <a:t> </a:t>
            </a:r>
            <a:r>
              <a:rPr lang="en-US" dirty="0" err="1" smtClean="0"/>
              <a:t>turrón</a:t>
            </a:r>
            <a:r>
              <a:rPr lang="en-US" dirty="0" smtClean="0"/>
              <a:t> is a food with great energy value, rich in carbohydrates, vegetable fat and protein</a:t>
            </a:r>
          </a:p>
          <a:p>
            <a:endParaRPr lang="es-ES" dirty="0"/>
          </a:p>
        </p:txBody>
      </p:sp>
      <p:sp>
        <p:nvSpPr>
          <p:cNvPr id="11" name="10 Marcador de texto"/>
          <p:cNvSpPr>
            <a:spLocks noGrp="1"/>
          </p:cNvSpPr>
          <p:nvPr>
            <p:ph type="body" sz="half" idx="2"/>
          </p:nvPr>
        </p:nvSpPr>
        <p:spPr/>
        <p:txBody>
          <a:bodyPr/>
          <a:lstStyle/>
          <a:p>
            <a:endParaRPr lang="es-ES" dirty="0"/>
          </a:p>
        </p:txBody>
      </p:sp>
      <p:pic>
        <p:nvPicPr>
          <p:cNvPr id="13313" name="Picture 1"/>
          <p:cNvPicPr>
            <a:picLocks noChangeAspect="1" noChangeArrowheads="1"/>
          </p:cNvPicPr>
          <p:nvPr/>
        </p:nvPicPr>
        <p:blipFill>
          <a:blip r:embed="rId2"/>
          <a:srcRect/>
          <a:stretch>
            <a:fillRect/>
          </a:stretch>
        </p:blipFill>
        <p:spPr bwMode="auto">
          <a:xfrm>
            <a:off x="491410" y="1842656"/>
            <a:ext cx="4535467" cy="3408218"/>
          </a:xfrm>
          <a:prstGeom prst="rect">
            <a:avLst/>
          </a:prstGeom>
          <a:noFill/>
          <a:ln w="9525">
            <a:noFill/>
            <a:miter lim="800000"/>
            <a:headEnd/>
            <a:tailEnd/>
          </a:ln>
          <a:effectLst/>
        </p:spPr>
      </p:pic>
    </p:spTree>
    <p:extLst>
      <p:ext uri="{BB962C8B-B14F-4D97-AF65-F5344CB8AC3E}">
        <p14:creationId xmlns="" xmlns:p14="http://schemas.microsoft.com/office/powerpoint/2010/main" val="1071786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5098472" y="1357746"/>
            <a:ext cx="5209309" cy="4511242"/>
          </a:xfrm>
        </p:spPr>
        <p:txBody>
          <a:bodyPr>
            <a:normAutofit fontScale="92500" lnSpcReduction="10000"/>
          </a:bodyPr>
          <a:lstStyle/>
          <a:p>
            <a:r>
              <a:rPr lang="en-US" sz="2400" dirty="0" smtClean="0"/>
              <a:t>Of Arabic origins, this sweet, made essentially with an almond base and honey, is indisputably and important item on any Christmas table.</a:t>
            </a:r>
          </a:p>
          <a:p>
            <a:r>
              <a:rPr lang="en-US" sz="2400" dirty="0" err="1" smtClean="0"/>
              <a:t>Turron</a:t>
            </a:r>
            <a:r>
              <a:rPr lang="en-US" sz="2400" dirty="0" smtClean="0"/>
              <a:t> is a nougat obtained by cooking honey and adding toasted almonds (usually peeled) and egg whites and kneading it to form a rectangular or round tablet</a:t>
            </a:r>
            <a:r>
              <a:rPr lang="en-US" sz="2400" dirty="0" smtClean="0"/>
              <a:t>.</a:t>
            </a:r>
          </a:p>
          <a:p>
            <a:r>
              <a:rPr lang="en-US" sz="2400" dirty="0" smtClean="0"/>
              <a:t> </a:t>
            </a:r>
            <a:r>
              <a:rPr lang="en-US" sz="2400" dirty="0" smtClean="0"/>
              <a:t>It is characteristically hard and it is known especially for the presence of whole or nearly whole peeled almonds. </a:t>
            </a:r>
            <a:endParaRPr lang="en-US" sz="2400" dirty="0" smtClean="0"/>
          </a:p>
          <a:p>
            <a:r>
              <a:rPr lang="en-US" sz="2400" dirty="0" smtClean="0"/>
              <a:t>Despite </a:t>
            </a:r>
            <a:r>
              <a:rPr lang="en-US" sz="2400" dirty="0" smtClean="0"/>
              <a:t>the obvious </a:t>
            </a:r>
            <a:r>
              <a:rPr lang="en-US" sz="2400" dirty="0" err="1" smtClean="0"/>
              <a:t>industrialisation</a:t>
            </a:r>
            <a:r>
              <a:rPr lang="en-US" sz="2400" dirty="0" smtClean="0"/>
              <a:t> of its production, the process is still basically the same as it traditionally has been for centuries.</a:t>
            </a:r>
          </a:p>
          <a:p>
            <a:endParaRPr lang="es-ES" dirty="0"/>
          </a:p>
        </p:txBody>
      </p:sp>
      <p:sp>
        <p:nvSpPr>
          <p:cNvPr id="7" name="6 Título"/>
          <p:cNvSpPr>
            <a:spLocks noGrp="1"/>
          </p:cNvSpPr>
          <p:nvPr>
            <p:ph type="title"/>
          </p:nvPr>
        </p:nvSpPr>
        <p:spPr/>
        <p:txBody>
          <a:bodyPr/>
          <a:lstStyle/>
          <a:p>
            <a:r>
              <a:rPr lang="en-US" b="1" dirty="0" err="1" smtClean="0"/>
              <a:t>Turrón</a:t>
            </a:r>
            <a:r>
              <a:rPr lang="en-US" b="1" dirty="0" smtClean="0"/>
              <a:t> from Alicante</a:t>
            </a:r>
            <a:r>
              <a:rPr lang="en-US" dirty="0" smtClean="0"/>
              <a:t/>
            </a:r>
            <a:br>
              <a:rPr lang="en-US" dirty="0" smtClean="0"/>
            </a:br>
            <a:endParaRPr lang="es-ES" dirty="0"/>
          </a:p>
        </p:txBody>
      </p:sp>
      <p:pic>
        <p:nvPicPr>
          <p:cNvPr id="12289" name="Picture 1"/>
          <p:cNvPicPr>
            <a:picLocks noChangeAspect="1" noChangeArrowheads="1"/>
          </p:cNvPicPr>
          <p:nvPr/>
        </p:nvPicPr>
        <p:blipFill>
          <a:blip r:embed="rId2"/>
          <a:srcRect/>
          <a:stretch>
            <a:fillRect/>
          </a:stretch>
        </p:blipFill>
        <p:spPr bwMode="auto">
          <a:xfrm>
            <a:off x="839788" y="3048000"/>
            <a:ext cx="3605697" cy="2309813"/>
          </a:xfrm>
          <a:prstGeom prst="rect">
            <a:avLst/>
          </a:prstGeom>
          <a:noFill/>
          <a:ln w="9525">
            <a:noFill/>
            <a:miter lim="800000"/>
            <a:headEnd/>
            <a:tailEnd/>
          </a:ln>
          <a:effectLst/>
        </p:spPr>
      </p:pic>
    </p:spTree>
    <p:extLst>
      <p:ext uri="{BB962C8B-B14F-4D97-AF65-F5344CB8AC3E}">
        <p14:creationId xmlns="" xmlns:p14="http://schemas.microsoft.com/office/powerpoint/2010/main" val="57608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649</Words>
  <Application>Microsoft Office PowerPoint</Application>
  <PresentationFormat>Personalizado</PresentationFormat>
  <Paragraphs>32</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What is turrón? </vt:lpstr>
      <vt:lpstr>How is turrón made?</vt:lpstr>
      <vt:lpstr>Different types and flavours </vt:lpstr>
      <vt:lpstr>Origins  of turrón </vt:lpstr>
      <vt:lpstr>Turrón in Spain today </vt:lpstr>
      <vt:lpstr> Jijona Turrón  </vt:lpstr>
      <vt:lpstr>Turrón from Alicante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memorizar una serie de datos importantes</dc:title>
  <dc:creator>Usuario de Microsoft Office</dc:creator>
  <cp:lastModifiedBy>Isabel Soriano</cp:lastModifiedBy>
  <cp:revision>41</cp:revision>
  <dcterms:created xsi:type="dcterms:W3CDTF">2017-09-04T00:18:20Z</dcterms:created>
  <dcterms:modified xsi:type="dcterms:W3CDTF">2018-12-01T19:22:39Z</dcterms:modified>
</cp:coreProperties>
</file>