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8" r:id="rId3"/>
    <p:sldId id="260" r:id="rId4"/>
    <p:sldId id="261" r:id="rId5"/>
    <p:sldId id="262" r:id="rId6"/>
    <p:sldId id="264" r:id="rId7"/>
    <p:sldId id="265" r:id="rId8"/>
    <p:sldId id="266" r:id="rId9"/>
    <p:sldId id="267" r:id="rId10"/>
    <p:sldId id="263"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2" autoAdjust="0"/>
  </p:normalViewPr>
  <p:slideViewPr>
    <p:cSldViewPr>
      <p:cViewPr varScale="1">
        <p:scale>
          <a:sx n="54" d="100"/>
          <a:sy n="54" d="100"/>
        </p:scale>
        <p:origin x="-13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C503D-B561-418C-93BE-CA7ECD109922}" type="datetimeFigureOut">
              <a:rPr lang="en-US" smtClean="0"/>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8E87D-1F2D-477F-A535-8E7A601C0865}" type="slidenum">
              <a:rPr lang="en-US" smtClean="0"/>
              <a:pPr/>
              <a:t>‹#›</a:t>
            </a:fld>
            <a:endParaRPr lang="en-US"/>
          </a:p>
        </p:txBody>
      </p:sp>
    </p:spTree>
    <p:extLst>
      <p:ext uri="{BB962C8B-B14F-4D97-AF65-F5344CB8AC3E}">
        <p14:creationId xmlns="" xmlns:p14="http://schemas.microsoft.com/office/powerpoint/2010/main" val="239549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F8E87D-1F2D-477F-A535-8E7A601C0865}" type="slidenum">
              <a:rPr lang="en-US" smtClean="0"/>
              <a:pPr/>
              <a:t>3</a:t>
            </a:fld>
            <a:endParaRPr lang="en-US"/>
          </a:p>
        </p:txBody>
      </p:sp>
    </p:spTree>
    <p:extLst>
      <p:ext uri="{BB962C8B-B14F-4D97-AF65-F5344CB8AC3E}">
        <p14:creationId xmlns="" xmlns:p14="http://schemas.microsoft.com/office/powerpoint/2010/main" val="29582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D11D757-72D5-4447-BBB3-EE888ADFB0A6}" type="datetimeFigureOut">
              <a:rPr lang="el-GR" smtClean="0"/>
              <a:pPr/>
              <a:t>9/12/2014</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3ECEAC8F-4311-4A44-8A3C-9A7ADECE702B}"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11D757-72D5-4447-BBB3-EE888ADFB0A6}" type="datetimeFigureOut">
              <a:rPr lang="el-GR" smtClean="0"/>
              <a:pPr/>
              <a:t>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CEAC8F-4311-4A44-8A3C-9A7ADECE70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11D757-72D5-4447-BBB3-EE888ADFB0A6}" type="datetimeFigureOut">
              <a:rPr lang="el-GR" smtClean="0"/>
              <a:pPr/>
              <a:t>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CEAC8F-4311-4A44-8A3C-9A7ADECE70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11D757-72D5-4447-BBB3-EE888ADFB0A6}" type="datetimeFigureOut">
              <a:rPr lang="el-GR" smtClean="0"/>
              <a:pPr/>
              <a:t>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CEAC8F-4311-4A44-8A3C-9A7ADECE70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11D757-72D5-4447-BBB3-EE888ADFB0A6}" type="datetimeFigureOut">
              <a:rPr lang="el-GR" smtClean="0"/>
              <a:pPr/>
              <a:t>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ECEAC8F-4311-4A44-8A3C-9A7ADECE702B}"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11D757-72D5-4447-BBB3-EE888ADFB0A6}" type="datetimeFigureOut">
              <a:rPr lang="el-GR" smtClean="0"/>
              <a:pPr/>
              <a:t>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CEAC8F-4311-4A44-8A3C-9A7ADECE70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11D757-72D5-4447-BBB3-EE888ADFB0A6}" type="datetimeFigureOut">
              <a:rPr lang="el-GR" smtClean="0"/>
              <a:pPr/>
              <a:t>9/12/2014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ECEAC8F-4311-4A44-8A3C-9A7ADECE70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11D757-72D5-4447-BBB3-EE888ADFB0A6}" type="datetimeFigureOut">
              <a:rPr lang="el-GR" smtClean="0"/>
              <a:pPr/>
              <a:t>9/12/2014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ECEAC8F-4311-4A44-8A3C-9A7ADECE70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1D757-72D5-4447-BBB3-EE888ADFB0A6}" type="datetimeFigureOut">
              <a:rPr lang="el-GR" smtClean="0"/>
              <a:pPr/>
              <a:t>9/12/2014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ECEAC8F-4311-4A44-8A3C-9A7ADECE70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11D757-72D5-4447-BBB3-EE888ADFB0A6}" type="datetimeFigureOut">
              <a:rPr lang="el-GR" smtClean="0"/>
              <a:pPr/>
              <a:t>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ECEAC8F-4311-4A44-8A3C-9A7ADECE702B}" type="slidenum">
              <a:rPr lang="el-GR" smtClean="0"/>
              <a:pPr/>
              <a:t>‹#›</a:t>
            </a:fld>
            <a:endParaRPr lang="el-G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11D757-72D5-4447-BBB3-EE888ADFB0A6}" type="datetimeFigureOut">
              <a:rPr lang="el-GR" smtClean="0"/>
              <a:pPr/>
              <a:t>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3ECEAC8F-4311-4A44-8A3C-9A7ADECE702B}"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D11D757-72D5-4447-BBB3-EE888ADFB0A6}" type="datetimeFigureOut">
              <a:rPr lang="el-GR" smtClean="0"/>
              <a:pPr/>
              <a:t>9/12/2014</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CEAC8F-4311-4A44-8A3C-9A7ADECE702B}"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4="http://schemas.microsoft.com/office/powerpoint/2010/main" Requires="p14">
      <p:transition spd="med" p14:dur="700">
        <p:fade/>
        <p:sndAc>
          <p:stSnd>
            <p:snd r:embed="rId14" name="applause.wav"/>
          </p:stSnd>
        </p:sndAc>
      </p:transition>
    </mc:Choice>
    <mc:Fallback>
      <p:transition spd="med">
        <p:fade/>
        <p:sndAc>
          <p:stSnd>
            <p:snd r:embed="rId13" name="applause.wav"/>
          </p:stSnd>
        </p:sndAc>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1928802"/>
            <a:ext cx="7772400" cy="1470025"/>
          </a:xfrm>
        </p:spPr>
        <p:txBody>
          <a:bodyPr>
            <a:normAutofit/>
          </a:bodyPr>
          <a:lstStyle/>
          <a:p>
            <a:pPr algn="ctr"/>
            <a:r>
              <a:rPr lang="en-US" sz="8000" dirty="0" smtClean="0">
                <a:latin typeface="Berlin Sans FB Demi" pitchFamily="34" charset="0"/>
              </a:rPr>
              <a:t>KARPENISSI</a:t>
            </a:r>
            <a:endParaRPr lang="el-GR" sz="8000" dirty="0"/>
          </a:p>
        </p:txBody>
      </p:sp>
      <p:sp>
        <p:nvSpPr>
          <p:cNvPr id="4" name="3 - Υπότιτλος"/>
          <p:cNvSpPr>
            <a:spLocks noGrp="1"/>
          </p:cNvSpPr>
          <p:nvPr>
            <p:ph type="subTitle" idx="1"/>
          </p:nvPr>
        </p:nvSpPr>
        <p:spPr>
          <a:xfrm>
            <a:off x="500034" y="3571876"/>
            <a:ext cx="7854696" cy="1752600"/>
          </a:xfrm>
          <a:effectLst>
            <a:glow rad="101600">
              <a:schemeClr val="accent2">
                <a:satMod val="175000"/>
                <a:alpha val="40000"/>
              </a:schemeClr>
            </a:glow>
            <a:outerShdw blurRad="50800" dist="38100" dir="2700000" algn="tl" rotWithShape="0">
              <a:prstClr val="black">
                <a:alpha val="40000"/>
              </a:prstClr>
            </a:outerShdw>
            <a:reflection blurRad="6350" stA="50000" endA="300" endPos="55000" dir="5400000" sy="-100000" algn="bl" rotWithShape="0"/>
            <a:softEdge rad="63500"/>
          </a:effectLst>
          <a:scene3d>
            <a:camera prst="orthographicFront"/>
            <a:lightRig rig="threePt" dir="t"/>
          </a:scene3d>
          <a:sp3d>
            <a:bevelT prst="angle"/>
          </a:sp3d>
        </p:spPr>
        <p:txBody>
          <a:bodyPr>
            <a:normAutofit/>
          </a:bodyPr>
          <a:lstStyle/>
          <a:p>
            <a:pPr algn="ctr"/>
            <a:r>
              <a:rPr lang="en-US" sz="4400" dirty="0" smtClean="0">
                <a:latin typeface="Berlin Sans FB Demi" pitchFamily="34" charset="0"/>
              </a:rPr>
              <a:t>PAYLOS-VALADIS-DIMITRIS</a:t>
            </a:r>
            <a:endParaRPr lang="el-GR" sz="4400" dirty="0"/>
          </a:p>
        </p:txBody>
      </p:sp>
    </p:spTree>
  </p:cSld>
  <p:clrMapOvr>
    <a:masterClrMapping/>
  </p:clrMapOvr>
  <mc:AlternateContent xmlns:mc="http://schemas.openxmlformats.org/markup-compatibility/2006">
    <mc:Choice xmlns="" xmlns:p14="http://schemas.microsoft.com/office/powerpoint/2010/main" Requires="p14">
      <p:transition spd="slow" p14:dur="2000">
        <p14:flythrough dir="out" hasBounce="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52388">
            <a:off x="425896" y="1201060"/>
            <a:ext cx="8305800" cy="1143000"/>
          </a:xfrm>
        </p:spPr>
        <p:txBody>
          <a:bodyPr>
            <a:normAutofit fontScale="90000"/>
          </a:bodyPr>
          <a:lstStyle/>
          <a:p>
            <a:r>
              <a:rPr lang="en-US" sz="6000" dirty="0" smtClean="0">
                <a:latin typeface="Berlin Sans FB Demi" pitchFamily="34" charset="0"/>
              </a:rPr>
              <a:t>THANKS FOR WATCHING!</a:t>
            </a:r>
            <a:endParaRPr lang="en-US" sz="6000" dirty="0">
              <a:latin typeface="Berlin Sans FB Demi" pitchFamily="34"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11760" y="2544156"/>
            <a:ext cx="5277590" cy="3770178"/>
          </a:xfrm>
          <a:prstGeom prst="rect">
            <a:avLst/>
          </a:prstGeom>
        </p:spPr>
      </p:pic>
    </p:spTree>
    <p:extLst>
      <p:ext uri="{BB962C8B-B14F-4D97-AF65-F5344CB8AC3E}">
        <p14:creationId xmlns="" xmlns:p14="http://schemas.microsoft.com/office/powerpoint/2010/main" val="525959534"/>
      </p:ext>
    </p:extLst>
  </p:cSld>
  <p:clrMapOvr>
    <a:masterClrMapping/>
  </p:clrMapOvr>
  <mc:AlternateContent xmlns:mc="http://schemas.openxmlformats.org/markup-compatibility/2006">
    <mc:Choice xmlns=""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332656"/>
            <a:ext cx="8643966" cy="1643074"/>
          </a:xfrm>
        </p:spPr>
        <p:txBody>
          <a:bodyPr>
            <a:noAutofit/>
          </a:bodyPr>
          <a:lstStyle/>
          <a:p>
            <a:r>
              <a:rPr lang="en-US" sz="9600" dirty="0" smtClean="0">
                <a:latin typeface="Berlin Sans FB Demi" pitchFamily="34" charset="0"/>
              </a:rPr>
              <a:t>  KARPENISSI</a:t>
            </a:r>
            <a:endParaRPr lang="el-GR" sz="9600" dirty="0"/>
          </a:p>
        </p:txBody>
      </p:sp>
      <p:sp>
        <p:nvSpPr>
          <p:cNvPr id="5" name="4 - Θέση περιεχομένου"/>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lgn="ctr">
              <a:buNone/>
            </a:pPr>
            <a:r>
              <a:rPr lang="en-US" sz="8000" b="1" dirty="0" smtClean="0">
                <a:latin typeface="Berlin Sans FB Demi" pitchFamily="34" charset="0"/>
              </a:rPr>
              <a:t>Karpenissi</a:t>
            </a:r>
            <a:r>
              <a:rPr lang="en-US" sz="8000" dirty="0" smtClean="0">
                <a:latin typeface="Berlin Sans FB Demi" pitchFamily="34" charset="0"/>
              </a:rPr>
              <a:t> is a town in central Greece . It is the capital of the regional unit of Evritania.</a:t>
            </a:r>
          </a:p>
          <a:p>
            <a:pPr algn="ctr">
              <a:buNone/>
            </a:pPr>
            <a:r>
              <a:rPr lang="en-US" sz="8000" dirty="0" smtClean="0">
                <a:latin typeface="Berlin Sans FB Demi" pitchFamily="34" charset="0"/>
              </a:rPr>
              <a:t>Mount Tymfristos(2,315 m elevation) lies directly to the north of the town.</a:t>
            </a:r>
          </a:p>
          <a:p>
            <a:pPr algn="ctr">
              <a:buNone/>
            </a:pPr>
            <a:r>
              <a:rPr lang="en-US" sz="8000" dirty="0" err="1" smtClean="0">
                <a:latin typeface="Berlin Sans FB Demi" pitchFamily="34" charset="0"/>
              </a:rPr>
              <a:t>Karpenissi</a:t>
            </a:r>
            <a:r>
              <a:rPr lang="en-US" sz="8000" dirty="0" smtClean="0">
                <a:latin typeface="Berlin Sans FB Demi" pitchFamily="34" charset="0"/>
              </a:rPr>
              <a:t> has a ski resort and is a popular destination, especially during winter.</a:t>
            </a:r>
          </a:p>
          <a:p>
            <a:pPr>
              <a:buNone/>
            </a:pPr>
            <a:endParaRPr lang="en-US" sz="8000" dirty="0" smtClean="0"/>
          </a:p>
          <a:p>
            <a:pPr>
              <a:buNone/>
            </a:pPr>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slow" p14:dur="20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692696"/>
            <a:ext cx="8229600" cy="1284752"/>
          </a:xfrm>
        </p:spPr>
        <p:txBody>
          <a:bodyPr>
            <a:noAutofit/>
          </a:bodyPr>
          <a:lstStyle/>
          <a:p>
            <a:r>
              <a:rPr lang="en-US" sz="9600" dirty="0" smtClean="0">
                <a:latin typeface="Berlin Sans FB Demi" pitchFamily="34" charset="0"/>
              </a:rPr>
              <a:t>     PHOTOS</a:t>
            </a:r>
            <a:endParaRPr lang="el-GR" sz="9600" dirty="0"/>
          </a:p>
        </p:txBody>
      </p:sp>
      <p:sp>
        <p:nvSpPr>
          <p:cNvPr id="3" name="2 - Θέση κειμένου"/>
          <p:cNvSpPr>
            <a:spLocks noGrp="1"/>
          </p:cNvSpPr>
          <p:nvPr>
            <p:ph type="body" idx="1"/>
          </p:nvPr>
        </p:nvSpPr>
        <p:spPr>
          <a:xfrm>
            <a:off x="611560" y="1844824"/>
            <a:ext cx="3682752" cy="720080"/>
          </a:xfrm>
        </p:spPr>
        <p:txBody>
          <a:bodyPr/>
          <a:lstStyle/>
          <a:p>
            <a:r>
              <a:rPr lang="en-US" sz="2800" dirty="0" smtClean="0">
                <a:latin typeface="Berlin Sans FB Demi" pitchFamily="34" charset="0"/>
              </a:rPr>
              <a:t>CENTRAL KARPENISSI</a:t>
            </a:r>
            <a:endParaRPr lang="el-GR" sz="2800" dirty="0"/>
          </a:p>
        </p:txBody>
      </p:sp>
      <p:sp>
        <p:nvSpPr>
          <p:cNvPr id="4" name="3 - Θέση κειμένου"/>
          <p:cNvSpPr>
            <a:spLocks noGrp="1"/>
          </p:cNvSpPr>
          <p:nvPr>
            <p:ph type="body" sz="half" idx="3"/>
          </p:nvPr>
        </p:nvSpPr>
        <p:spPr>
          <a:xfrm>
            <a:off x="5004048" y="1844824"/>
            <a:ext cx="3672408" cy="654843"/>
          </a:xfrm>
        </p:spPr>
        <p:txBody>
          <a:bodyPr>
            <a:normAutofit/>
          </a:bodyPr>
          <a:lstStyle/>
          <a:p>
            <a:r>
              <a:rPr lang="en-US" sz="2800" dirty="0" smtClean="0">
                <a:latin typeface="Berlin Sans FB Demi" pitchFamily="34" charset="0"/>
              </a:rPr>
              <a:t>MAP OF EVRYTANIA</a:t>
            </a:r>
            <a:endParaRPr lang="el-GR" sz="2800" dirty="0"/>
          </a:p>
        </p:txBody>
      </p:sp>
      <p:pic>
        <p:nvPicPr>
          <p:cNvPr id="10" name="Content Placeholder 9"/>
          <p:cNvPicPr>
            <a:picLocks noGrp="1" noChangeAspect="1"/>
          </p:cNvPicPr>
          <p:nvPr>
            <p:ph sz="quarter" idx="2"/>
          </p:nvPr>
        </p:nvPicPr>
        <p:blipFill>
          <a:blip r:embed="rId3" cstate="print">
            <a:extLst>
              <a:ext uri="{28A0092B-C50C-407E-A947-70E740481C1C}">
                <a14:useLocalDpi xmlns="" xmlns:a14="http://schemas.microsoft.com/office/drawing/2010/main" val="0"/>
              </a:ext>
            </a:extLst>
          </a:blip>
          <a:stretch>
            <a:fillRect/>
          </a:stretch>
        </p:blipFill>
        <p:spPr>
          <a:xfrm>
            <a:off x="395536" y="2492896"/>
            <a:ext cx="4173860" cy="3960440"/>
          </a:xfrm>
        </p:spPr>
        <p:style>
          <a:lnRef idx="2">
            <a:schemeClr val="accent1"/>
          </a:lnRef>
          <a:fillRef idx="1">
            <a:schemeClr val="lt1"/>
          </a:fillRef>
          <a:effectRef idx="0">
            <a:schemeClr val="accent1"/>
          </a:effectRef>
          <a:fontRef idx="minor">
            <a:schemeClr val="dk1"/>
          </a:fontRef>
        </p:style>
      </p:pic>
      <p:pic>
        <p:nvPicPr>
          <p:cNvPr id="9" name="4 - Θέση περιεχομένου" descr="XARTIS.gif"/>
          <p:cNvPicPr>
            <a:picLocks noGrp="1" noChangeAspect="1"/>
          </p:cNvPicPr>
          <p:nvPr>
            <p:ph sz="quarter" idx="4"/>
          </p:nvPr>
        </p:nvPicPr>
        <p:blipFill>
          <a:blip r:embed="rId4" cstate="print"/>
          <a:stretch>
            <a:fillRect/>
          </a:stretch>
        </p:blipFill>
        <p:spPr>
          <a:xfrm>
            <a:off x="4932040" y="2492896"/>
            <a:ext cx="3960440" cy="3960440"/>
          </a:xfrm>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mc:Choice xmlns="" xmlns:p14="http://schemas.microsoft.com/office/powerpoint/2010/main" Requires="p14">
      <p:transition spd="slow" p14:dur="20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r>
              <a:rPr lang="en-US" sz="6000" dirty="0" smtClean="0">
                <a:latin typeface="Berlin Sans FB Demi" pitchFamily="34" charset="0"/>
              </a:rPr>
              <a:t>KAPRENISSI SKI RESORT</a:t>
            </a:r>
            <a:endParaRPr lang="en-US" sz="6000" dirty="0">
              <a:latin typeface="Berlin Sans FB Demi" pitchFamily="34" charset="0"/>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smtClean="0">
                <a:latin typeface="Berlin Sans FB Demi" pitchFamily="34" charset="0"/>
              </a:rPr>
              <a:t>Over the beautiful slopes of Mount </a:t>
            </a:r>
            <a:r>
              <a:rPr lang="en-US" dirty="0" err="1" smtClean="0">
                <a:latin typeface="Berlin Sans FB Demi" pitchFamily="34" charset="0"/>
              </a:rPr>
              <a:t>Tymfristos</a:t>
            </a:r>
            <a:r>
              <a:rPr lang="en-US" dirty="0" smtClean="0">
                <a:latin typeface="Berlin Sans FB Demi" pitchFamily="34" charset="0"/>
              </a:rPr>
              <a:t> (</a:t>
            </a:r>
            <a:r>
              <a:rPr lang="en-US" dirty="0" err="1" smtClean="0">
                <a:latin typeface="Berlin Sans FB Demi" pitchFamily="34" charset="0"/>
              </a:rPr>
              <a:t>Velouchi</a:t>
            </a:r>
            <a:r>
              <a:rPr lang="en-US" dirty="0" smtClean="0">
                <a:latin typeface="Berlin Sans FB Demi" pitchFamily="34" charset="0"/>
              </a:rPr>
              <a:t>) modern facilities welcome you offering all the amenities to enjoy your favorite sport or the breathtaking view of the whitewashed snowy landscape!</a:t>
            </a:r>
          </a:p>
          <a:p>
            <a:pPr marL="0" indent="0" algn="ctr">
              <a:buNone/>
            </a:pPr>
            <a:r>
              <a:rPr lang="en-US" dirty="0" smtClean="0">
                <a:latin typeface="Berlin Sans FB Demi" pitchFamily="34" charset="0"/>
              </a:rPr>
              <a:t>If you decide to "go" to </a:t>
            </a:r>
            <a:r>
              <a:rPr lang="en-US" dirty="0" err="1" smtClean="0">
                <a:latin typeface="Berlin Sans FB Demi" pitchFamily="34" charset="0"/>
              </a:rPr>
              <a:t>Karpenissi</a:t>
            </a:r>
            <a:r>
              <a:rPr lang="en-US" dirty="0" smtClean="0">
                <a:latin typeface="Berlin Sans FB Demi" pitchFamily="34" charset="0"/>
              </a:rPr>
              <a:t>, remember that it will be very easy to get up there ....! </a:t>
            </a:r>
          </a:p>
          <a:p>
            <a:pPr marL="0" indent="0" algn="ctr">
              <a:buNone/>
            </a:pPr>
            <a:r>
              <a:rPr lang="en-US" dirty="0" smtClean="0">
                <a:latin typeface="Berlin Sans FB Demi" pitchFamily="34" charset="0"/>
              </a:rPr>
              <a:t>Fans of skiing, beginners or advanced in their possession 18 tracks of high standards, which meet every difficulty or experience.</a:t>
            </a:r>
          </a:p>
          <a:p>
            <a:pPr marL="0" indent="0" algn="ctr">
              <a:buNone/>
            </a:pPr>
            <a:r>
              <a:rPr lang="en-US" dirty="0" smtClean="0">
                <a:latin typeface="Berlin Sans FB Demi" pitchFamily="34" charset="0"/>
              </a:rPr>
              <a:t>The organized snowboard track offers intense and fun moments to sport lovers, but also to ordinary viewers. As for the more daring and adventurous of you, you can look for more action in a very interesting free route (off </a:t>
            </a:r>
            <a:r>
              <a:rPr lang="en-US" dirty="0" err="1" smtClean="0">
                <a:latin typeface="Berlin Sans FB Demi" pitchFamily="34" charset="0"/>
              </a:rPr>
              <a:t>piste</a:t>
            </a:r>
            <a:r>
              <a:rPr lang="en-US" dirty="0" smtClean="0">
                <a:latin typeface="Berlin Sans FB Demi" pitchFamily="34" charset="0"/>
              </a:rPr>
              <a:t>) which are four in total!</a:t>
            </a:r>
          </a:p>
          <a:p>
            <a:pPr marL="0" indent="0" algn="ctr">
              <a:buNone/>
            </a:pPr>
            <a:r>
              <a:rPr lang="en-US" dirty="0" smtClean="0">
                <a:latin typeface="Berlin Sans FB Demi" pitchFamily="34" charset="0"/>
              </a:rPr>
              <a:t>The facilities of the Ski Centre </a:t>
            </a:r>
            <a:r>
              <a:rPr lang="en-US" dirty="0" err="1" smtClean="0">
                <a:latin typeface="Berlin Sans FB Demi" pitchFamily="34" charset="0"/>
              </a:rPr>
              <a:t>Velouhi</a:t>
            </a:r>
            <a:r>
              <a:rPr lang="en-US" dirty="0" smtClean="0">
                <a:latin typeface="Berlin Sans FB Demi" pitchFamily="34" charset="0"/>
              </a:rPr>
              <a:t> also feature modern lifts, which operate with the highest safety standards.</a:t>
            </a:r>
          </a:p>
          <a:p>
            <a:pPr marL="0" indent="0" algn="ctr">
              <a:buNone/>
            </a:pPr>
            <a:r>
              <a:rPr lang="en-US" dirty="0" smtClean="0">
                <a:latin typeface="Berlin Sans FB Demi" pitchFamily="34" charset="0"/>
              </a:rPr>
              <a:t>Visit now the Ski Center </a:t>
            </a:r>
            <a:r>
              <a:rPr lang="en-US" dirty="0" err="1" smtClean="0">
                <a:latin typeface="Berlin Sans FB Demi" pitchFamily="34" charset="0"/>
              </a:rPr>
              <a:t>Velouhi</a:t>
            </a:r>
            <a:r>
              <a:rPr lang="en-US" dirty="0" smtClean="0">
                <a:latin typeface="Berlin Sans FB Demi" pitchFamily="34" charset="0"/>
              </a:rPr>
              <a:t>, "climb" in mood and ... good routes in the vast white!</a:t>
            </a:r>
          </a:p>
          <a:p>
            <a:endParaRPr lang="en-US" dirty="0"/>
          </a:p>
        </p:txBody>
      </p:sp>
    </p:spTree>
    <p:extLst>
      <p:ext uri="{BB962C8B-B14F-4D97-AF65-F5344CB8AC3E}">
        <p14:creationId xmlns="" xmlns:p14="http://schemas.microsoft.com/office/powerpoint/2010/main" val="4216129686"/>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1143000"/>
          </a:xfrm>
        </p:spPr>
        <p:txBody>
          <a:bodyPr>
            <a:normAutofit/>
          </a:bodyPr>
          <a:lstStyle/>
          <a:p>
            <a:r>
              <a:rPr lang="en-US" sz="5400" dirty="0" smtClean="0">
                <a:latin typeface="Berlin Sans FB Demi" pitchFamily="34" charset="0"/>
              </a:rPr>
              <a:t>PHOTOS OF SKI RESORT</a:t>
            </a:r>
            <a:endParaRPr lang="en-US" sz="5400" dirty="0">
              <a:latin typeface="Berlin Sans FB Demi" pitchFamily="34" charset="0"/>
            </a:endParaRPr>
          </a:p>
        </p:txBody>
      </p:sp>
      <p:sp>
        <p:nvSpPr>
          <p:cNvPr id="3" name="Text Placeholder 2"/>
          <p:cNvSpPr>
            <a:spLocks noGrp="1"/>
          </p:cNvSpPr>
          <p:nvPr>
            <p:ph type="body" idx="1"/>
          </p:nvPr>
        </p:nvSpPr>
        <p:spPr>
          <a:xfrm>
            <a:off x="457200" y="1855248"/>
            <a:ext cx="3250704" cy="659352"/>
          </a:xfrm>
        </p:spPr>
        <p:txBody>
          <a:bodyPr/>
          <a:lstStyle/>
          <a:p>
            <a:endParaRPr lang="en-US" dirty="0"/>
          </a:p>
        </p:txBody>
      </p:sp>
      <p:sp>
        <p:nvSpPr>
          <p:cNvPr id="4" name="Text Placeholder 3"/>
          <p:cNvSpPr>
            <a:spLocks noGrp="1"/>
          </p:cNvSpPr>
          <p:nvPr>
            <p:ph type="body" sz="half" idx="3"/>
          </p:nvPr>
        </p:nvSpPr>
        <p:spPr>
          <a:xfrm>
            <a:off x="5148064" y="1859757"/>
            <a:ext cx="3538736" cy="654843"/>
          </a:xfrm>
        </p:spPr>
        <p:txBody>
          <a:bodyPr/>
          <a:lstStyle/>
          <a:p>
            <a:endParaRPr lang="en-US" dirty="0"/>
          </a:p>
        </p:txBody>
      </p:sp>
      <p:pic>
        <p:nvPicPr>
          <p:cNvPr id="7" name="Content Placeholder 6"/>
          <p:cNvPicPr>
            <a:picLocks noGrp="1" noChangeAspect="1"/>
          </p:cNvPicPr>
          <p:nvPr>
            <p:ph sz="quarter" idx="4"/>
          </p:nvPr>
        </p:nvPicPr>
        <p:blipFill>
          <a:blip r:embed="rId2" cstate="print">
            <a:extLst>
              <a:ext uri="{28A0092B-C50C-407E-A947-70E740481C1C}">
                <a14:useLocalDpi xmlns="" xmlns:a14="http://schemas.microsoft.com/office/drawing/2010/main" val="0"/>
              </a:ext>
            </a:extLst>
          </a:blip>
          <a:stretch>
            <a:fillRect/>
          </a:stretch>
        </p:blipFill>
        <p:spPr>
          <a:xfrm>
            <a:off x="4788024" y="1844824"/>
            <a:ext cx="4176464" cy="4464496"/>
          </a:xfrm>
        </p:spPr>
        <p:style>
          <a:lnRef idx="2">
            <a:schemeClr val="accent2"/>
          </a:lnRef>
          <a:fillRef idx="1">
            <a:schemeClr val="lt1"/>
          </a:fillRef>
          <a:effectRef idx="0">
            <a:schemeClr val="accent2"/>
          </a:effectRef>
          <a:fontRef idx="minor">
            <a:schemeClr val="dk1"/>
          </a:fontRef>
        </p:style>
      </p:pic>
      <p:pic>
        <p:nvPicPr>
          <p:cNvPr id="10" name="Content Placeholder 9"/>
          <p:cNvPicPr>
            <a:picLocks noGrp="1" noChangeAspect="1"/>
          </p:cNvPicPr>
          <p:nvPr>
            <p:ph sz="quarter" idx="2"/>
          </p:nvPr>
        </p:nvPicPr>
        <p:blipFill>
          <a:blip r:embed="rId3" cstate="print">
            <a:extLst>
              <a:ext uri="{28A0092B-C50C-407E-A947-70E740481C1C}">
                <a14:useLocalDpi xmlns="" xmlns:a14="http://schemas.microsoft.com/office/drawing/2010/main" val="0"/>
              </a:ext>
            </a:extLst>
          </a:blip>
          <a:stretch>
            <a:fillRect/>
          </a:stretch>
        </p:blipFill>
        <p:spPr>
          <a:xfrm>
            <a:off x="251520" y="1844824"/>
            <a:ext cx="4032448" cy="4468143"/>
          </a:xfrm>
        </p:spPr>
        <p:style>
          <a:lnRef idx="2">
            <a:schemeClr val="accent2"/>
          </a:lnRef>
          <a:fillRef idx="1">
            <a:schemeClr val="lt1"/>
          </a:fillRef>
          <a:effectRef idx="0">
            <a:schemeClr val="accent2"/>
          </a:effectRef>
          <a:fontRef idx="minor">
            <a:schemeClr val="dk1"/>
          </a:fontRef>
        </p:style>
      </p:pic>
    </p:spTree>
    <p:extLst>
      <p:ext uri="{BB962C8B-B14F-4D97-AF65-F5344CB8AC3E}">
        <p14:creationId xmlns="" xmlns:p14="http://schemas.microsoft.com/office/powerpoint/2010/main" val="3863891894"/>
      </p:ext>
    </p:extLst>
  </p:cSld>
  <p:clrMapOvr>
    <a:masterClrMapping/>
  </p:clrMapOvr>
  <mc:AlternateContent xmlns:mc="http://schemas.openxmlformats.org/markup-compatibility/2006">
    <mc:Choice xmlns="" xmlns:p14="http://schemas.microsoft.com/office/powerpoint/2010/main" Requires="p14">
      <p:transition spd="slow" p14:dur="2000">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latin typeface="Berlin Sans FB Demi" pitchFamily="34" charset="0"/>
              </a:rPr>
              <a:t>SPORTS CENTRE</a:t>
            </a:r>
            <a:endParaRPr lang="en-US" sz="8800" dirty="0">
              <a:latin typeface="Berlin Sans FB Demi" pitchFamily="34" charset="0"/>
            </a:endParaRPr>
          </a:p>
        </p:txBody>
      </p:sp>
      <p:sp>
        <p:nvSpPr>
          <p:cNvPr id="3" name="Content Placeholder 2"/>
          <p:cNvSpPr>
            <a:spLocks noGrp="1"/>
          </p:cNvSpPr>
          <p:nvPr>
            <p:ph idx="1"/>
          </p:nvPr>
        </p:nvSpPr>
        <p:spPr>
          <a:xfrm>
            <a:off x="457200" y="1935480"/>
            <a:ext cx="8229600" cy="4661872"/>
          </a:xfr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sz="2100" dirty="0" err="1" smtClean="0">
                <a:latin typeface="Berlin Sans FB Demi" pitchFamily="34" charset="0"/>
              </a:rPr>
              <a:t>Karpenissi</a:t>
            </a:r>
            <a:r>
              <a:rPr lang="en-US" sz="2100" dirty="0" smtClean="0">
                <a:latin typeface="Berlin Sans FB Demi" pitchFamily="34" charset="0"/>
              </a:rPr>
              <a:t> </a:t>
            </a:r>
            <a:r>
              <a:rPr lang="en-US" sz="2100" dirty="0">
                <a:latin typeface="Berlin Sans FB Demi" pitchFamily="34" charset="0"/>
              </a:rPr>
              <a:t>is one of the finest sports centers in Europe that can accommodate a variety of sporting events. The national football and basketball teams, track champions and Olympic champions, are only a few of those who used the perfect athletic facilities, to complete their preparations, shortly before their wonderful journey in the European and global sport. There are two football pitches with grass, one of which even has grandstands and track with tartan. There is also a tennis throwing 128 m. </a:t>
            </a:r>
            <a:r>
              <a:rPr lang="en-US" sz="2100" dirty="0" smtClean="0">
                <a:latin typeface="Berlin Sans FB Demi" pitchFamily="34" charset="0"/>
              </a:rPr>
              <a:t>in </a:t>
            </a:r>
            <a:r>
              <a:rPr lang="en-US" sz="2100" dirty="0">
                <a:latin typeface="Berlin Sans FB Demi" pitchFamily="34" charset="0"/>
              </a:rPr>
              <a:t>length, with turf. All outdoor tennis </a:t>
            </a:r>
            <a:r>
              <a:rPr lang="en-US" sz="2100" dirty="0" smtClean="0">
                <a:latin typeface="Berlin Sans FB Demi" pitchFamily="34" charset="0"/>
              </a:rPr>
              <a:t>is illuminated </a:t>
            </a:r>
            <a:r>
              <a:rPr lang="en-US" sz="2100" dirty="0">
                <a:latin typeface="Berlin Sans FB Demi" pitchFamily="34" charset="0"/>
              </a:rPr>
              <a:t>with professional projectors.</a:t>
            </a:r>
          </a:p>
          <a:p>
            <a:pPr marL="0" indent="0" algn="ctr">
              <a:buNone/>
            </a:pPr>
            <a:r>
              <a:rPr lang="en-US" sz="2100" dirty="0">
                <a:latin typeface="Berlin Sans FB Demi" pitchFamily="34" charset="0"/>
              </a:rPr>
              <a:t>At the same time there are nine playgrounds and a natural ring road jogging 2 km </a:t>
            </a:r>
            <a:r>
              <a:rPr lang="en-US" sz="2100" dirty="0" smtClean="0">
                <a:latin typeface="Berlin Sans FB Demi" pitchFamily="34" charset="0"/>
              </a:rPr>
              <a:t>in length</a:t>
            </a:r>
            <a:r>
              <a:rPr lang="en-US" sz="2100" dirty="0">
                <a:latin typeface="Berlin Sans FB Demi" pitchFamily="34" charset="0"/>
              </a:rPr>
              <a:t>. On site facilities indoor training room with team sports, straight track 80 m. And three routes, two fitness </a:t>
            </a:r>
            <a:r>
              <a:rPr lang="en-US" sz="2100" dirty="0" smtClean="0">
                <a:latin typeface="Berlin Sans FB Demi" pitchFamily="34" charset="0"/>
              </a:rPr>
              <a:t>rooms, </a:t>
            </a:r>
            <a:r>
              <a:rPr lang="en-US" sz="2100" dirty="0">
                <a:latin typeface="Berlin Sans FB Demi" pitchFamily="34" charset="0"/>
              </a:rPr>
              <a:t>changing rooms, sauna, federations offices, physiotherapy room and </a:t>
            </a:r>
            <a:r>
              <a:rPr lang="en-US" sz="2100" dirty="0" err="1">
                <a:latin typeface="Berlin Sans FB Demi" pitchFamily="34" charset="0"/>
              </a:rPr>
              <a:t>Ergometric</a:t>
            </a:r>
            <a:r>
              <a:rPr lang="en-US" sz="2100" dirty="0">
                <a:latin typeface="Berlin Sans FB Demi" pitchFamily="34" charset="0"/>
              </a:rPr>
              <a:t> Medical Center.</a:t>
            </a:r>
          </a:p>
        </p:txBody>
      </p:sp>
    </p:spTree>
    <p:extLst>
      <p:ext uri="{BB962C8B-B14F-4D97-AF65-F5344CB8AC3E}">
        <p14:creationId xmlns="" xmlns:p14="http://schemas.microsoft.com/office/powerpoint/2010/main" val="279016952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7768"/>
            <a:ext cx="8305800" cy="1143000"/>
          </a:xfrm>
        </p:spPr>
        <p:txBody>
          <a:bodyPr>
            <a:normAutofit/>
          </a:bodyPr>
          <a:lstStyle/>
          <a:p>
            <a:r>
              <a:rPr lang="en-US" sz="4800" dirty="0" smtClean="0">
                <a:latin typeface="Berlin Sans FB Demi" pitchFamily="34" charset="0"/>
              </a:rPr>
              <a:t>PHOTOS OF SPORTS CENTRE</a:t>
            </a:r>
            <a:endParaRPr lang="en-US" sz="4800" dirty="0">
              <a:latin typeface="Berlin Sans FB Demi" pitchFamily="34"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4133854"/>
            <a:ext cx="4183103" cy="2417820"/>
          </a:xfrm>
          <a:prstGeom prst="rect">
            <a:avLst/>
          </a:prstGeom>
        </p:spPr>
        <p:style>
          <a:lnRef idx="2">
            <a:schemeClr val="accent2"/>
          </a:lnRef>
          <a:fillRef idx="1">
            <a:schemeClr val="lt1"/>
          </a:fillRef>
          <a:effectRef idx="0">
            <a:schemeClr val="accent2"/>
          </a:effectRef>
          <a:fontRef idx="minor">
            <a:schemeClr val="dk1"/>
          </a:fontRef>
        </p:style>
      </p:pic>
      <p:pic>
        <p:nvPicPr>
          <p:cNvPr id="4" name="Picture 3"/>
          <p:cNvPicPr>
            <a:picLocks noChangeAspect="1"/>
          </p:cNvPicPr>
          <p:nvPr/>
        </p:nvPicPr>
        <p:blipFill>
          <a:blip r:embed="rId3" cstate="print">
            <a:extLst>
              <a:ext uri="{BEBA8EAE-BF5A-486C-A8C5-ECC9F3942E4B}">
                <a14:imgProps xmlns="" xmlns:a14="http://schemas.microsoft.com/office/drawing/2010/main">
                  <a14:imgLayer r:embed="rId4">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4768479" y="4133854"/>
            <a:ext cx="4183102" cy="2417820"/>
          </a:xfrm>
          <a:prstGeom prst="rect">
            <a:avLst/>
          </a:prstGeom>
        </p:spPr>
        <p:style>
          <a:lnRef idx="2">
            <a:schemeClr val="accent2"/>
          </a:lnRef>
          <a:fillRef idx="1">
            <a:schemeClr val="lt1"/>
          </a:fillRef>
          <a:effectRef idx="0">
            <a:schemeClr val="accent2"/>
          </a:effectRef>
          <a:fontRef idx="minor">
            <a:schemeClr val="dk1"/>
          </a:fontRef>
        </p:style>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76451" y="1412776"/>
            <a:ext cx="3804376" cy="2532288"/>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 xmlns:p14="http://schemas.microsoft.com/office/powerpoint/2010/main" val="419293989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143000"/>
          </a:xfrm>
        </p:spPr>
        <p:txBody>
          <a:bodyPr>
            <a:normAutofit/>
          </a:bodyPr>
          <a:lstStyle/>
          <a:p>
            <a:r>
              <a:rPr lang="en-US" sz="5400" dirty="0" smtClean="0">
                <a:latin typeface="Berlin Sans FB Demi" pitchFamily="34" charset="0"/>
              </a:rPr>
              <a:t>ALWAYS RAINING GORGE</a:t>
            </a:r>
            <a:endParaRPr lang="en-US" sz="5400" dirty="0">
              <a:latin typeface="Berlin Sans FB Demi" pitchFamily="34"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a:latin typeface="Berlin Sans FB Demi" pitchFamily="34" charset="0"/>
              </a:rPr>
              <a:t>One of the most spectacular and beautiful areas of </a:t>
            </a:r>
            <a:r>
              <a:rPr lang="en-US" dirty="0" err="1" smtClean="0">
                <a:latin typeface="Berlin Sans FB Demi" pitchFamily="34" charset="0"/>
              </a:rPr>
              <a:t>Evrytania</a:t>
            </a:r>
            <a:r>
              <a:rPr lang="en-US" dirty="0" smtClean="0">
                <a:latin typeface="Berlin Sans FB Demi" pitchFamily="34" charset="0"/>
              </a:rPr>
              <a:t> is the </a:t>
            </a:r>
            <a:r>
              <a:rPr lang="en-US" dirty="0">
                <a:latin typeface="Berlin Sans FB Demi" pitchFamily="34" charset="0"/>
              </a:rPr>
              <a:t>Always raining gorge located between the villages </a:t>
            </a:r>
            <a:r>
              <a:rPr lang="en-US" dirty="0" err="1">
                <a:latin typeface="Berlin Sans FB Demi" pitchFamily="34" charset="0"/>
              </a:rPr>
              <a:t>Roska</a:t>
            </a:r>
            <a:r>
              <a:rPr lang="en-US" dirty="0">
                <a:latin typeface="Berlin Sans FB Demi" pitchFamily="34" charset="0"/>
              </a:rPr>
              <a:t> and </a:t>
            </a:r>
            <a:r>
              <a:rPr lang="en-US" dirty="0" err="1">
                <a:latin typeface="Berlin Sans FB Demi" pitchFamily="34" charset="0"/>
              </a:rPr>
              <a:t>Doliana</a:t>
            </a:r>
            <a:r>
              <a:rPr lang="en-US" dirty="0">
                <a:latin typeface="Berlin Sans FB Demi" pitchFamily="34" charset="0"/>
              </a:rPr>
              <a:t> or otherwise </a:t>
            </a:r>
            <a:r>
              <a:rPr lang="en-US" dirty="0" err="1">
                <a:latin typeface="Berlin Sans FB Demi" pitchFamily="34" charset="0"/>
              </a:rPr>
              <a:t>Stournara</a:t>
            </a:r>
            <a:r>
              <a:rPr lang="en-US" dirty="0">
                <a:latin typeface="Berlin Sans FB Demi" pitchFamily="34" charset="0"/>
              </a:rPr>
              <a:t> (</a:t>
            </a:r>
            <a:r>
              <a:rPr lang="en-US" dirty="0" err="1">
                <a:latin typeface="Berlin Sans FB Demi" pitchFamily="34" charset="0"/>
              </a:rPr>
              <a:t>Doliana</a:t>
            </a:r>
            <a:r>
              <a:rPr lang="en-US" dirty="0">
                <a:latin typeface="Berlin Sans FB Demi" pitchFamily="34" charset="0"/>
              </a:rPr>
              <a:t> and </a:t>
            </a:r>
            <a:r>
              <a:rPr lang="en-US" dirty="0" err="1">
                <a:latin typeface="Berlin Sans FB Demi" pitchFamily="34" charset="0"/>
              </a:rPr>
              <a:t>Stournara</a:t>
            </a:r>
            <a:r>
              <a:rPr lang="en-US" dirty="0">
                <a:latin typeface="Berlin Sans FB Demi" pitchFamily="34" charset="0"/>
              </a:rPr>
              <a:t> is the village) south of the county.</a:t>
            </a:r>
          </a:p>
          <a:p>
            <a:pPr marL="0" indent="0" algn="ctr">
              <a:buNone/>
            </a:pPr>
            <a:r>
              <a:rPr lang="en-US" dirty="0">
                <a:latin typeface="Berlin Sans FB Demi" pitchFamily="34" charset="0"/>
              </a:rPr>
              <a:t> </a:t>
            </a:r>
            <a:r>
              <a:rPr lang="en-US" dirty="0" smtClean="0">
                <a:latin typeface="Berlin Sans FB Demi" pitchFamily="34" charset="0"/>
              </a:rPr>
              <a:t>The </a:t>
            </a:r>
            <a:r>
              <a:rPr lang="en-US" dirty="0">
                <a:latin typeface="Berlin Sans FB Demi" pitchFamily="34" charset="0"/>
              </a:rPr>
              <a:t>name is because in one area of the gorge which does not exceed a length of 80m icy waters that come from the steep mountain </a:t>
            </a:r>
            <a:r>
              <a:rPr lang="en-US" dirty="0" err="1">
                <a:latin typeface="Berlin Sans FB Demi" pitchFamily="34" charset="0"/>
              </a:rPr>
              <a:t>Kaliakouda</a:t>
            </a:r>
            <a:r>
              <a:rPr lang="en-US" dirty="0">
                <a:latin typeface="Berlin Sans FB Demi" pitchFamily="34" charset="0"/>
              </a:rPr>
              <a:t> in their effort to become one with the water of the river </a:t>
            </a:r>
            <a:r>
              <a:rPr lang="en-US" dirty="0" err="1">
                <a:latin typeface="Berlin Sans FB Demi" pitchFamily="34" charset="0"/>
              </a:rPr>
              <a:t>Krikelioti</a:t>
            </a:r>
            <a:r>
              <a:rPr lang="en-US" dirty="0">
                <a:latin typeface="Berlin Sans FB Demi" pitchFamily="34" charset="0"/>
              </a:rPr>
              <a:t> find a way out from sources in the tops of the canyon creating beautiful waterfalls, due to the large amount but the flows are not continuous and compact but decays into a wide range of small and large drops creating a continuous artificial rain turning the already beautiful scenery breathtaking.</a:t>
            </a:r>
          </a:p>
        </p:txBody>
      </p:sp>
    </p:spTree>
    <p:extLst>
      <p:ext uri="{BB962C8B-B14F-4D97-AF65-F5344CB8AC3E}">
        <p14:creationId xmlns="" xmlns:p14="http://schemas.microsoft.com/office/powerpoint/2010/main" val="1982188700"/>
      </p:ext>
    </p:extLst>
  </p:cSld>
  <p:clrMapOvr>
    <a:masterClrMapping/>
  </p:clrMapOvr>
  <mc:AlternateContent xmlns:mc="http://schemas.openxmlformats.org/markup-compatibility/2006">
    <mc:Choice xmlns="" xmlns:p14="http://schemas.microsoft.com/office/powerpoint/2010/main" Requires="p14">
      <p:transition spd="slow" p14:dur="900">
        <p14:flythrough hasBounce="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US" sz="4000" dirty="0" smtClean="0">
                <a:latin typeface="Berlin Sans FB Demi" pitchFamily="34" charset="0"/>
              </a:rPr>
              <a:t>ALWAYS RAINING GORGE PHOTOS</a:t>
            </a:r>
            <a:endParaRPr lang="en-US" sz="4000" dirty="0">
              <a:latin typeface="Berlin Sans FB Demi" pitchFamily="34" charset="0"/>
            </a:endParaRP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cstate="print">
            <a:extLst>
              <a:ext uri="{28A0092B-C50C-407E-A947-70E740481C1C}">
                <a14:useLocalDpi xmlns="" xmlns:a14="http://schemas.microsoft.com/office/drawing/2010/main" val="0"/>
              </a:ext>
            </a:extLst>
          </a:blip>
          <a:stretch>
            <a:fillRect/>
          </a:stretch>
        </p:blipFill>
        <p:spPr>
          <a:xfrm rot="21437240">
            <a:off x="212394" y="1802209"/>
            <a:ext cx="4392488" cy="4536504"/>
          </a:xfrm>
        </p:spPr>
        <p:style>
          <a:lnRef idx="2">
            <a:schemeClr val="accent2"/>
          </a:lnRef>
          <a:fillRef idx="1">
            <a:schemeClr val="lt1"/>
          </a:fillRef>
          <a:effectRef idx="0">
            <a:schemeClr val="accent2"/>
          </a:effectRef>
          <a:fontRef idx="minor">
            <a:schemeClr val="dk1"/>
          </a:fontRef>
        </p:style>
      </p:pic>
      <p:pic>
        <p:nvPicPr>
          <p:cNvPr id="8" name="Content Placeholder 7"/>
          <p:cNvPicPr>
            <a:picLocks noGrp="1" noChangeAspect="1"/>
          </p:cNvPicPr>
          <p:nvPr>
            <p:ph sz="quarter" idx="4"/>
          </p:nvPr>
        </p:nvPicPr>
        <p:blipFill>
          <a:blip r:embed="rId3" cstate="print">
            <a:extLst>
              <a:ext uri="{28A0092B-C50C-407E-A947-70E740481C1C}">
                <a14:useLocalDpi xmlns="" xmlns:a14="http://schemas.microsoft.com/office/drawing/2010/main" val="0"/>
              </a:ext>
            </a:extLst>
          </a:blip>
          <a:stretch>
            <a:fillRect/>
          </a:stretch>
        </p:blipFill>
        <p:spPr>
          <a:xfrm rot="159594">
            <a:off x="4530882" y="1800286"/>
            <a:ext cx="4392488" cy="4536503"/>
          </a:xfrm>
        </p:spPr>
        <p:style>
          <a:lnRef idx="2">
            <a:schemeClr val="accent2"/>
          </a:lnRef>
          <a:fillRef idx="1">
            <a:schemeClr val="lt1"/>
          </a:fillRef>
          <a:effectRef idx="0">
            <a:schemeClr val="accent2"/>
          </a:effectRef>
          <a:fontRef idx="minor">
            <a:schemeClr val="dk1"/>
          </a:fontRef>
        </p:style>
      </p:pic>
    </p:spTree>
    <p:extLst>
      <p:ext uri="{BB962C8B-B14F-4D97-AF65-F5344CB8AC3E}">
        <p14:creationId xmlns="" xmlns:p14="http://schemas.microsoft.com/office/powerpoint/2010/main" val="3442737795"/>
      </p:ext>
    </p:extLst>
  </p:cSld>
  <p:clrMapOvr>
    <a:masterClrMapping/>
  </p:clrMapOvr>
  <mc:AlternateContent xmlns:mc="http://schemas.openxmlformats.org/markup-compatibility/2006">
    <mc:Choice xmlns=""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318</TotalTime>
  <Words>454</Words>
  <Application>Microsoft Office PowerPoint</Application>
  <PresentationFormat>Προβολή στην οθόνη (4:3)</PresentationFormat>
  <Paragraphs>27</Paragraphs>
  <Slides>10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Flow</vt:lpstr>
      <vt:lpstr>KARPENISSI</vt:lpstr>
      <vt:lpstr>  KARPENISSI</vt:lpstr>
      <vt:lpstr>     PHOTOS</vt:lpstr>
      <vt:lpstr>KAPRENISSI SKI RESORT</vt:lpstr>
      <vt:lpstr>PHOTOS OF SKI RESORT</vt:lpstr>
      <vt:lpstr>SPORTS CENTRE</vt:lpstr>
      <vt:lpstr>PHOTOS OF SPORTS CENTRE</vt:lpstr>
      <vt:lpstr>ALWAYS RAINING GORGE</vt:lpstr>
      <vt:lpstr>ALWAYS RAINING GORGE PHOTOS</vt:lpstr>
      <vt:lpstr>THANKS FOR WATCHING!</vt:lpstr>
    </vt:vector>
  </TitlesOfParts>
  <Company>2dimkarpen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KARPENISSI</dc:title>
  <dc:creator>E1</dc:creator>
  <cp:lastModifiedBy>USER</cp:lastModifiedBy>
  <cp:revision>36</cp:revision>
  <dcterms:created xsi:type="dcterms:W3CDTF">2014-11-24T11:02:14Z</dcterms:created>
  <dcterms:modified xsi:type="dcterms:W3CDTF">2014-12-09T16:02:08Z</dcterms:modified>
</cp:coreProperties>
</file>