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Στυλ με θέμα 1 - Έμφαση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4B1156A-380E-4F78-BDF5-A606A8083BF9}" styleName="Μεσαίο στυλ 4 - Έμφασ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5758FB7-9AC5-4552-8A53-C91805E547FA}" styleName="Στυλ με θέμα 1 - Έμφαση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Στυλ με θέμα 1 - Έμφαση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Στυλ με θέμα 1 - Έμφαση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Μεσαίο στυλ 1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Μεσαίο στυλ 1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Φωτεινό στυλ 1 - Έμφαση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113A9D2-9D6B-4929-AA2D-F23B5EE8CBE7}" styleName="Στυλ με θέμα 2 - Έμφαση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Στυλ με θέμα 2 - Έμφαση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Φωτεινό στυλ 3 - Έμφαση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Στυλ με θέμα 1 - Έμφαση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3CF45A-D6F8-438B-A699-E0840B485652}" type="datetimeFigureOut">
              <a:rPr lang="el-GR" smtClean="0"/>
              <a:pPr/>
              <a:t>25/1/2015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CBCE479-24C7-4B83-AAAC-1B14666EA46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F45A-D6F8-438B-A699-E0840B485652}" type="datetimeFigureOut">
              <a:rPr lang="el-GR" smtClean="0"/>
              <a:pPr/>
              <a:t>25/1/2015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E479-24C7-4B83-AAAC-1B14666EA46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F45A-D6F8-438B-A699-E0840B485652}" type="datetimeFigureOut">
              <a:rPr lang="el-GR" smtClean="0"/>
              <a:pPr/>
              <a:t>25/1/2015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E479-24C7-4B83-AAAC-1B14666EA46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3CF45A-D6F8-438B-A699-E0840B485652}" type="datetimeFigureOut">
              <a:rPr lang="el-GR" smtClean="0"/>
              <a:pPr/>
              <a:t>25/1/2015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BCE479-24C7-4B83-AAAC-1B14666EA46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3CF45A-D6F8-438B-A699-E0840B485652}" type="datetimeFigureOut">
              <a:rPr lang="el-GR" smtClean="0"/>
              <a:pPr/>
              <a:t>25/1/2015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CBCE479-24C7-4B83-AAAC-1B14666EA46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F45A-D6F8-438B-A699-E0840B485652}" type="datetimeFigureOut">
              <a:rPr lang="el-GR" smtClean="0"/>
              <a:pPr/>
              <a:t>25/1/2015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E479-24C7-4B83-AAAC-1B14666EA46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F45A-D6F8-438B-A699-E0840B485652}" type="datetimeFigureOut">
              <a:rPr lang="el-GR" smtClean="0"/>
              <a:pPr/>
              <a:t>25/1/2015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E479-24C7-4B83-AAAC-1B14666EA46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3CF45A-D6F8-438B-A699-E0840B485652}" type="datetimeFigureOut">
              <a:rPr lang="el-GR" smtClean="0"/>
              <a:pPr/>
              <a:t>25/1/2015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BCE479-24C7-4B83-AAAC-1B14666EA46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F45A-D6F8-438B-A699-E0840B485652}" type="datetimeFigureOut">
              <a:rPr lang="el-GR" smtClean="0"/>
              <a:pPr/>
              <a:t>25/1/2015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E479-24C7-4B83-AAAC-1B14666EA46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3CF45A-D6F8-438B-A699-E0840B485652}" type="datetimeFigureOut">
              <a:rPr lang="el-GR" smtClean="0"/>
              <a:pPr/>
              <a:t>25/1/2015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BCE479-24C7-4B83-AAAC-1B14666EA46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3CF45A-D6F8-438B-A699-E0840B485652}" type="datetimeFigureOut">
              <a:rPr lang="el-GR" smtClean="0"/>
              <a:pPr/>
              <a:t>25/1/2015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BCE479-24C7-4B83-AAAC-1B14666EA46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3CF45A-D6F8-438B-A699-E0840B485652}" type="datetimeFigureOut">
              <a:rPr lang="el-GR" smtClean="0"/>
              <a:pPr/>
              <a:t>25/1/2015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BCE479-24C7-4B83-AAAC-1B14666EA46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Υγιεινή Διατροφή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Ένα ερωτηματολόγιο για τις διατροφικές μας συνήθειες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899592" y="1484784"/>
          <a:ext cx="3984104" cy="1974917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530204"/>
                <a:gridCol w="2923696"/>
                <a:gridCol w="530204"/>
              </a:tblGrid>
              <a:tr h="148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20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28%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148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42%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148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3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17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24%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148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148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148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148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7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0%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</a:tbl>
          </a:graphicData>
        </a:graphic>
      </p:graphicFrame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4499992" y="4293096"/>
          <a:ext cx="3359696" cy="1974917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47108"/>
                <a:gridCol w="2465480"/>
                <a:gridCol w="44710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56%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23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32%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7%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7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3%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355976" y="3789040"/>
            <a:ext cx="45720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13) Πόσες φορές την εβδομάδα τρως "λαδερό" φαγητό</a:t>
            </a:r>
            <a:endParaRPr kumimoji="0" lang="el-G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395536" y="764704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12) Πόσες φορές την εβδομάδα τρως όσπρια;</a:t>
            </a:r>
            <a:endParaRPr kumimoji="0" 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- Εικόνα" descr="αρχείο λήψη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268760"/>
            <a:ext cx="2638425" cy="1733550"/>
          </a:xfrm>
          <a:prstGeom prst="rect">
            <a:avLst/>
          </a:prstGeom>
        </p:spPr>
      </p:pic>
      <p:pic>
        <p:nvPicPr>
          <p:cNvPr id="7" name="6 - Εικόνα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4509120"/>
            <a:ext cx="2524125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115616" y="4293096"/>
          <a:ext cx="3528392" cy="169278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69558"/>
                <a:gridCol w="2589276"/>
                <a:gridCol w="46955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7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10%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34%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30%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20%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6%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</a:tbl>
          </a:graphicData>
        </a:graphic>
      </p:graphicFrame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771800" y="620688"/>
            <a:ext cx="4644008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14) Πόσα φρούτα τρως την ημέρα;</a:t>
            </a:r>
            <a:endParaRPr kumimoji="0" lang="el-G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7" name="Εικόνα 7" descr="https://chart.googleapis.com/chart?cht=p&amp;chs=345x150&amp;chl=1%20%5B7%5D%7C2%20%5B24%5D%7C3%20%5B21%5D%7C4%20%5B14%5D%7C5%20%5B1%5D%7C6%20%5B4%5D&amp;chco=dcca02&amp;chd=e%3AGTVoS7MnA5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7"/>
            <a:ext cx="4104456" cy="1941085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- Εικόνα" descr="αρχείο λήψης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3068960"/>
            <a:ext cx="2628900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5436096" y="1628800"/>
          <a:ext cx="2748135" cy="56426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89179"/>
                <a:gridCol w="808914"/>
                <a:gridCol w="35004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Ναι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51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72%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Όχι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20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28%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</a:tbl>
          </a:graphicData>
        </a:graphic>
      </p:graphicFrame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67544" y="404664"/>
            <a:ext cx="27718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15) </a:t>
            </a: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Πίνεις αναψυκτικά;</a:t>
            </a:r>
            <a:endParaRPr kumimoji="0" lang="el-G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3" name="Εικόνα 8" descr="https://chart.googleapis.com/chart?cht=p&amp;chs=345x150&amp;chl=%CE%9D%CE%B1%CE%B9%20%5B51%5D%7C%CE%8C%CF%87%CE%B9%20%5B20%5D&amp;chco=00d000&amp;chd=e%3At9S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3299276" cy="1728192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5508105" y="4863507"/>
          <a:ext cx="2592286" cy="141065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694449"/>
                <a:gridCol w="1552855"/>
                <a:gridCol w="344982"/>
              </a:tblGrid>
              <a:tr h="274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65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92%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74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4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6%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74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74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74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1%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</a:tbl>
          </a:graphicData>
        </a:graphic>
      </p:graphicFrame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3568" y="3789040"/>
            <a:ext cx="2699792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16) Αν ναι, πόσα την ημέρα;</a:t>
            </a:r>
            <a:endParaRPr kumimoji="0" lang="el-G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Εικόνα 9" descr="https://chart.googleapis.com/chart?cht=p&amp;chs=345x150&amp;chl=1%20%5B65%5D%7C2%20%5B4%5D%7C3%20%5B1%5D%7C4%20%5B0%5D%7C5%20%5B1%5D&amp;chco=9601ac&amp;chd=e%3A6kDmA5AAA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725144"/>
            <a:ext cx="3286125" cy="142875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979712" y="1397000"/>
          <a:ext cx="5904656" cy="446060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649951"/>
                <a:gridCol w="3435953"/>
                <a:gridCol w="818752"/>
              </a:tblGrid>
              <a:tr h="273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/>
                        <a:t>Τοστ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/>
                        <a:t>38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4413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/>
                        <a:t>54%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</a:tr>
              <a:tr h="273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/>
                        <a:t>Κέικ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/>
                        <a:t>5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4413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/>
                        <a:t>7%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</a:tr>
              <a:tr h="273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/>
                        <a:t>Φρούτο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/>
                        <a:t>8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4413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/>
                        <a:t>11%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</a:tr>
              <a:tr h="273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/>
                        <a:t>Μπισκότα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/>
                        <a:t>6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4413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/>
                        <a:t>8%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</a:tr>
              <a:tr h="468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/>
                        <a:t>Γαριδάκια - πατατάκια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/>
                        <a:t>1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4413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/>
                        <a:t>1%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</a:tr>
              <a:tr h="273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/>
                        <a:t>Τυρόπιτα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/>
                        <a:t>6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4413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/>
                        <a:t>8%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</a:tr>
              <a:tr h="273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/>
                        <a:t>Γιαούρτι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/>
                        <a:t>0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4413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/>
                        <a:t>0%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</a:tr>
              <a:tr h="662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/>
                        <a:t>Ψωμί με μαρμελάδα/μερέντα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/>
                        <a:t>4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4413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/>
                        <a:t>6%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</a:tr>
              <a:tr h="273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/>
                        <a:t>Αυγόφετες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/>
                        <a:t>0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4413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/>
                        <a:t>0%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</a:tr>
              <a:tr h="468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/>
                        <a:t>Σπιτικές πίτες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/>
                        <a:t>0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4413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/>
                        <a:t>0%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</a:tr>
              <a:tr h="273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/>
                        <a:t>Κρουασάν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/>
                        <a:t>1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4413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/>
                        <a:t>1%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</a:tr>
              <a:tr h="273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/>
                        <a:t>Τίποτα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/>
                        <a:t>2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4413" marR="8810" marT="8810" marB="70482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/>
                        <a:t>3%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0" marR="8810" marT="8810" marB="70482"/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051720" y="548680"/>
            <a:ext cx="45720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17) Στα διαλείμματα συνήθως τι </a:t>
            </a:r>
            <a:r>
              <a:rPr kumimoji="0" lang="el-GR" sz="13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τρώς</a:t>
            </a: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el-G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907704" y="2420888"/>
          <a:ext cx="5064223" cy="197491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673946"/>
                <a:gridCol w="3716331"/>
                <a:gridCol w="67394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75%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16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23%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7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1%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59632" y="1196752"/>
            <a:ext cx="6444208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18) Πόσες φορές την εβδομάδα τρως από έξω (</a:t>
            </a:r>
            <a:r>
              <a:rPr kumimoji="0" lang="el-GR" sz="13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delivery</a:t>
            </a: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 πίτσα, </a:t>
            </a:r>
            <a:r>
              <a:rPr kumimoji="0" lang="el-GR" sz="13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γύρους,κρέπες</a:t>
            </a: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el-G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2771801" y="3201670"/>
          <a:ext cx="4799855" cy="282131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952327"/>
                <a:gridCol w="1208764"/>
                <a:gridCol w="638764"/>
              </a:tblGrid>
              <a:tr h="238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smtClean="0"/>
                        <a:t>1</a:t>
                      </a:r>
                      <a:r>
                        <a:rPr lang="en-US" sz="1200" dirty="0" smtClean="0"/>
                        <a:t> </a:t>
                      </a:r>
                      <a:r>
                        <a:rPr lang="el-GR" sz="1200" dirty="0" smtClean="0"/>
                        <a:t>ποτήρι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38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smtClean="0"/>
                        <a:t>2 </a:t>
                      </a:r>
                      <a:r>
                        <a:rPr lang="el-GR" sz="1100" dirty="0" smtClean="0"/>
                        <a:t>ποτήρια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38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smtClean="0"/>
                        <a:t>3 </a:t>
                      </a:r>
                      <a:r>
                        <a:rPr lang="el-GR" sz="1100" dirty="0" smtClean="0"/>
                        <a:t>ποτήρια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6%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38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smtClean="0"/>
                        <a:t>4</a:t>
                      </a:r>
                      <a:r>
                        <a:rPr lang="el-GR" sz="1100" dirty="0" smtClean="0"/>
                        <a:t>ποτήρια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15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21%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38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smtClean="0"/>
                        <a:t>5</a:t>
                      </a:r>
                      <a:r>
                        <a:rPr lang="el-GR" sz="1100" dirty="0" smtClean="0"/>
                        <a:t>ποτήρια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17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24%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38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smtClean="0"/>
                        <a:t>6</a:t>
                      </a:r>
                      <a:r>
                        <a:rPr lang="el-GR" sz="1100" dirty="0" smtClean="0"/>
                        <a:t>ποτήρια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15%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38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smtClean="0"/>
                        <a:t>7</a:t>
                      </a:r>
                      <a:r>
                        <a:rPr lang="el-GR" sz="1100" dirty="0" smtClean="0"/>
                        <a:t>ποτήρια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8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11%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38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smtClean="0"/>
                        <a:t>8</a:t>
                      </a:r>
                      <a:r>
                        <a:rPr lang="el-GR" sz="1100" dirty="0" smtClean="0"/>
                        <a:t>ποτήρια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6%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38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smtClean="0"/>
                        <a:t>9</a:t>
                      </a:r>
                      <a:r>
                        <a:rPr lang="el-GR" sz="1100" dirty="0" smtClean="0"/>
                        <a:t>ποτήρια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38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smtClean="0"/>
                        <a:t>10</a:t>
                      </a:r>
                      <a:r>
                        <a:rPr lang="el-GR" sz="1100" dirty="0" smtClean="0"/>
                        <a:t>ποτήρια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7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10%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411760" y="548680"/>
            <a:ext cx="45720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19) Πόσα ποτήρια νερό πίνεις την ημέρα;</a:t>
            </a:r>
            <a:endParaRPr kumimoji="0" lang="el-G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Εικόνα 10" descr="https://chart.googleapis.com/chart?cht=p&amp;chs=345x150&amp;chl=1%20%5B1%5D%7C2%20%5B1%5D%7C3%20%5B4%5D%7C4%20%5B15%5D%7C5%20%5B17%5D%7C6%20%5B11%5D%7C7%20%5B8%5D%7C8%20%5B4%5D%7C9%20%5B3%5D%7C10%20%5B7%5D&amp;chco=d00000&amp;chd=e%3AA5A5DmNhPUJ6HNDmCt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340768"/>
            <a:ext cx="3888432" cy="172819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835696" y="196915"/>
            <a:ext cx="55801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20) Θεωρείς ότι τρέφεσαι υγιεινά; Δικαιολόγησε την απάντησή σου</a:t>
            </a: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4294967295"/>
          </p:nvPr>
        </p:nvSpPr>
        <p:spPr>
          <a:xfrm>
            <a:off x="467544" y="1196752"/>
            <a:ext cx="7772400" cy="576262"/>
          </a:xfrm>
        </p:spPr>
        <p:txBody>
          <a:bodyPr>
            <a:noAutofit/>
          </a:bodyPr>
          <a:lstStyle/>
          <a:p>
            <a:r>
              <a:rPr lang="el-GR" dirty="0" smtClean="0"/>
              <a:t>Ακολουθούν οι απαντήσεις των μαθητών, όπως τις διατύπωσαν οι ίδιοι.</a:t>
            </a:r>
            <a:endParaRPr lang="el-GR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755576" y="2348880"/>
            <a:ext cx="702027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Ναι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αρκετα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υγιεινή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Ναι, γιατί προσπαθώ να ακολουθώ την πυραμίδα της διατροφής.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ΝΑΙ ΤΡΩΩ ΣΥΝΗΘΩΣ ΣΠΙΤΙΚΟ ΦΑΓΗΤΟ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Είναι υγιεινή η διατροφή μου.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Θεωρώ ότι σχετικά τρέφομαι σωστά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Οχι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ιδιαιτερα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Ναι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Λίγο υγιεινά, γιατί δεν τρώω πολλά φρούτα και τρώω πολλά γλυκά.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Δεν τρώω υγιεινά επειδή δεν τρώω πρωινό.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Όχι και πολύ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Ναι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γιατι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τρέφομαι σωστά.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Ναι θεωρώ ότι τρέφομαι υγιεινά γιατί τρώω μαγειρευτά φαγητά!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23528" y="620688"/>
            <a:ext cx="846043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 startAt="13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Ναι πολύ προσπαθώ να τρέφομαι σωστά.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13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Είναι υγιεινή αλλά μερικές φορές παρασύρομαι και ξεφεύγω.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13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Δεν τρώω σωστά γιατί τρώω πολλά γλυκά.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13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Θεωρώ ότι τρέφομαι αρκετά υγιεινά διότι η καθημερινότητά μου είναι γεμάτη με φρούτα, λαχανικά κ.α. Σε γενικές γραμμές νομίζω πως είμαι πολύ υγιεινός.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13"/>
            </a:pP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Οχι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πολυ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13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Δεν είναι τόσο υγιεινή επειδή τρώω λίπη αλλά λόγω της καθημερινής μου άθλησης τα καίω.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13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Ναι, γιατί τρέφομαι σύμφωνα με την πυραμίδα της διατροφής.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13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Πιστεύω αρκετά, γιατί τρώω λίγο από όλα τα φαγητά. Πρέπει όμως να μειώσω τα γλυκά.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13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Ναι, γιατί τρώω τα σωστά φαγητά.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13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Είναι καλή η διατροφή μου.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13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Ναι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αρκετα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, αν και μου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αρεσουν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πολυ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τα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γλυκα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!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13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Κάνω ανθυγιεινή διατροφή επειδή δεν τρώω φρούτα.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13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Ναι, γιατί τρώω με βάση την πυραμίδα της υγιεινής διατροφής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13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Τρέφομαι σωστά, γιατί τρώω τα πάντα με μέτρο.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13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Νομίζω ότι τρώω υγιεινά γιατί προσπαθώ να ακολουθώ την πυραμίδα της διατροφής.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11560" y="332656"/>
            <a:ext cx="723629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Πιστεύω 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πως τρώω πολύ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υγείνα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γιάτι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τα γεύματα μου είναι συμφώνα με την τροφική πυραμίδα και στο πρόγραμμα ενός γιατρού.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Επίσεις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πιστεύω ότι τρώω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αρκέτα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φαγήτα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δηλαδή τρώω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ποικηλία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φαγητών!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Ναι γιατί τρώω όλες τις ομάδες τροφών.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Τρέφομαι σωστά και τα καίω από την άθλησή μου.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Ναι γιατί προτιμώ το σπιτικό φαγητό.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Πιστεύω ότι τρώω ότι χρειάζεται ο οργανισμός μου.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Ναι γιατί τρώω πολλά φρούτα και δεν τρώω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συχνα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γλυκά.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Πιστεύω ναι , αλλά πρέπει να τρώω λιγότερα γλυκά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Αρκετά υγιεινά, αλλά πρέπει μάλλον να αυξήσω τα λαδερά και το ψάρι.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Τρέφομαι αρκετά υγιεινά. Όμως πιστεύω πως δεν πρέπει να τρώω τόσα γλυκά και να τρώω πιο πολύ ψάρι.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Πιστεύω ότι τρώω υγιεινά αλλά μερικές φορές παρασύρομαι.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Ναι γιατί τρώω πολλές φορές φρούτα και πίνω γάλα.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Οχι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και πολύ υγιεινή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Δεν θεωρώ ότι τρέφομαι υγιεινά, γιατί το πρωί τρώω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πιτόγυρους</a:t>
            </a:r>
            <a:endParaRPr lang="el-GR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Ναι γιατί δεν τρώω γλυκά.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Ναι γιατί τρώω φρούτα.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8"/>
            </a:pP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Τρωω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υγειινα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φαγητα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και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μερικες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φορες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τρωω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και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ανθηγειινα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φαγητα</a:t>
            </a:r>
            <a:endParaRPr lang="el-GR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23528" y="23373"/>
            <a:ext cx="831641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 startAt="44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Ναι, γιατί ακολουθώ την πυραμίδα της διατροφής.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4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Ναι, γιατί δεν κάνω υπερβολές στο φαγητό.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4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Πιστεύω πως τρέφομαι υγιεινά.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4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Όχι γιατί τρώω πολύ.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4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Τρέφομαι υγιεινά.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4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Νομίζω ότι τρέφομαι αρκετά καλά.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4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Πιστεύω πως είναι επειδή τρώω αρκετά όσπρια, αρκετά ψάρια και πίνω γάλα.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4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Πιστεύω πως τρέφομαι υγιεινά και πίνω πολύ νερό.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4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Ναι η διατροφή μου ακολουθεί την πυραμίδα των τροφών.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4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Ναι γιατί τρώω δημητριακά και πίνω γάλα!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4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Είναι καλή αλλά πίνω αρκετά αναψυκτικά.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4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Θεωρώ πως τρώω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ύγιεινά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γιατι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τρώω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αρκετα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φρούτα,όσπρια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και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λαχανικά.Βέβαια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τρώω και ανθυγιεινά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φάγητα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όπως το κόκκινο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κρέας,τα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γλυκά και τα φαγητά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απο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έξω!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4"/>
            </a:pP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Τρεφομαι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σωστά γιατί τρώω όλες τις ομάδες τροφίμων.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4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Όχι γιατί δεν τρώω ψάρι.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4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Τρώω υγιεινά φαγητά όπως: φρούτα, λαχανικά,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όσπτια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, ζυμαρικά, ψωμί, ρύζι, δημητριακά κ.α.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4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Δε θεωρώ ότι τρέφομαι σωστά καθώς πίνω αναψυκτικά και δεν τρώω πολύ ψάρι.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4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Ναι γιατί δεν τρώω συχνά γλυκά.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4"/>
            </a:pP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Είναι μέτρια γιατί πρέπει να λιγοστέψω τα αναψυκτικά και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ντελίβερι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4"/>
            </a:pP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Οχι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μου </a:t>
            </a:r>
            <a:r>
              <a:rPr lang="el-GR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αρεσουν</a:t>
            </a:r>
            <a:r>
              <a:rPr lang="el-GR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οι λιχουδιές!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467544" y="1916832"/>
            <a:ext cx="8280920" cy="2880320"/>
          </a:xfrm>
        </p:spPr>
        <p:txBody>
          <a:bodyPr>
            <a:normAutofit fontScale="62500" lnSpcReduction="20000"/>
          </a:bodyPr>
          <a:lstStyle/>
          <a:p>
            <a:r>
              <a:rPr lang="el-GR" sz="4000" dirty="0" smtClean="0"/>
              <a:t>Αυτά είναι τα αποτελέσματα της έρευνας που πραγματοποιήθηκε μέσω του κοινού  </a:t>
            </a:r>
            <a:r>
              <a:rPr lang="el-GR" sz="4000" dirty="0" smtClean="0"/>
              <a:t>ερωτηματολογίου </a:t>
            </a:r>
            <a:r>
              <a:rPr lang="el-GR" sz="4000" dirty="0" smtClean="0"/>
              <a:t>που συμπλήρωσαν οι μαθητές των σχολείων στην Αθήνα, την Κρήτη και το Καρπενήσι  που συμμετέχουν στο </a:t>
            </a:r>
            <a:r>
              <a:rPr lang="en-US" sz="4000" dirty="0" smtClean="0"/>
              <a:t>e</a:t>
            </a:r>
            <a:r>
              <a:rPr lang="el-GR" sz="4000" dirty="0" smtClean="0"/>
              <a:t>Τ</a:t>
            </a:r>
            <a:r>
              <a:rPr lang="en-US" sz="4000" dirty="0" smtClean="0"/>
              <a:t>winning </a:t>
            </a:r>
            <a:r>
              <a:rPr lang="el-GR" sz="4000" dirty="0" smtClean="0"/>
              <a:t>Ν</a:t>
            </a:r>
            <a:r>
              <a:rPr lang="en-US" sz="4000" dirty="0" err="1" smtClean="0"/>
              <a:t>ational</a:t>
            </a:r>
            <a:r>
              <a:rPr lang="en-US" sz="4000" dirty="0" smtClean="0"/>
              <a:t> </a:t>
            </a:r>
            <a:r>
              <a:rPr lang="en-US" sz="4000" dirty="0" smtClean="0"/>
              <a:t>project</a:t>
            </a:r>
            <a:r>
              <a:rPr lang="el-GR" sz="4000" dirty="0" smtClean="0"/>
              <a:t> </a:t>
            </a:r>
            <a:endParaRPr lang="en-US" sz="4000" dirty="0" smtClean="0"/>
          </a:p>
          <a:p>
            <a:pPr>
              <a:buNone/>
            </a:pPr>
            <a:r>
              <a:rPr lang="el-GR" sz="4000" dirty="0" smtClean="0"/>
              <a:t>«</a:t>
            </a:r>
            <a:r>
              <a:rPr lang="el-GR" sz="4000" dirty="0" smtClean="0"/>
              <a:t>Προστατεύω </a:t>
            </a:r>
            <a:r>
              <a:rPr lang="el-GR" sz="4000" dirty="0" smtClean="0"/>
              <a:t>το σώμα μου, προστατεύω το </a:t>
            </a:r>
            <a:r>
              <a:rPr lang="el-GR" sz="4000" dirty="0" smtClean="0"/>
              <a:t>περιβάλλον».</a:t>
            </a:r>
            <a:endParaRPr lang="el-GR" sz="40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71600" y="2708920"/>
            <a:ext cx="7467600" cy="1143000"/>
          </a:xfrm>
        </p:spPr>
        <p:txBody>
          <a:bodyPr/>
          <a:lstStyle/>
          <a:p>
            <a:r>
              <a:rPr lang="en-US" dirty="0" smtClean="0"/>
              <a:t>Thanks for watching!!!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5508103" y="4221088"/>
          <a:ext cx="2759969" cy="1088126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869072"/>
                <a:gridCol w="1523601"/>
                <a:gridCol w="367296"/>
              </a:tblGrid>
              <a:tr h="544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ΑΓΟΡΙ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40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56%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544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ΚΟΡΙΤΣΙ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44%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</a:tbl>
          </a:graphicData>
        </a:graphic>
      </p:graphicFrame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115616" y="3789040"/>
          <a:ext cx="2520281" cy="141065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53406"/>
                <a:gridCol w="1531476"/>
                <a:gridCol w="33539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smtClean="0"/>
                        <a:t>8 ετών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7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10%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9</a:t>
                      </a:r>
                      <a:r>
                        <a:rPr lang="el-GR" sz="1100" dirty="0" smtClean="0"/>
                        <a:t>ετών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10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14%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10</a:t>
                      </a:r>
                      <a:r>
                        <a:rPr lang="el-GR" sz="1100" dirty="0" smtClean="0"/>
                        <a:t>ετών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32%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11</a:t>
                      </a:r>
                      <a:r>
                        <a:rPr lang="el-GR" sz="1100" dirty="0" smtClean="0"/>
                        <a:t>ετών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26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37%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12</a:t>
                      </a:r>
                      <a:r>
                        <a:rPr lang="el-GR" sz="1100" dirty="0" smtClean="0"/>
                        <a:t>ετών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7%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</a:tbl>
          </a:graphicData>
        </a:graphic>
      </p:graphicFrame>
      <p:pic>
        <p:nvPicPr>
          <p:cNvPr id="2050" name="Εικόνα 1" descr="https://chart.googleapis.com/chart?cht=p&amp;chs=345x150&amp;chl=%CE%91%CE%93%CE%9F%CE%A1%CE%99%20%5B40%5D%7C%CE%9A%CE%9F%CE%A1%CE%99%CE%A4%CE%A3%CE%99%20%5B31%5D&amp;chco=0000e0&amp;chd=e%3AkDb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348880"/>
            <a:ext cx="3286125" cy="1428750"/>
          </a:xfrm>
          <a:prstGeom prst="rect">
            <a:avLst/>
          </a:prstGeom>
          <a:noFill/>
        </p:spPr>
      </p:pic>
      <p:pic>
        <p:nvPicPr>
          <p:cNvPr id="2049" name="Εικόνα 2" descr="https://chart.googleapis.com/chart?cht=p&amp;chs=345x150&amp;chl=8%20%5B7%5D%7C9%20%5B10%5D%7C10%20%5B23%5D%7C11%20%5B26%5D%7C12%20%5B5%5D&amp;chco=ff9900&amp;chd=e%3AGTJAUuXb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132856"/>
            <a:ext cx="3286125" cy="142875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444208" y="1556792"/>
            <a:ext cx="1115616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ΦΥΛΛΟ</a:t>
            </a:r>
            <a:endParaRPr kumimoji="0" lang="el-G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475656" y="1628800"/>
            <a:ext cx="1547664" cy="5693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ΗΛΙΚΙΑ</a:t>
            </a:r>
            <a:endParaRPr kumimoji="0" lang="el-G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Το προφίλ των μαθητών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4283968" y="1556792"/>
          <a:ext cx="2831976" cy="565532"/>
        </p:xfrm>
        <a:graphic>
          <a:graphicData uri="http://schemas.openxmlformats.org/drawingml/2006/table">
            <a:tbl>
              <a:tblPr/>
              <a:tblGrid>
                <a:gridCol w="376879"/>
                <a:gridCol w="2078218"/>
                <a:gridCol w="376879"/>
              </a:tblGrid>
              <a:tr h="256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Ναι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93%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Όχι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7%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467544" y="3861048"/>
          <a:ext cx="3528392" cy="2467360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1685202"/>
                <a:gridCol w="1373632"/>
                <a:gridCol w="469558"/>
              </a:tblGrid>
              <a:tr h="26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Δημητριακά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35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49%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6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Αυγά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6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Φρούτο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5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7%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6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Ψωμί με βούτυρο, μέλι /μαρμελάδα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14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20%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6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Ψωμί με μερέντα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6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Γλυκά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6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Τόστ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8%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6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Άλλο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8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11%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779912" y="476672"/>
            <a:ext cx="1475656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1)Τρως πρωινό;</a:t>
            </a:r>
            <a:endParaRPr kumimoji="0" lang="el-G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Εικόνα 3" descr="https://chart.googleapis.com/chart?cht=p&amp;chs=345x150&amp;chl=%CE%9D%CE%B1%CE%B9%20%5B66%5D%7C%CE%8C%CF%87%CE%B9%20%5B5%5D&amp;chco=d00000&amp;chd=e%3A7e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3923928" cy="167565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971600" y="3212976"/>
            <a:ext cx="2915816" cy="5693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2)Τι προτιμάς για πρωινό;</a:t>
            </a:r>
            <a:endParaRPr kumimoji="0" lang="el-G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- Εικόνα" descr="very-healthy-breakfa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3068960"/>
            <a:ext cx="2889533" cy="23335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2339752" y="4221088"/>
          <a:ext cx="3600400" cy="141065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25291"/>
                <a:gridCol w="2695968"/>
                <a:gridCol w="47914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23%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2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61%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8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11%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3%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</a:tbl>
          </a:graphicData>
        </a:graphic>
      </p:graphicFrame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67744" y="980728"/>
            <a:ext cx="45720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3) Πόσα ποτήρια γάλα πίνεις την ημέρα;</a:t>
            </a:r>
            <a:endParaRPr kumimoji="0" lang="el-G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49" name="Εικόνα 4" descr="https://chart.googleapis.com/chart?cht=p&amp;chs=345x150&amp;chl=1%20%5B16%5D%7C2%20%5B43%5D%7C3%20%5B8%5D%7C4%20%5B2%5D%7C5%20%5B2%5D&amp;chco=00d000&amp;chd=e%3AOamwHNBzB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4392488" cy="1909777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- Εικόνα" descr="263x300-real_cow_mil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2060848"/>
            <a:ext cx="1853799" cy="2114600"/>
          </a:xfrm>
          <a:prstGeom prst="rect">
            <a:avLst/>
          </a:prstGeom>
          <a:ln w="38100" cap="sq">
            <a:solidFill>
              <a:srgbClr val="92D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5364088" y="2780928"/>
          <a:ext cx="2520281" cy="564262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335399"/>
                <a:gridCol w="1849483"/>
                <a:gridCol w="33539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Ναι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73%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Όχι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19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27%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</a:tbl>
          </a:graphicData>
        </a:graphic>
      </p:graphicFrame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2843808" y="5085184"/>
          <a:ext cx="3024335" cy="112852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936104"/>
                <a:gridCol w="1685753"/>
                <a:gridCol w="40247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Πρωί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17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24%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Μεσημέρι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10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14%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Απόγευμα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61%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Βράδυ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1%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</a:tbl>
          </a:graphicData>
        </a:graphic>
      </p:graphicFrame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339752" y="908720"/>
            <a:ext cx="4478855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4) Κατά τη διάρκεια της ημέρας τρως γλυκά και </a:t>
            </a:r>
            <a:r>
              <a:rPr kumimoji="0" lang="el-GR" sz="13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σνακς</a:t>
            </a: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el-G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5" name="Εικόνα 5" descr="https://chart.googleapis.com/chart?cht=p&amp;chs=345x150&amp;chl=%CE%9D%CE%B1%CE%B9%20%5B52%5D%7C%CE%8C%CF%87%CE%B9%20%5B19%5D&amp;chco=9601ac&amp;chd=e%3Au3R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3286125" cy="142875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915816" y="4365104"/>
            <a:ext cx="3456384" cy="5693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5) Αν ναι, ποιά ώρα της ημέρας;</a:t>
            </a:r>
            <a:endParaRPr kumimoji="0" lang="el-G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3203848" y="4653136"/>
          <a:ext cx="2376264" cy="56426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16233"/>
                <a:gridCol w="1743798"/>
                <a:gridCol w="31623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Ναι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60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85%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Όχι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15%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</a:tbl>
          </a:graphicData>
        </a:graphic>
      </p:graphicFrame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411760" y="980728"/>
            <a:ext cx="421196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6) Συνοδεύεις το φαγητό σου με σαλάτα;</a:t>
            </a:r>
            <a:endParaRPr kumimoji="0" lang="el-G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1" name="Εικόνα 6" descr="https://chart.googleapis.com/chart?cht=p&amp;chs=345x150&amp;chl=%CE%9D%CE%B1%CE%B9%20%5B60%5D%7C%CE%8C%CF%87%CE%B9%20%5B11%5D&amp;chco=ff9900&amp;chd=e%3A2EJ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060848"/>
            <a:ext cx="4306078" cy="1872208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395536" y="1268760"/>
          <a:ext cx="2903984" cy="197491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86462"/>
                <a:gridCol w="2131060"/>
                <a:gridCol w="386462"/>
              </a:tblGrid>
              <a:tr h="220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8%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20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41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58%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20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18%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20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8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11%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20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20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20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7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3%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</a:tbl>
          </a:graphicData>
        </a:graphic>
      </p:graphicFrame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23528" y="548680"/>
            <a:ext cx="3744416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7) Πόσες φορές την εβδομάδα τρως κρέας;</a:t>
            </a:r>
            <a:endParaRPr kumimoji="0" lang="el-G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5076056" y="1412776"/>
          <a:ext cx="3336032" cy="197491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43959"/>
                <a:gridCol w="2448114"/>
                <a:gridCol w="443959"/>
              </a:tblGrid>
              <a:tr h="178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76%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178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9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13%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178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6%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178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178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0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178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178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7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1%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</a:tbl>
          </a:graphicData>
        </a:graphic>
      </p:graphicFrame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283968" y="548680"/>
            <a:ext cx="45720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8) Πόσες φορές την εβδομάδα τρως κόκκινο κρέας;</a:t>
            </a:r>
            <a:endParaRPr kumimoji="0" lang="el-G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9 - Πίνακας"/>
          <p:cNvGraphicFramePr>
            <a:graphicFrameLocks noGrp="1"/>
          </p:cNvGraphicFramePr>
          <p:nvPr/>
        </p:nvGraphicFramePr>
        <p:xfrm>
          <a:off x="1691680" y="4869160"/>
          <a:ext cx="3048001" cy="141065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05628"/>
                <a:gridCol w="2236745"/>
                <a:gridCol w="40562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65%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21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30%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3%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</a:tbl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27584" y="4005064"/>
            <a:ext cx="4499992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9) Πόσες φορές την εβδομάδα τρως λευκό κρέας;</a:t>
            </a:r>
            <a:endParaRPr kumimoji="0" lang="el-G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11 - Εικόνα" descr="meat_1423513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3717032"/>
            <a:ext cx="2322182" cy="14538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539552" y="1484784"/>
          <a:ext cx="3840087" cy="197491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11038"/>
                <a:gridCol w="2818011"/>
                <a:gridCol w="511038"/>
              </a:tblGrid>
              <a:tr h="220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45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63%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20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31%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20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20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0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20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0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20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220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7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1%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11560" y="836712"/>
            <a:ext cx="4355976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10) Πόσες φορές την εβδομάδα τρως ψάρι;</a:t>
            </a:r>
            <a:endParaRPr kumimoji="0" lang="el-G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- Εικόνα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412776"/>
            <a:ext cx="2533650" cy="1809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3995936" y="4437112"/>
          <a:ext cx="3431704" cy="197491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56691"/>
                <a:gridCol w="2518322"/>
                <a:gridCol w="45669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17%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34%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28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39%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1%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7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185" marR="9525" marT="9525" marB="76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1%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76200"/>
                </a:tc>
              </a:tr>
            </a:tbl>
          </a:graphicData>
        </a:graphic>
      </p:graphicFrame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563888" y="3645024"/>
            <a:ext cx="4644008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11) Πόσες φορές την εβδομάδα τρως ζυμαρικά;</a:t>
            </a:r>
            <a:endParaRPr kumimoji="0" lang="el-G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- Εικόνα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4149080"/>
            <a:ext cx="2295525" cy="19907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σαρμοσμένος 5">
      <a:dk1>
        <a:sysClr val="windowText" lastClr="000000"/>
      </a:dk1>
      <a:lt1>
        <a:sysClr val="window" lastClr="FFFFFF"/>
      </a:lt1>
      <a:dk2>
        <a:srgbClr val="4E3B30"/>
      </a:dk2>
      <a:lt2>
        <a:srgbClr val="F6C781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</TotalTime>
  <Words>1347</Words>
  <Application>Microsoft Office PowerPoint</Application>
  <PresentationFormat>Προβολή στην οθόνη (4:3)</PresentationFormat>
  <Paragraphs>448</Paragraphs>
  <Slides>20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Προεξοχή</vt:lpstr>
      <vt:lpstr>Υγιεινή Διατροφή</vt:lpstr>
      <vt:lpstr>Διαφάνεια 2</vt:lpstr>
      <vt:lpstr>Το προφίλ των μαθητών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Thanks for watching!!!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15</cp:revision>
  <dcterms:created xsi:type="dcterms:W3CDTF">2015-01-25T09:14:47Z</dcterms:created>
  <dcterms:modified xsi:type="dcterms:W3CDTF">2015-01-25T15:56:07Z</dcterms:modified>
</cp:coreProperties>
</file>