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82" r:id="rId3"/>
    <p:sldId id="261" r:id="rId4"/>
    <p:sldId id="260" r:id="rId5"/>
    <p:sldId id="262" r:id="rId6"/>
    <p:sldId id="263" r:id="rId7"/>
    <p:sldId id="279" r:id="rId8"/>
    <p:sldId id="257" r:id="rId9"/>
    <p:sldId id="274" r:id="rId10"/>
    <p:sldId id="275" r:id="rId11"/>
    <p:sldId id="258" r:id="rId12"/>
    <p:sldId id="276" r:id="rId13"/>
    <p:sldId id="259" r:id="rId14"/>
    <p:sldId id="281" r:id="rId15"/>
    <p:sldId id="264" r:id="rId16"/>
    <p:sldId id="265" r:id="rId17"/>
    <p:sldId id="266" r:id="rId18"/>
    <p:sldId id="267" r:id="rId19"/>
    <p:sldId id="268" r:id="rId20"/>
    <p:sldId id="269" r:id="rId21"/>
    <p:sldId id="270" r:id="rId22"/>
    <p:sldId id="271" r:id="rId23"/>
    <p:sldId id="272" r:id="rId24"/>
    <p:sldId id="273" r:id="rId25"/>
    <p:sldId id="280" r:id="rId26"/>
    <p:sldId id="291" r:id="rId27"/>
    <p:sldId id="292" r:id="rId28"/>
    <p:sldId id="293" r:id="rId29"/>
    <p:sldId id="288" r:id="rId30"/>
    <p:sldId id="287" r:id="rId31"/>
    <p:sldId id="294" r:id="rId32"/>
    <p:sldId id="286" r:id="rId33"/>
    <p:sldId id="289" r:id="rId34"/>
    <p:sldId id="290" r:id="rId35"/>
    <p:sldId id="283" r:id="rId36"/>
    <p:sldId id="284" r:id="rId3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590" autoAdjust="0"/>
  </p:normalViewPr>
  <p:slideViewPr>
    <p:cSldViewPr>
      <p:cViewPr varScale="1">
        <p:scale>
          <a:sx n="73" d="100"/>
          <a:sy n="73" d="100"/>
        </p:scale>
        <p:origin x="-1074" y="-90"/>
      </p:cViewPr>
      <p:guideLst>
        <p:guide orient="horz" pos="2160"/>
        <p:guide pos="2880"/>
      </p:guideLst>
    </p:cSldViewPr>
  </p:slideViewPr>
  <p:outlineViewPr>
    <p:cViewPr>
      <p:scale>
        <a:sx n="33" d="100"/>
        <a:sy n="33" d="100"/>
      </p:scale>
      <p:origin x="48" y="2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1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3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21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3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25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4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fld id="{71D7A835-7532-4FCA-A198-D1D2409BFEFD}" type="datetimeFigureOut">
              <a:rPr lang="tr-TR"/>
              <a:pPr>
                <a:defRPr/>
              </a:pPr>
              <a:t>12.04.2016</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2BFA16CE-0FB1-4CA6-B7F8-9E12D15E9682}"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E89D9082-4DBF-492A-B772-CAAF19566F58}" type="datetimeFigureOut">
              <a:rPr lang="tr-TR"/>
              <a:pPr>
                <a:defRPr/>
              </a:pPr>
              <a:t>12.04.2016</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B17B2F3A-1C8E-4DB3-9BDE-E5E4038F4018}" type="slidenum">
              <a:rPr lang="tr-TR"/>
              <a:pPr>
                <a:defRPr/>
              </a:pPr>
              <a:t>‹#›</a:t>
            </a:fld>
            <a:endParaRPr lang="tr-TR"/>
          </a:p>
        </p:txBody>
      </p:sp>
    </p:spTree>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D1988AB6-B507-438B-AD9C-FBCA7FC5B02E}" type="datetimeFigureOut">
              <a:rPr lang="tr-TR"/>
              <a:pPr>
                <a:defRPr/>
              </a:pPr>
              <a:t>12.04.2016</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0E8D2D2B-428B-40E8-8134-01D9A62C9318}" type="slidenum">
              <a:rPr lang="tr-TR"/>
              <a:pPr>
                <a:defRPr/>
              </a:pPr>
              <a:t>‹#›</a:t>
            </a:fld>
            <a:endParaRPr lang="tr-TR"/>
          </a:p>
        </p:txBody>
      </p:sp>
    </p:spTree>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7A8527EA-C760-4F66-A87A-E138FBF340D4}" type="datetimeFigureOut">
              <a:rPr lang="tr-TR"/>
              <a:pPr>
                <a:defRPr/>
              </a:pPr>
              <a:t>12.04.2016</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8D69A088-D114-44B6-B7D0-A05CDD4CA00D}"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14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9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0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1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5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465B3FFA-F865-4130-AD90-955642DE7C1D}" type="datetimeFigureOut">
              <a:rPr lang="tr-TR"/>
              <a:pPr>
                <a:defRPr/>
              </a:pPr>
              <a:t>12.04.2016</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DE2E552A-2068-4D0B-AC2E-E8A049F6816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35D2625E-4C1A-4932-93C9-BF0F1623E866}" type="datetimeFigureOut">
              <a:rPr lang="tr-TR"/>
              <a:pPr>
                <a:defRPr/>
              </a:pPr>
              <a:t>12.04.2016</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A32EE232-BACA-4463-BB7E-4C2600A725A7}" type="slidenum">
              <a:rPr lang="tr-TR"/>
              <a:pPr>
                <a:defRPr/>
              </a:pPr>
              <a:t>‹#›</a:t>
            </a:fld>
            <a:endParaRPr lang="tr-TR"/>
          </a:p>
        </p:txBody>
      </p:sp>
    </p:spTree>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E5086E97-1766-4BBA-8EA5-59DF251C0C78}" type="datetimeFigureOut">
              <a:rPr lang="tr-TR"/>
              <a:pPr>
                <a:defRPr/>
              </a:pPr>
              <a:t>12.04.2016</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AE2D87A9-E34F-4B2B-9BDE-5CC8D10A6C83}" type="slidenum">
              <a:rPr lang="tr-TR"/>
              <a:pPr>
                <a:defRPr/>
              </a:pPr>
              <a:t>‹#›</a:t>
            </a:fld>
            <a:endParaRPr lang="tr-TR"/>
          </a:p>
        </p:txBody>
      </p:sp>
    </p:spTree>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12C0DFF5-FD4E-45DE-98A3-1F155FB2497F}" type="datetimeFigureOut">
              <a:rPr lang="tr-TR"/>
              <a:pPr>
                <a:defRPr/>
              </a:pPr>
              <a:t>12.04.2016</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176B3E33-14EC-453C-85D0-9E3DD5CE48B6}"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B72CF4F1-EE5D-4BC3-A7EF-C6780414ECC2}" type="datetimeFigureOut">
              <a:rPr lang="tr-TR"/>
              <a:pPr>
                <a:defRPr/>
              </a:pPr>
              <a:t>12.04.2016</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FD8F6D1A-A1EE-4267-9FF9-FC5E028913DE}" type="slidenum">
              <a:rPr lang="tr-TR"/>
              <a:pPr>
                <a:defRPr/>
              </a:pPr>
              <a:t>‹#›</a:t>
            </a:fld>
            <a:endParaRPr lang="tr-TR"/>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8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3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10115F23-F26D-4AF2-8317-F4B435CEC2B0}" type="datetimeFigureOut">
              <a:rPr lang="tr-TR"/>
              <a:pPr>
                <a:defRPr/>
              </a:pPr>
              <a:t>12.04.2016</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EA297433-2B23-4966-A3BC-43E4DE3C862E}"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12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19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B8D30BF2-8B33-44C8-91A4-CB927DB27B9A}" type="datetimeFigureOut">
              <a:rPr lang="tr-TR"/>
              <a:pPr>
                <a:defRPr/>
              </a:pPr>
              <a:t>12.04.2016</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9FED5D33-D4FA-49B6-A7C7-8DC037BACBC7}"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414F7A18-A88E-4016-891C-FF80BAFB4EE5}" type="datetimeFigureOut">
              <a:rPr lang="tr-TR"/>
              <a:pPr>
                <a:defRPr/>
              </a:pPr>
              <a:t>12.04.2016</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9CB961DD-DEBB-45AF-BA02-467A126FF21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1" r:id="rId4"/>
    <p:sldLayoutId id="2147483790" r:id="rId5"/>
    <p:sldLayoutId id="2147483795" r:id="rId6"/>
    <p:sldLayoutId id="2147483789" r:id="rId7"/>
    <p:sldLayoutId id="2147483796" r:id="rId8"/>
    <p:sldLayoutId id="2147483797" r:id="rId9"/>
    <p:sldLayoutId id="2147483788" r:id="rId10"/>
    <p:sldLayoutId id="2147483787" r:id="rId11"/>
  </p:sldLayoutIdLst>
  <p:transition spd="med">
    <p:zoom dir="in"/>
  </p:transition>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E:\slideshow%20(germany)\23%20Nisan%20Kutlamalar&#305;%20%20Bursa(00h00m46s-00h01m05s)_x264.mp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2.bp.blogspot.com/-KN4DOsbHaEg/VH-CLZu0N1I/AAAAAAAAAGI/FSvU3uDCANI/s1600/ceylandras.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3.bp.blogspot.com/-5MsYuXziQU0/VH-AExRqIwI/AAAAAAAAAFY/MejQ1wVSaQk/s1600/Blaundus.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F:\almanya\slideshow\00001.MT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313" y="285750"/>
            <a:ext cx="6929437" cy="714375"/>
          </a:xfrm>
        </p:spPr>
        <p:txBody>
          <a:bodyPr>
            <a:normAutofit fontScale="90000"/>
          </a:bodyPr>
          <a:lstStyle/>
          <a:p>
            <a:pPr algn="ctr" fontAlgn="auto">
              <a:spcAft>
                <a:spcPts val="0"/>
              </a:spcAft>
              <a:defRPr/>
            </a:pPr>
            <a:r>
              <a:rPr lang="tr-TR" dirty="0" smtClean="0"/>
              <a:t>RELIGIOUS AND NATIONAL FESTIVALS IN TURKEY</a:t>
            </a:r>
            <a:endParaRPr lang="tr-TR" dirty="0"/>
          </a:p>
        </p:txBody>
      </p:sp>
      <p:pic>
        <p:nvPicPr>
          <p:cNvPr id="13314" name="Picture 2" descr="E:\almanya\Yeni klasör\A29211339.jpg"/>
          <p:cNvPicPr>
            <a:picLocks noChangeAspect="1" noChangeArrowheads="1"/>
          </p:cNvPicPr>
          <p:nvPr/>
        </p:nvPicPr>
        <p:blipFill>
          <a:blip r:embed="rId2" cstate="print"/>
          <a:srcRect/>
          <a:stretch>
            <a:fillRect/>
          </a:stretch>
        </p:blipFill>
        <p:spPr bwMode="auto">
          <a:xfrm>
            <a:off x="2357438" y="1285875"/>
            <a:ext cx="5072062" cy="2428875"/>
          </a:xfrm>
          <a:prstGeom prst="rect">
            <a:avLst/>
          </a:prstGeom>
          <a:noFill/>
          <a:ln w="9525">
            <a:noFill/>
            <a:miter lim="800000"/>
            <a:headEnd/>
            <a:tailEnd/>
          </a:ln>
        </p:spPr>
      </p:pic>
      <p:pic>
        <p:nvPicPr>
          <p:cNvPr id="13315" name="Picture 2" descr="C:\Users\10 A\Desktop\mahya-ramazan-147507h.jpg"/>
          <p:cNvPicPr>
            <a:picLocks noChangeAspect="1" noChangeArrowheads="1"/>
          </p:cNvPicPr>
          <p:nvPr/>
        </p:nvPicPr>
        <p:blipFill>
          <a:blip r:embed="rId3" cstate="print"/>
          <a:srcRect/>
          <a:stretch>
            <a:fillRect/>
          </a:stretch>
        </p:blipFill>
        <p:spPr bwMode="auto">
          <a:xfrm>
            <a:off x="2357438" y="3929063"/>
            <a:ext cx="5094882" cy="2524273"/>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checkerboard(across)">
                                      <p:cBhvr>
                                        <p:cTn id="11"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10 A\Desktop\pide-57.jpg"/>
          <p:cNvPicPr>
            <a:picLocks noChangeAspect="1" noChangeArrowheads="1"/>
          </p:cNvPicPr>
          <p:nvPr/>
        </p:nvPicPr>
        <p:blipFill>
          <a:blip r:embed="rId2" cstate="print"/>
          <a:srcRect/>
          <a:stretch>
            <a:fillRect/>
          </a:stretch>
        </p:blipFill>
        <p:spPr bwMode="auto">
          <a:xfrm>
            <a:off x="1071563" y="571500"/>
            <a:ext cx="6858000" cy="5184775"/>
          </a:xfrm>
          <a:prstGeom prst="rect">
            <a:avLst/>
          </a:prstGeom>
          <a:noFill/>
          <a:ln w="9525">
            <a:noFill/>
            <a:miter lim="800000"/>
            <a:headEnd/>
            <a:tailEnd/>
          </a:ln>
        </p:spPr>
      </p:pic>
      <p:sp>
        <p:nvSpPr>
          <p:cNvPr id="16386" name="4 Metin kutusu"/>
          <p:cNvSpPr txBox="1">
            <a:spLocks noChangeArrowheads="1"/>
          </p:cNvSpPr>
          <p:nvPr/>
        </p:nvSpPr>
        <p:spPr bwMode="auto">
          <a:xfrm>
            <a:off x="2928938" y="6072188"/>
            <a:ext cx="3659286" cy="369332"/>
          </a:xfrm>
          <a:prstGeom prst="rect">
            <a:avLst/>
          </a:prstGeom>
          <a:noFill/>
          <a:ln w="9525">
            <a:noFill/>
            <a:miter lim="800000"/>
            <a:headEnd/>
            <a:tailEnd/>
          </a:ln>
        </p:spPr>
        <p:txBody>
          <a:bodyPr wrap="square">
            <a:spAutoFit/>
          </a:bodyPr>
          <a:lstStyle/>
          <a:p>
            <a:r>
              <a:rPr lang="tr-TR" dirty="0" err="1">
                <a:latin typeface="Century Schoolbook" pitchFamily="18" charset="0"/>
              </a:rPr>
              <a:t>Special</a:t>
            </a:r>
            <a:r>
              <a:rPr lang="tr-TR" dirty="0">
                <a:latin typeface="Century Schoolbook" pitchFamily="18" charset="0"/>
              </a:rPr>
              <a:t> </a:t>
            </a:r>
            <a:r>
              <a:rPr lang="tr-TR" dirty="0" err="1">
                <a:latin typeface="Century Schoolbook" pitchFamily="18" charset="0"/>
              </a:rPr>
              <a:t>Ramadan</a:t>
            </a:r>
            <a:r>
              <a:rPr lang="tr-TR" dirty="0">
                <a:latin typeface="Century Schoolbook" pitchFamily="18" charset="0"/>
              </a:rPr>
              <a:t> </a:t>
            </a:r>
            <a:r>
              <a:rPr lang="tr-TR" dirty="0" err="1" smtClean="0">
                <a:latin typeface="Century Schoolbook" pitchFamily="18" charset="0"/>
              </a:rPr>
              <a:t>Bread</a:t>
            </a:r>
            <a:r>
              <a:rPr lang="tr-TR" dirty="0" smtClean="0">
                <a:latin typeface="Century Schoolbook" pitchFamily="18" charset="0"/>
              </a:rPr>
              <a:t> (Pide) </a:t>
            </a:r>
            <a:endParaRPr lang="tr-TR" dirty="0">
              <a:latin typeface="Century Schoolbook" pitchFamily="18" charset="0"/>
            </a:endParaRPr>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İçerik Yer Tutucusu"/>
          <p:cNvSpPr>
            <a:spLocks noGrp="1"/>
          </p:cNvSpPr>
          <p:nvPr>
            <p:ph sz="quarter" idx="1"/>
          </p:nvPr>
        </p:nvSpPr>
        <p:spPr>
          <a:xfrm>
            <a:off x="285750" y="285750"/>
            <a:ext cx="8715375" cy="3071813"/>
          </a:xfrm>
        </p:spPr>
        <p:txBody>
          <a:bodyPr/>
          <a:lstStyle/>
          <a:p>
            <a:r>
              <a:rPr lang="en-US" dirty="0" smtClean="0"/>
              <a:t>It is a tradition to give money or little gifts to those children who kiss one’s hands. Candies are served to visitors during Ramadan.</a:t>
            </a:r>
            <a:r>
              <a:rPr lang="tr-TR" dirty="0" smtClean="0"/>
              <a:t> </a:t>
            </a:r>
            <a:r>
              <a:rPr lang="en-US" dirty="0" smtClean="0"/>
              <a:t>In the beginning, sweet foods were only served on </a:t>
            </a:r>
            <a:r>
              <a:rPr lang="en-US" dirty="0" err="1" smtClean="0"/>
              <a:t>Nevruz</a:t>
            </a:r>
            <a:r>
              <a:rPr lang="en-US" dirty="0" smtClean="0"/>
              <a:t>, but </a:t>
            </a:r>
            <a:r>
              <a:rPr lang="tr-TR" dirty="0" smtClean="0"/>
              <a:t>t</a:t>
            </a:r>
            <a:r>
              <a:rPr lang="en-US" dirty="0" smtClean="0"/>
              <a:t>his gradually became a  general tradition  which spread to all other festivals and festival day</a:t>
            </a:r>
            <a:r>
              <a:rPr lang="tr-TR" dirty="0" smtClean="0"/>
              <a:t>s</a:t>
            </a:r>
            <a:r>
              <a:rPr lang="en-US" dirty="0" smtClean="0"/>
              <a:t>.</a:t>
            </a:r>
            <a:endParaRPr lang="tr-TR" dirty="0" smtClean="0"/>
          </a:p>
        </p:txBody>
      </p:sp>
      <p:pic>
        <p:nvPicPr>
          <p:cNvPr id="10242" name="Picture 2" descr="E:\almanya\Yeni klasör\611x395_bayram_506d4491828f5.jpg"/>
          <p:cNvPicPr>
            <a:picLocks noChangeAspect="1" noChangeArrowheads="1"/>
          </p:cNvPicPr>
          <p:nvPr/>
        </p:nvPicPr>
        <p:blipFill>
          <a:blip r:embed="rId2" cstate="print"/>
          <a:srcRect/>
          <a:stretch>
            <a:fillRect/>
          </a:stretch>
        </p:blipFill>
        <p:spPr bwMode="auto">
          <a:xfrm>
            <a:off x="2071688" y="3357563"/>
            <a:ext cx="4714875" cy="3048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İçerik Yer Tutucusu"/>
          <p:cNvSpPr>
            <a:spLocks noGrp="1"/>
          </p:cNvSpPr>
          <p:nvPr>
            <p:ph sz="quarter" idx="1"/>
          </p:nvPr>
        </p:nvSpPr>
        <p:spPr>
          <a:xfrm>
            <a:off x="1691680" y="5517232"/>
            <a:ext cx="5072063" cy="1080120"/>
          </a:xfrm>
        </p:spPr>
        <p:txBody>
          <a:bodyPr/>
          <a:lstStyle/>
          <a:p>
            <a:r>
              <a:rPr lang="tr-TR" dirty="0" err="1" smtClean="0"/>
              <a:t>Everybody</a:t>
            </a:r>
            <a:r>
              <a:rPr lang="tr-TR" dirty="0" smtClean="0"/>
              <a:t> has </a:t>
            </a:r>
            <a:r>
              <a:rPr lang="tr-TR" dirty="0" err="1" smtClean="0"/>
              <a:t>dinner</a:t>
            </a:r>
            <a:r>
              <a:rPr lang="tr-TR" dirty="0" smtClean="0"/>
              <a:t> </a:t>
            </a:r>
            <a:r>
              <a:rPr lang="tr-TR" dirty="0" err="1" smtClean="0"/>
              <a:t>together</a:t>
            </a:r>
            <a:endParaRPr lang="tr-TR" dirty="0" smtClean="0"/>
          </a:p>
        </p:txBody>
      </p:sp>
      <p:pic>
        <p:nvPicPr>
          <p:cNvPr id="18434" name="Picture 3" descr="C:\Users\10 A\Desktop\umraniye-iftar.jpg"/>
          <p:cNvPicPr>
            <a:picLocks noChangeAspect="1" noChangeArrowheads="1"/>
          </p:cNvPicPr>
          <p:nvPr/>
        </p:nvPicPr>
        <p:blipFill>
          <a:blip r:embed="rId2" cstate="print"/>
          <a:srcRect/>
          <a:stretch>
            <a:fillRect/>
          </a:stretch>
        </p:blipFill>
        <p:spPr bwMode="auto">
          <a:xfrm>
            <a:off x="971600" y="692696"/>
            <a:ext cx="6931901" cy="4610264"/>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İçerik Yer Tutucusu"/>
          <p:cNvSpPr>
            <a:spLocks noGrp="1"/>
          </p:cNvSpPr>
          <p:nvPr>
            <p:ph sz="quarter" idx="1"/>
          </p:nvPr>
        </p:nvSpPr>
        <p:spPr>
          <a:xfrm>
            <a:off x="357188" y="214313"/>
            <a:ext cx="8286750" cy="3357562"/>
          </a:xfrm>
        </p:spPr>
        <p:txBody>
          <a:bodyPr/>
          <a:lstStyle/>
          <a:p>
            <a:r>
              <a:rPr lang="en-US" smtClean="0"/>
              <a:t>In summer when nights are shorter,</a:t>
            </a:r>
            <a:r>
              <a:rPr lang="tr-TR" smtClean="0"/>
              <a:t> </a:t>
            </a:r>
            <a:r>
              <a:rPr lang="en-US" smtClean="0"/>
              <a:t>people who fast</a:t>
            </a:r>
            <a:r>
              <a:rPr lang="tr-TR" smtClean="0"/>
              <a:t> </a:t>
            </a:r>
            <a:r>
              <a:rPr lang="en-US" smtClean="0"/>
              <a:t>d</a:t>
            </a:r>
            <a:r>
              <a:rPr lang="tr-TR" smtClean="0"/>
              <a:t>on</a:t>
            </a:r>
            <a:r>
              <a:rPr lang="en-US" smtClean="0"/>
              <a:t>’t sleep after dinner but wait until sahur. In this period, people organiz</a:t>
            </a:r>
            <a:r>
              <a:rPr lang="tr-TR" smtClean="0"/>
              <a:t>e</a:t>
            </a:r>
            <a:r>
              <a:rPr lang="en-US" smtClean="0"/>
              <a:t> many different forms of entertainments. Karagoz and ortaoyun </a:t>
            </a:r>
            <a:r>
              <a:rPr lang="tr-TR" smtClean="0"/>
              <a:t>are</a:t>
            </a:r>
            <a:r>
              <a:rPr lang="en-US" smtClean="0"/>
              <a:t> examples of Ramadan shows. In rural areas, people gather in houses and in coffee houses where </a:t>
            </a:r>
            <a:r>
              <a:rPr lang="tr-TR" smtClean="0"/>
              <a:t>they talk, </a:t>
            </a:r>
            <a:r>
              <a:rPr lang="en-US" smtClean="0"/>
              <a:t>play instruments and sing. </a:t>
            </a:r>
            <a:endParaRPr lang="tr-TR" smtClean="0"/>
          </a:p>
          <a:p>
            <a:endParaRPr lang="tr-TR" smtClean="0"/>
          </a:p>
        </p:txBody>
      </p:sp>
      <p:pic>
        <p:nvPicPr>
          <p:cNvPr id="9217" name="Picture 1" descr="E:\almanya\Yeni klasör\bayram.jpg"/>
          <p:cNvPicPr>
            <a:picLocks noChangeAspect="1" noChangeArrowheads="1"/>
          </p:cNvPicPr>
          <p:nvPr/>
        </p:nvPicPr>
        <p:blipFill>
          <a:blip r:embed="rId2" cstate="print"/>
          <a:srcRect/>
          <a:stretch>
            <a:fillRect/>
          </a:stretch>
        </p:blipFill>
        <p:spPr bwMode="auto">
          <a:xfrm>
            <a:off x="1571625" y="3357563"/>
            <a:ext cx="5429250" cy="2922587"/>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box(in)">
                                      <p:cBhvr>
                                        <p:cTn id="7" dur="1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bwMode="auto">
          <a:xfrm>
            <a:off x="2195513" y="2205038"/>
            <a:ext cx="6048375" cy="1295400"/>
          </a:xfrm>
          <a:noFill/>
        </p:spPr>
        <p:txBody>
          <a:bodyPr wrap="square" lIns="91440" tIns="45720" rIns="91440" bIns="45720" numCol="1" anchorCtr="0" compatLnSpc="1">
            <a:prstTxWarp prst="textNoShape">
              <a:avLst/>
            </a:prstTxWarp>
          </a:bodyPr>
          <a:lstStyle/>
          <a:p>
            <a:endParaRPr lang="tr-TR" cap="none" dirty="0" smtClean="0">
              <a:latin typeface="Arial" charset="0"/>
            </a:endParaRPr>
          </a:p>
        </p:txBody>
      </p:sp>
      <p:pic>
        <p:nvPicPr>
          <p:cNvPr id="4" name="3 Resim" descr="cumhuriyet-bayramı-coşkusu.jpg"/>
          <p:cNvPicPr>
            <a:picLocks noChangeAspect="1"/>
          </p:cNvPicPr>
          <p:nvPr/>
        </p:nvPicPr>
        <p:blipFill>
          <a:blip r:embed="rId2" cstate="print"/>
          <a:stretch>
            <a:fillRect/>
          </a:stretch>
        </p:blipFill>
        <p:spPr>
          <a:xfrm>
            <a:off x="0" y="0"/>
            <a:ext cx="9144000" cy="6858000"/>
          </a:xfrm>
          <a:prstGeom prst="rect">
            <a:avLst/>
          </a:prstGeom>
        </p:spPr>
      </p:pic>
      <p:sp>
        <p:nvSpPr>
          <p:cNvPr id="5" name="4 Metin kutusu"/>
          <p:cNvSpPr txBox="1"/>
          <p:nvPr/>
        </p:nvSpPr>
        <p:spPr>
          <a:xfrm>
            <a:off x="1259632" y="404664"/>
            <a:ext cx="4608512" cy="1754326"/>
          </a:xfrm>
          <a:prstGeom prst="rect">
            <a:avLst/>
          </a:prstGeom>
          <a:noFill/>
        </p:spPr>
        <p:txBody>
          <a:bodyPr wrap="square" rtlCol="0">
            <a:spAutoFit/>
          </a:bodyPr>
          <a:lstStyle/>
          <a:p>
            <a:r>
              <a:rPr lang="tr-TR" sz="5400" dirty="0" smtClean="0">
                <a:solidFill>
                  <a:schemeClr val="bg1"/>
                </a:solidFill>
              </a:rPr>
              <a:t>NATIONAL FESTIVALS</a:t>
            </a:r>
            <a:endParaRPr lang="tr-TR" sz="5400" dirty="0">
              <a:solidFill>
                <a:schemeClr val="bg1"/>
              </a:solidFill>
            </a:endParaRPr>
          </a:p>
        </p:txBody>
      </p:sp>
    </p:spTree>
  </p:cSld>
  <p:clrMapOvr>
    <a:masterClrMapping/>
  </p:clrMapOvr>
  <p:transition spd="med">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500" y="500063"/>
            <a:ext cx="7467600" cy="654050"/>
          </a:xfrm>
        </p:spPr>
        <p:txBody>
          <a:bodyPr/>
          <a:lstStyle/>
          <a:p>
            <a:pPr algn="ctr" fontAlgn="auto">
              <a:spcAft>
                <a:spcPts val="0"/>
              </a:spcAft>
              <a:defRPr/>
            </a:pPr>
            <a:r>
              <a:rPr lang="tr-TR" dirty="0" smtClean="0"/>
              <a:t>THE VICTORY DAY</a:t>
            </a:r>
            <a:endParaRPr lang="tr-TR" dirty="0"/>
          </a:p>
        </p:txBody>
      </p:sp>
      <p:pic>
        <p:nvPicPr>
          <p:cNvPr id="4097" name="Picture 1" descr="E:\almanya\Yeni klasör\29-ekim-cumhuriyet-bayrami.jpg"/>
          <p:cNvPicPr>
            <a:picLocks noChangeAspect="1" noChangeArrowheads="1"/>
          </p:cNvPicPr>
          <p:nvPr/>
        </p:nvPicPr>
        <p:blipFill>
          <a:blip r:embed="rId2" cstate="print"/>
          <a:srcRect/>
          <a:stretch>
            <a:fillRect/>
          </a:stretch>
        </p:blipFill>
        <p:spPr bwMode="auto">
          <a:xfrm>
            <a:off x="755576" y="1340768"/>
            <a:ext cx="7344816" cy="504056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edge">
                                      <p:cBhvr>
                                        <p:cTn id="7" dur="1000"/>
                                        <p:tgtEl>
                                          <p:spTgt spid="409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63" y="357188"/>
            <a:ext cx="8229600" cy="4525962"/>
          </a:xfrm>
        </p:spPr>
        <p:txBody>
          <a:bodyPr/>
          <a:lstStyle/>
          <a:p>
            <a:r>
              <a:rPr lang="tr-TR" dirty="0" err="1" smtClean="0"/>
              <a:t>The</a:t>
            </a:r>
            <a:r>
              <a:rPr lang="tr-TR" dirty="0" smtClean="0"/>
              <a:t> </a:t>
            </a:r>
            <a:r>
              <a:rPr lang="en-US" dirty="0" smtClean="0"/>
              <a:t>Victory </a:t>
            </a:r>
            <a:r>
              <a:rPr lang="tr-TR" dirty="0" smtClean="0"/>
              <a:t>D</a:t>
            </a:r>
            <a:r>
              <a:rPr lang="en-US" dirty="0" smtClean="0"/>
              <a:t>ay is </a:t>
            </a:r>
            <a:r>
              <a:rPr lang="tr-TR" dirty="0" smtClean="0"/>
              <a:t>a </a:t>
            </a:r>
            <a:r>
              <a:rPr lang="en-US" dirty="0" smtClean="0"/>
              <a:t>national holiday that is recognized on 30</a:t>
            </a:r>
            <a:r>
              <a:rPr lang="en-US" baseline="30000" dirty="0" smtClean="0"/>
              <a:t>th</a:t>
            </a:r>
            <a:r>
              <a:rPr lang="en-US" dirty="0" smtClean="0"/>
              <a:t> </a:t>
            </a:r>
            <a:r>
              <a:rPr lang="tr-TR" dirty="0" smtClean="0"/>
              <a:t>A</a:t>
            </a:r>
            <a:r>
              <a:rPr lang="en-US" dirty="0" err="1" smtClean="0"/>
              <a:t>ugust</a:t>
            </a:r>
            <a:r>
              <a:rPr lang="en-US" dirty="0" smtClean="0"/>
              <a:t> and is celebrated throughout the country.</a:t>
            </a:r>
            <a:r>
              <a:rPr lang="tr-TR" dirty="0" smtClean="0"/>
              <a:t> </a:t>
            </a:r>
            <a:r>
              <a:rPr lang="en-US" dirty="0" smtClean="0"/>
              <a:t>It’s origins date back to a battle that began on 26</a:t>
            </a:r>
            <a:r>
              <a:rPr lang="tr-TR" dirty="0" err="1" smtClean="0"/>
              <a:t>th</a:t>
            </a:r>
            <a:r>
              <a:rPr lang="en-US" dirty="0" smtClean="0"/>
              <a:t> </a:t>
            </a:r>
            <a:r>
              <a:rPr lang="tr-TR" dirty="0" smtClean="0"/>
              <a:t>A</a:t>
            </a:r>
            <a:r>
              <a:rPr lang="en-US" dirty="0" err="1" smtClean="0"/>
              <a:t>ugust</a:t>
            </a:r>
            <a:r>
              <a:rPr lang="en-US" dirty="0" smtClean="0"/>
              <a:t> 1922 when Greek troops </a:t>
            </a:r>
            <a:r>
              <a:rPr lang="en-US" dirty="0" err="1" smtClean="0"/>
              <a:t>invaved</a:t>
            </a:r>
            <a:r>
              <a:rPr lang="en-US" dirty="0" smtClean="0"/>
              <a:t> Turkey. The invasion was successfully repelled and the battle ended </a:t>
            </a:r>
            <a:r>
              <a:rPr lang="tr-TR" dirty="0" smtClean="0"/>
              <a:t>on 26th </a:t>
            </a:r>
            <a:r>
              <a:rPr lang="en-US" dirty="0" smtClean="0"/>
              <a:t>August.</a:t>
            </a:r>
            <a:r>
              <a:rPr lang="tr-TR" dirty="0" smtClean="0"/>
              <a:t>On 30th </a:t>
            </a:r>
            <a:r>
              <a:rPr lang="tr-TR" dirty="0" err="1" smtClean="0"/>
              <a:t>August</a:t>
            </a:r>
            <a:r>
              <a:rPr lang="tr-TR" dirty="0" smtClean="0"/>
              <a:t> </a:t>
            </a:r>
            <a:r>
              <a:rPr lang="tr-TR" dirty="0" err="1" smtClean="0"/>
              <a:t>all</a:t>
            </a:r>
            <a:r>
              <a:rPr lang="tr-TR" dirty="0" smtClean="0"/>
              <a:t> </a:t>
            </a:r>
            <a:r>
              <a:rPr lang="tr-TR" dirty="0" err="1" smtClean="0"/>
              <a:t>the</a:t>
            </a:r>
            <a:r>
              <a:rPr lang="tr-TR" dirty="0" smtClean="0"/>
              <a:t> </a:t>
            </a:r>
            <a:r>
              <a:rPr lang="tr-TR" dirty="0" err="1" smtClean="0"/>
              <a:t>enemies</a:t>
            </a:r>
            <a:r>
              <a:rPr lang="tr-TR" dirty="0" smtClean="0"/>
              <a:t> </a:t>
            </a:r>
            <a:r>
              <a:rPr lang="tr-TR" dirty="0" err="1" smtClean="0"/>
              <a:t>were</a:t>
            </a:r>
            <a:r>
              <a:rPr lang="tr-TR" dirty="0" smtClean="0"/>
              <a:t> </a:t>
            </a:r>
            <a:r>
              <a:rPr lang="tr-TR" dirty="0" err="1" smtClean="0"/>
              <a:t>repelled</a:t>
            </a:r>
            <a:r>
              <a:rPr lang="tr-TR" dirty="0" smtClean="0"/>
              <a:t> </a:t>
            </a:r>
            <a:r>
              <a:rPr lang="tr-TR" dirty="0" err="1" smtClean="0"/>
              <a:t>from</a:t>
            </a:r>
            <a:r>
              <a:rPr lang="tr-TR" dirty="0" smtClean="0"/>
              <a:t> </a:t>
            </a:r>
            <a:r>
              <a:rPr lang="tr-TR" dirty="0" err="1" smtClean="0"/>
              <a:t>Turkey</a:t>
            </a:r>
            <a:r>
              <a:rPr lang="tr-TR" dirty="0" smtClean="0"/>
              <a:t> </a:t>
            </a:r>
            <a:r>
              <a:rPr lang="tr-TR" dirty="0" err="1" smtClean="0"/>
              <a:t>so</a:t>
            </a:r>
            <a:r>
              <a:rPr lang="tr-TR" dirty="0" smtClean="0"/>
              <a:t> </a:t>
            </a:r>
            <a:r>
              <a:rPr lang="tr-TR" dirty="0" err="1" smtClean="0"/>
              <a:t>call</a:t>
            </a:r>
            <a:r>
              <a:rPr lang="tr-TR" dirty="0" smtClean="0"/>
              <a:t> </a:t>
            </a:r>
            <a:r>
              <a:rPr lang="tr-TR" dirty="0" err="1" smtClean="0"/>
              <a:t>this</a:t>
            </a:r>
            <a:r>
              <a:rPr lang="tr-TR" dirty="0" smtClean="0"/>
              <a:t> </a:t>
            </a:r>
            <a:r>
              <a:rPr lang="tr-TR" dirty="0" err="1" smtClean="0"/>
              <a:t>day</a:t>
            </a:r>
            <a:r>
              <a:rPr lang="tr-TR" dirty="0" smtClean="0"/>
              <a:t> as </a:t>
            </a:r>
            <a:r>
              <a:rPr lang="tr-TR" dirty="0" err="1" smtClean="0"/>
              <a:t>the</a:t>
            </a:r>
            <a:r>
              <a:rPr lang="tr-TR" dirty="0" smtClean="0"/>
              <a:t> </a:t>
            </a:r>
            <a:r>
              <a:rPr lang="tr-TR" dirty="0" err="1" smtClean="0"/>
              <a:t>Victory</a:t>
            </a:r>
            <a:r>
              <a:rPr lang="tr-TR" dirty="0" smtClean="0"/>
              <a:t> </a:t>
            </a:r>
            <a:r>
              <a:rPr lang="tr-TR" dirty="0" err="1" smtClean="0"/>
              <a:t>Day</a:t>
            </a:r>
            <a:r>
              <a:rPr lang="tr-TR" dirty="0" smtClean="0"/>
              <a:t>.</a:t>
            </a:r>
          </a:p>
          <a:p>
            <a:endParaRPr lang="tr-TR" dirty="0" smtClean="0"/>
          </a:p>
        </p:txBody>
      </p:sp>
      <p:pic>
        <p:nvPicPr>
          <p:cNvPr id="3073" name="Picture 1" descr="E:\almanya\Yeni klasör\1597607.jpg"/>
          <p:cNvPicPr>
            <a:picLocks noChangeAspect="1" noChangeArrowheads="1"/>
          </p:cNvPicPr>
          <p:nvPr/>
        </p:nvPicPr>
        <p:blipFill>
          <a:blip r:embed="rId2" cstate="print"/>
          <a:srcRect/>
          <a:stretch>
            <a:fillRect/>
          </a:stretch>
        </p:blipFill>
        <p:spPr bwMode="auto">
          <a:xfrm>
            <a:off x="1979712" y="3645024"/>
            <a:ext cx="5000625" cy="30861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500" fill="hold"/>
                                        <p:tgtEl>
                                          <p:spTgt spid="3073"/>
                                        </p:tgtEl>
                                        <p:attrNameLst>
                                          <p:attrName>ppt_x</p:attrName>
                                        </p:attrNameLst>
                                      </p:cBhvr>
                                      <p:tavLst>
                                        <p:tav tm="0">
                                          <p:val>
                                            <p:strVal val="#ppt_x"/>
                                          </p:val>
                                        </p:tav>
                                        <p:tav tm="100000">
                                          <p:val>
                                            <p:strVal val="#ppt_x"/>
                                          </p:val>
                                        </p:tav>
                                      </p:tavLst>
                                    </p:anim>
                                    <p:anim calcmode="lin" valueType="num">
                                      <p:cBhvr additive="base">
                                        <p:cTn id="8" dur="500" fill="hold"/>
                                        <p:tgtEl>
                                          <p:spTgt spid="3073"/>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725487"/>
          </a:xfrm>
        </p:spPr>
        <p:txBody>
          <a:bodyPr/>
          <a:lstStyle/>
          <a:p>
            <a:pPr algn="ctr" fontAlgn="auto">
              <a:spcAft>
                <a:spcPts val="0"/>
              </a:spcAft>
              <a:defRPr/>
            </a:pPr>
            <a:r>
              <a:rPr lang="tr-TR" dirty="0" smtClean="0"/>
              <a:t>THE REPUBLIC DAY</a:t>
            </a:r>
            <a:endParaRPr lang="tr-TR" dirty="0"/>
          </a:p>
        </p:txBody>
      </p:sp>
      <p:pic>
        <p:nvPicPr>
          <p:cNvPr id="2049" name="Picture 1" descr="E:\almanya\Yeni klasör\10-kasim-izmir-ataturk-portresi_347228.jpg"/>
          <p:cNvPicPr>
            <a:picLocks noChangeAspect="1" noChangeArrowheads="1"/>
          </p:cNvPicPr>
          <p:nvPr/>
        </p:nvPicPr>
        <p:blipFill>
          <a:blip r:embed="rId2" cstate="print"/>
          <a:srcRect/>
          <a:stretch>
            <a:fillRect/>
          </a:stretch>
        </p:blipFill>
        <p:spPr bwMode="auto">
          <a:xfrm>
            <a:off x="1187624" y="980728"/>
            <a:ext cx="6459537" cy="4889500"/>
          </a:xfrm>
          <a:prstGeom prst="rect">
            <a:avLst/>
          </a:prstGeom>
          <a:noFill/>
          <a:ln w="9525">
            <a:noFill/>
            <a:miter lim="800000"/>
            <a:headEnd/>
            <a:tailEnd/>
          </a:ln>
        </p:spPr>
      </p:pic>
      <p:sp>
        <p:nvSpPr>
          <p:cNvPr id="4" name="3 Metin kutusu"/>
          <p:cNvSpPr txBox="1"/>
          <p:nvPr/>
        </p:nvSpPr>
        <p:spPr>
          <a:xfrm>
            <a:off x="827584" y="6021288"/>
            <a:ext cx="7200800" cy="646331"/>
          </a:xfrm>
          <a:prstGeom prst="rect">
            <a:avLst/>
          </a:prstGeom>
          <a:noFill/>
        </p:spPr>
        <p:txBody>
          <a:bodyPr wrap="square" rtlCol="0">
            <a:spAutoFit/>
          </a:bodyPr>
          <a:lstStyle/>
          <a:p>
            <a:r>
              <a:rPr lang="tr-TR" dirty="0" err="1" smtClean="0"/>
              <a:t>This</a:t>
            </a:r>
            <a:r>
              <a:rPr lang="tr-TR" dirty="0" smtClean="0"/>
              <a:t> </a:t>
            </a:r>
            <a:r>
              <a:rPr lang="tr-TR" dirty="0" err="1" smtClean="0"/>
              <a:t>photo</a:t>
            </a:r>
            <a:r>
              <a:rPr lang="tr-TR" dirty="0" smtClean="0"/>
              <a:t> </a:t>
            </a:r>
            <a:r>
              <a:rPr lang="tr-TR" dirty="0" err="1" smtClean="0"/>
              <a:t>was</a:t>
            </a:r>
            <a:r>
              <a:rPr lang="tr-TR" dirty="0" smtClean="0"/>
              <a:t> </a:t>
            </a:r>
            <a:r>
              <a:rPr lang="tr-TR" dirty="0" err="1" smtClean="0"/>
              <a:t>taken</a:t>
            </a:r>
            <a:r>
              <a:rPr lang="tr-TR" dirty="0" smtClean="0"/>
              <a:t> in İzmir </a:t>
            </a:r>
            <a:r>
              <a:rPr lang="tr-TR" dirty="0" err="1" smtClean="0"/>
              <a:t>last</a:t>
            </a:r>
            <a:r>
              <a:rPr lang="tr-TR" dirty="0" smtClean="0"/>
              <a:t> </a:t>
            </a:r>
            <a:r>
              <a:rPr lang="tr-TR" dirty="0" err="1" smtClean="0"/>
              <a:t>year</a:t>
            </a:r>
            <a:r>
              <a:rPr lang="tr-TR" dirty="0" smtClean="0"/>
              <a:t> on </a:t>
            </a:r>
            <a:r>
              <a:rPr lang="tr-TR" dirty="0" err="1" smtClean="0"/>
              <a:t>The</a:t>
            </a:r>
            <a:r>
              <a:rPr lang="tr-TR" dirty="0" smtClean="0"/>
              <a:t> </a:t>
            </a:r>
            <a:r>
              <a:rPr lang="tr-TR" dirty="0" err="1" smtClean="0"/>
              <a:t>Republic</a:t>
            </a:r>
            <a:r>
              <a:rPr lang="tr-TR" dirty="0" smtClean="0"/>
              <a:t> </a:t>
            </a:r>
            <a:r>
              <a:rPr lang="tr-TR" dirty="0" err="1" smtClean="0"/>
              <a:t>Day</a:t>
            </a:r>
            <a:r>
              <a:rPr lang="tr-TR" dirty="0" smtClean="0"/>
              <a:t>.</a:t>
            </a:r>
            <a:r>
              <a:rPr lang="tr-TR" dirty="0" err="1" smtClean="0"/>
              <a:t>We</a:t>
            </a:r>
            <a:r>
              <a:rPr lang="tr-TR" dirty="0" smtClean="0"/>
              <a:t> </a:t>
            </a:r>
            <a:r>
              <a:rPr lang="tr-TR" dirty="0" err="1" smtClean="0"/>
              <a:t>see</a:t>
            </a:r>
            <a:r>
              <a:rPr lang="tr-TR" dirty="0" smtClean="0"/>
              <a:t> </a:t>
            </a:r>
            <a:r>
              <a:rPr lang="tr-TR" dirty="0" err="1" smtClean="0"/>
              <a:t>people</a:t>
            </a:r>
            <a:r>
              <a:rPr lang="tr-TR" dirty="0" smtClean="0"/>
              <a:t> </a:t>
            </a:r>
            <a:r>
              <a:rPr lang="tr-TR" dirty="0" err="1" smtClean="0"/>
              <a:t>forming</a:t>
            </a:r>
            <a:r>
              <a:rPr lang="tr-TR" dirty="0" smtClean="0"/>
              <a:t> </a:t>
            </a:r>
            <a:r>
              <a:rPr lang="tr-TR" dirty="0" err="1" smtClean="0"/>
              <a:t>the</a:t>
            </a:r>
            <a:r>
              <a:rPr lang="tr-TR" dirty="0" smtClean="0"/>
              <a:t> </a:t>
            </a:r>
            <a:r>
              <a:rPr lang="tr-TR" dirty="0" err="1" smtClean="0"/>
              <a:t>portrait</a:t>
            </a:r>
            <a:r>
              <a:rPr lang="tr-TR" dirty="0" smtClean="0"/>
              <a:t> of </a:t>
            </a:r>
            <a:r>
              <a:rPr lang="tr-TR" dirty="0" err="1" smtClean="0"/>
              <a:t>our</a:t>
            </a:r>
            <a:r>
              <a:rPr lang="tr-TR" dirty="0" smtClean="0"/>
              <a:t> </a:t>
            </a:r>
            <a:r>
              <a:rPr lang="tr-TR" dirty="0" err="1" smtClean="0"/>
              <a:t>leader</a:t>
            </a:r>
            <a:r>
              <a:rPr lang="tr-TR" dirty="0" smtClean="0"/>
              <a:t> ,Mustafa Kemal ATATÜRK.</a:t>
            </a:r>
            <a:endParaRPr lang="tr-TR" dirty="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2 İçerik Yer Tutucusu"/>
          <p:cNvSpPr>
            <a:spLocks noGrp="1"/>
          </p:cNvSpPr>
          <p:nvPr>
            <p:ph sz="quarter" idx="1"/>
          </p:nvPr>
        </p:nvSpPr>
        <p:spPr>
          <a:xfrm>
            <a:off x="500063" y="1000125"/>
            <a:ext cx="8229600" cy="4525963"/>
          </a:xfrm>
        </p:spPr>
        <p:txBody>
          <a:bodyPr/>
          <a:lstStyle/>
          <a:p>
            <a:r>
              <a:rPr lang="tr-TR" dirty="0" err="1" smtClean="0"/>
              <a:t>The</a:t>
            </a:r>
            <a:r>
              <a:rPr lang="tr-TR" dirty="0" smtClean="0"/>
              <a:t> </a:t>
            </a:r>
            <a:r>
              <a:rPr lang="en-US" dirty="0" smtClean="0"/>
              <a:t>Republic Day of Turkey is one of the </a:t>
            </a:r>
            <a:r>
              <a:rPr lang="tr-TR" dirty="0" err="1" smtClean="0"/>
              <a:t>national</a:t>
            </a:r>
            <a:r>
              <a:rPr lang="en-US" dirty="0" smtClean="0"/>
              <a:t> </a:t>
            </a:r>
            <a:r>
              <a:rPr lang="tr-TR" dirty="0" err="1" smtClean="0"/>
              <a:t>festivals</a:t>
            </a:r>
            <a:r>
              <a:rPr lang="en-US" dirty="0" smtClean="0"/>
              <a:t> in Turkey, on 29</a:t>
            </a:r>
            <a:r>
              <a:rPr lang="tr-TR" dirty="0" err="1" smtClean="0"/>
              <a:t>th</a:t>
            </a:r>
            <a:r>
              <a:rPr lang="en-US" dirty="0" smtClean="0"/>
              <a:t> October 1923, Mustafa </a:t>
            </a:r>
            <a:r>
              <a:rPr lang="en-US" dirty="0" err="1" smtClean="0"/>
              <a:t>Kemal</a:t>
            </a:r>
            <a:r>
              <a:rPr lang="en-US" dirty="0" smtClean="0"/>
              <a:t> </a:t>
            </a:r>
            <a:r>
              <a:rPr lang="tr-TR" dirty="0" smtClean="0"/>
              <a:t>de</a:t>
            </a:r>
            <a:r>
              <a:rPr lang="en-US" dirty="0" err="1" smtClean="0"/>
              <a:t>clared</a:t>
            </a:r>
            <a:r>
              <a:rPr lang="en-US" dirty="0" smtClean="0"/>
              <a:t> that Turkey would be a republic and renamed it as the Republic of Turkey.</a:t>
            </a:r>
            <a:r>
              <a:rPr lang="tr-TR" dirty="0" smtClean="0"/>
              <a:t> W</a:t>
            </a:r>
            <a:r>
              <a:rPr lang="en-US" dirty="0" smtClean="0"/>
              <a:t>e can say, </a:t>
            </a:r>
            <a:r>
              <a:rPr lang="en-US" dirty="0" err="1" smtClean="0"/>
              <a:t>Atatürk</a:t>
            </a:r>
            <a:r>
              <a:rPr lang="en-US" dirty="0" smtClean="0"/>
              <a:t> is a hero. Because he saved </a:t>
            </a:r>
            <a:r>
              <a:rPr lang="tr-TR" dirty="0" err="1" smtClean="0"/>
              <a:t>our</a:t>
            </a:r>
            <a:r>
              <a:rPr lang="en-US" dirty="0" smtClean="0"/>
              <a:t> country. After that, </a:t>
            </a:r>
            <a:r>
              <a:rPr lang="tr-TR" dirty="0" smtClean="0"/>
              <a:t>an</a:t>
            </a:r>
            <a:r>
              <a:rPr lang="en-US" dirty="0" smtClean="0"/>
              <a:t> </a:t>
            </a:r>
            <a:r>
              <a:rPr lang="tr-TR" dirty="0" err="1" smtClean="0"/>
              <a:t>election</a:t>
            </a:r>
            <a:r>
              <a:rPr lang="en-US" dirty="0" smtClean="0"/>
              <a:t> occurred in the Grand National Assembly of Turkey and </a:t>
            </a:r>
            <a:r>
              <a:rPr lang="en-US" dirty="0" err="1" smtClean="0"/>
              <a:t>Atatürk</a:t>
            </a:r>
            <a:r>
              <a:rPr lang="en-US" dirty="0" smtClean="0"/>
              <a:t> was elected as the 1</a:t>
            </a:r>
            <a:r>
              <a:rPr lang="en-US" baseline="30000" dirty="0" smtClean="0"/>
              <a:t>st</a:t>
            </a:r>
            <a:r>
              <a:rPr lang="en-US" dirty="0" smtClean="0"/>
              <a:t> president of the Republic of Turkey. </a:t>
            </a:r>
            <a:r>
              <a:rPr lang="en-US" dirty="0" err="1" smtClean="0"/>
              <a:t>Th</a:t>
            </a:r>
            <a:r>
              <a:rPr lang="tr-TR" dirty="0" smtClean="0"/>
              <a:t>at </a:t>
            </a:r>
            <a:r>
              <a:rPr lang="tr-TR" dirty="0" err="1" smtClean="0"/>
              <a:t>day</a:t>
            </a:r>
            <a:r>
              <a:rPr lang="en-US" dirty="0" smtClean="0"/>
              <a:t> </a:t>
            </a:r>
            <a:r>
              <a:rPr lang="tr-TR" dirty="0" err="1" smtClean="0"/>
              <a:t>was</a:t>
            </a:r>
            <a:r>
              <a:rPr lang="en-US" dirty="0" smtClean="0"/>
              <a:t> the beginning of democracy. Republic Day </a:t>
            </a:r>
            <a:r>
              <a:rPr lang="tr-TR" dirty="0" smtClean="0"/>
              <a:t>is</a:t>
            </a:r>
            <a:r>
              <a:rPr lang="en-US" dirty="0" smtClean="0"/>
              <a:t> celebrate</a:t>
            </a:r>
            <a:r>
              <a:rPr lang="tr-TR" dirty="0" smtClean="0"/>
              <a:t>d </a:t>
            </a:r>
            <a:r>
              <a:rPr lang="tr-TR" dirty="0" err="1" smtClean="0"/>
              <a:t>with</a:t>
            </a:r>
            <a:r>
              <a:rPr lang="en-US" dirty="0" smtClean="0"/>
              <a:t> big feasts and lot</a:t>
            </a:r>
            <a:r>
              <a:rPr lang="tr-TR" dirty="0" smtClean="0"/>
              <a:t>s</a:t>
            </a:r>
            <a:r>
              <a:rPr lang="en-US" dirty="0" smtClean="0"/>
              <a:t> of cheers</a:t>
            </a:r>
            <a:r>
              <a:rPr lang="tr-TR" dirty="0" smtClean="0"/>
              <a:t> in </a:t>
            </a:r>
            <a:r>
              <a:rPr lang="en-US" dirty="0" smtClean="0"/>
              <a:t>our country</a:t>
            </a:r>
            <a:r>
              <a:rPr lang="tr-TR" dirty="0" smtClean="0"/>
              <a:t>.</a:t>
            </a:r>
          </a:p>
          <a:p>
            <a:endParaRPr lang="tr-TR" dirty="0" smtClean="0"/>
          </a:p>
        </p:txBody>
      </p:sp>
    </p:spTree>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625" y="500063"/>
            <a:ext cx="8229600" cy="785812"/>
          </a:xfrm>
        </p:spPr>
        <p:txBody>
          <a:bodyPr/>
          <a:lstStyle/>
          <a:p>
            <a:pPr algn="ctr" fontAlgn="auto">
              <a:spcAft>
                <a:spcPts val="0"/>
              </a:spcAft>
              <a:defRPr/>
            </a:pPr>
            <a:r>
              <a:rPr lang="tr-TR" dirty="0" smtClean="0"/>
              <a:t>THE YOUTH AND SPORTS DAY</a:t>
            </a:r>
            <a:endParaRPr lang="tr-TR" dirty="0"/>
          </a:p>
        </p:txBody>
      </p:sp>
      <p:pic>
        <p:nvPicPr>
          <p:cNvPr id="30722" name="Picture 2" descr="E:\almanya\Yeni klasör\coskuylakutlandi.jpg"/>
          <p:cNvPicPr>
            <a:picLocks noChangeAspect="1" noChangeArrowheads="1"/>
          </p:cNvPicPr>
          <p:nvPr/>
        </p:nvPicPr>
        <p:blipFill>
          <a:blip r:embed="rId2" cstate="print"/>
          <a:srcRect/>
          <a:stretch>
            <a:fillRect/>
          </a:stretch>
        </p:blipFill>
        <p:spPr bwMode="auto">
          <a:xfrm>
            <a:off x="1214438" y="1857375"/>
            <a:ext cx="6643687" cy="4411663"/>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lmanya\Yeni klasör\iuuq_NV_00xxx_SL_ushz_SL_psh0xq_NK_dpoufou0vqmpbet0cbzsbn_SL_kq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Dikdörtgen"/>
          <p:cNvSpPr/>
          <p:nvPr/>
        </p:nvSpPr>
        <p:spPr>
          <a:xfrm>
            <a:off x="1691680" y="332656"/>
            <a:ext cx="7200800" cy="707886"/>
          </a:xfrm>
          <a:prstGeom prst="rect">
            <a:avLst/>
          </a:prstGeom>
        </p:spPr>
        <p:txBody>
          <a:bodyPr wrap="square">
            <a:spAutoFit/>
          </a:bodyPr>
          <a:lstStyle/>
          <a:p>
            <a:r>
              <a:rPr lang="tr-TR" sz="4000" dirty="0" smtClean="0">
                <a:solidFill>
                  <a:schemeClr val="bg2">
                    <a:lumMod val="75000"/>
                  </a:schemeClr>
                </a:solidFill>
                <a:latin typeface="Times New Roman" pitchFamily="18" charset="0"/>
              </a:rPr>
              <a:t>RELIGIOUS</a:t>
            </a:r>
            <a:r>
              <a:rPr lang="tr-TR" sz="3400" dirty="0" smtClean="0">
                <a:solidFill>
                  <a:schemeClr val="bg2">
                    <a:lumMod val="75000"/>
                  </a:schemeClr>
                </a:solidFill>
                <a:latin typeface="Times New Roman" pitchFamily="18" charset="0"/>
              </a:rPr>
              <a:t> </a:t>
            </a:r>
            <a:r>
              <a:rPr lang="tr-TR" sz="4000" dirty="0" smtClean="0">
                <a:solidFill>
                  <a:schemeClr val="bg2">
                    <a:lumMod val="75000"/>
                  </a:schemeClr>
                </a:solidFill>
                <a:latin typeface="Times New Roman" pitchFamily="18" charset="0"/>
              </a:rPr>
              <a:t>FESTIVALS</a:t>
            </a:r>
            <a:endParaRPr lang="tr-TR" sz="4000" dirty="0">
              <a:solidFill>
                <a:schemeClr val="bg2">
                  <a:lumMod val="75000"/>
                </a:schemeClr>
              </a:solidFill>
              <a:latin typeface="Times New Roman" pitchFamily="18" charset="0"/>
            </a:endParaRPr>
          </a:p>
        </p:txBody>
      </p:sp>
    </p:spTree>
  </p:cSld>
  <p:clrMapOvr>
    <a:masterClrMapping/>
  </p:clrMapOvr>
  <p:transition spd="med">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İçerik Yer Tutucusu"/>
          <p:cNvSpPr>
            <a:spLocks noGrp="1"/>
          </p:cNvSpPr>
          <p:nvPr>
            <p:ph sz="quarter" idx="1"/>
          </p:nvPr>
        </p:nvSpPr>
        <p:spPr>
          <a:xfrm>
            <a:off x="428625" y="928688"/>
            <a:ext cx="8358188" cy="5429250"/>
          </a:xfrm>
        </p:spPr>
        <p:txBody>
          <a:bodyPr/>
          <a:lstStyle/>
          <a:p>
            <a:r>
              <a:rPr lang="tr-TR" sz="2800" dirty="0" err="1" smtClean="0"/>
              <a:t>The</a:t>
            </a:r>
            <a:r>
              <a:rPr lang="tr-TR" sz="2800" dirty="0" smtClean="0"/>
              <a:t> </a:t>
            </a:r>
            <a:r>
              <a:rPr lang="en-US" sz="2800" dirty="0" smtClean="0"/>
              <a:t>Youth and Sports Day is an annual Turkish national holiday celebrated on May 19 to commemorate Mustafa </a:t>
            </a:r>
            <a:r>
              <a:rPr lang="en-US" sz="2800" dirty="0" err="1" smtClean="0"/>
              <a:t>Kemal’s</a:t>
            </a:r>
            <a:r>
              <a:rPr lang="en-US" sz="2800" dirty="0" smtClean="0"/>
              <a:t> lending at Samsun on May 19,1919, which is </a:t>
            </a:r>
            <a:r>
              <a:rPr lang="en-US" sz="2800" dirty="0" err="1" smtClean="0"/>
              <a:t>reg</a:t>
            </a:r>
            <a:r>
              <a:rPr lang="tr-TR" sz="2800" dirty="0" smtClean="0"/>
              <a:t>a</a:t>
            </a:r>
            <a:r>
              <a:rPr lang="en-US" sz="2800" dirty="0" err="1" smtClean="0"/>
              <a:t>rded</a:t>
            </a:r>
            <a:r>
              <a:rPr lang="en-US" sz="2800" dirty="0" smtClean="0"/>
              <a:t> as the beginning of the Turkish War of Independence, </a:t>
            </a:r>
            <a:r>
              <a:rPr lang="en-US" sz="2800" dirty="0" err="1" smtClean="0"/>
              <a:t>Atatürk</a:t>
            </a:r>
            <a:r>
              <a:rPr lang="en-US" sz="2800" dirty="0" smtClean="0"/>
              <a:t> is dedicated to young people who are the most valuable asset of this important day. This feast is celebrated as a festival of sport. ‘’Every year, all young people goes stadiums and make shows to audiences.’’</a:t>
            </a:r>
            <a:endParaRPr lang="tr-TR" sz="2800" dirty="0" smtClean="0"/>
          </a:p>
          <a:p>
            <a:endParaRPr lang="tr-TR" dirty="0" smtClean="0"/>
          </a:p>
        </p:txBody>
      </p:sp>
    </p:spTree>
  </p:cSld>
  <p:clrMapOvr>
    <a:masterClrMapping/>
  </p:clrMapOvr>
  <p:transition spd="med">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332656"/>
            <a:ext cx="7467600" cy="1143000"/>
          </a:xfrm>
        </p:spPr>
        <p:txBody>
          <a:bodyPr/>
          <a:lstStyle/>
          <a:p>
            <a:pPr algn="ctr" fontAlgn="auto">
              <a:spcAft>
                <a:spcPts val="0"/>
              </a:spcAft>
              <a:defRPr/>
            </a:pPr>
            <a:r>
              <a:rPr lang="tr-TR" dirty="0" smtClean="0"/>
              <a:t>THE NATIONAL SOVEREIGNTY AND CHILDREN’S DAY</a:t>
            </a:r>
            <a:endParaRPr lang="tr-TR" dirty="0"/>
          </a:p>
        </p:txBody>
      </p:sp>
      <p:pic>
        <p:nvPicPr>
          <p:cNvPr id="32770" name="Picture 4" descr="E:\almanya\Yeni klasör\23Nisan1.gif"/>
          <p:cNvPicPr>
            <a:picLocks noChangeAspect="1" noChangeArrowheads="1" noCrop="1"/>
          </p:cNvPicPr>
          <p:nvPr/>
        </p:nvPicPr>
        <p:blipFill>
          <a:blip r:embed="rId2" cstate="print"/>
          <a:srcRect/>
          <a:stretch>
            <a:fillRect/>
          </a:stretch>
        </p:blipFill>
        <p:spPr bwMode="auto">
          <a:xfrm>
            <a:off x="2071688" y="1643063"/>
            <a:ext cx="4929187" cy="4573587"/>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2 İçerik Yer Tutucusu"/>
          <p:cNvSpPr>
            <a:spLocks noGrp="1"/>
          </p:cNvSpPr>
          <p:nvPr>
            <p:ph sz="quarter" idx="1"/>
          </p:nvPr>
        </p:nvSpPr>
        <p:spPr>
          <a:xfrm>
            <a:off x="428625" y="1000125"/>
            <a:ext cx="8229600" cy="4525963"/>
          </a:xfrm>
        </p:spPr>
        <p:txBody>
          <a:bodyPr/>
          <a:lstStyle/>
          <a:p>
            <a:r>
              <a:rPr lang="tr-TR" dirty="0" err="1" smtClean="0"/>
              <a:t>The</a:t>
            </a:r>
            <a:r>
              <a:rPr lang="tr-TR" dirty="0" smtClean="0"/>
              <a:t> 23rd April </a:t>
            </a:r>
            <a:r>
              <a:rPr lang="tr-TR" dirty="0" err="1" smtClean="0"/>
              <a:t>Children’s</a:t>
            </a:r>
            <a:r>
              <a:rPr lang="tr-TR" dirty="0" smtClean="0"/>
              <a:t> Festival : </a:t>
            </a:r>
            <a:r>
              <a:rPr lang="tr-TR" dirty="0" err="1" smtClean="0"/>
              <a:t>It’s</a:t>
            </a:r>
            <a:r>
              <a:rPr lang="tr-TR" dirty="0" smtClean="0"/>
              <a:t> a festival </a:t>
            </a:r>
            <a:r>
              <a:rPr lang="tr-TR" dirty="0" err="1" smtClean="0"/>
              <a:t>which</a:t>
            </a:r>
            <a:r>
              <a:rPr lang="tr-TR" dirty="0" smtClean="0"/>
              <a:t> </a:t>
            </a:r>
            <a:r>
              <a:rPr lang="tr-TR" dirty="0" err="1" smtClean="0"/>
              <a:t>was</a:t>
            </a:r>
            <a:r>
              <a:rPr lang="tr-TR" dirty="0" smtClean="0"/>
              <a:t> </a:t>
            </a:r>
            <a:r>
              <a:rPr lang="tr-TR" dirty="0" err="1" smtClean="0"/>
              <a:t>gifted</a:t>
            </a:r>
            <a:r>
              <a:rPr lang="tr-TR" dirty="0" smtClean="0"/>
              <a:t> </a:t>
            </a:r>
            <a:r>
              <a:rPr lang="tr-TR" dirty="0" err="1" smtClean="0"/>
              <a:t>to</a:t>
            </a:r>
            <a:r>
              <a:rPr lang="tr-TR" dirty="0" smtClean="0"/>
              <a:t> </a:t>
            </a:r>
            <a:r>
              <a:rPr lang="tr-TR" dirty="0" err="1" smtClean="0"/>
              <a:t>children</a:t>
            </a:r>
            <a:r>
              <a:rPr lang="tr-TR" dirty="0" smtClean="0"/>
              <a:t> </a:t>
            </a:r>
            <a:r>
              <a:rPr lang="tr-TR" dirty="0" err="1" smtClean="0"/>
              <a:t>by</a:t>
            </a:r>
            <a:r>
              <a:rPr lang="tr-TR" dirty="0" smtClean="0"/>
              <a:t> Mustafa Kemal Atatürk </a:t>
            </a:r>
            <a:r>
              <a:rPr lang="tr-TR" dirty="0" err="1" smtClean="0"/>
              <a:t>who</a:t>
            </a:r>
            <a:r>
              <a:rPr lang="tr-TR" dirty="0" smtClean="0"/>
              <a:t> </a:t>
            </a:r>
            <a:r>
              <a:rPr lang="tr-TR" dirty="0" err="1" smtClean="0"/>
              <a:t>was</a:t>
            </a:r>
            <a:r>
              <a:rPr lang="tr-TR" dirty="0" smtClean="0"/>
              <a:t> </a:t>
            </a:r>
            <a:r>
              <a:rPr lang="tr-TR" dirty="0" err="1" smtClean="0"/>
              <a:t>the</a:t>
            </a:r>
            <a:r>
              <a:rPr lang="tr-TR" dirty="0" smtClean="0"/>
              <a:t> </a:t>
            </a:r>
            <a:r>
              <a:rPr lang="tr-TR" dirty="0" err="1" smtClean="0"/>
              <a:t>founder</a:t>
            </a:r>
            <a:r>
              <a:rPr lang="tr-TR" dirty="0" smtClean="0"/>
              <a:t> of </a:t>
            </a:r>
            <a:r>
              <a:rPr lang="tr-TR" dirty="0" err="1" smtClean="0"/>
              <a:t>the</a:t>
            </a:r>
            <a:r>
              <a:rPr lang="tr-TR" dirty="0" smtClean="0"/>
              <a:t> </a:t>
            </a:r>
            <a:r>
              <a:rPr lang="tr-TR" dirty="0" err="1" smtClean="0"/>
              <a:t>Republic</a:t>
            </a:r>
            <a:r>
              <a:rPr lang="tr-TR" dirty="0" smtClean="0"/>
              <a:t> of </a:t>
            </a:r>
            <a:r>
              <a:rPr lang="tr-TR" dirty="0" err="1" smtClean="0"/>
              <a:t>Turkey</a:t>
            </a:r>
            <a:r>
              <a:rPr lang="tr-TR" dirty="0" smtClean="0"/>
              <a:t> </a:t>
            </a:r>
            <a:r>
              <a:rPr lang="tr-TR" dirty="0" err="1" smtClean="0"/>
              <a:t>to</a:t>
            </a:r>
            <a:r>
              <a:rPr lang="tr-TR" dirty="0" smtClean="0"/>
              <a:t> mark </a:t>
            </a:r>
            <a:r>
              <a:rPr lang="tr-TR" dirty="0" err="1" smtClean="0"/>
              <a:t>the</a:t>
            </a:r>
            <a:r>
              <a:rPr lang="tr-TR" dirty="0" smtClean="0"/>
              <a:t> </a:t>
            </a:r>
            <a:r>
              <a:rPr lang="tr-TR" dirty="0" err="1" smtClean="0"/>
              <a:t>opening</a:t>
            </a:r>
            <a:r>
              <a:rPr lang="tr-TR" dirty="0" smtClean="0"/>
              <a:t> of </a:t>
            </a:r>
            <a:r>
              <a:rPr lang="tr-TR" dirty="0" err="1" smtClean="0"/>
              <a:t>the</a:t>
            </a:r>
            <a:r>
              <a:rPr lang="tr-TR" dirty="0" smtClean="0"/>
              <a:t> </a:t>
            </a:r>
            <a:r>
              <a:rPr lang="tr-TR" dirty="0" err="1" smtClean="0"/>
              <a:t>Assembly</a:t>
            </a:r>
            <a:r>
              <a:rPr lang="tr-TR" dirty="0" smtClean="0"/>
              <a:t>. </a:t>
            </a:r>
            <a:r>
              <a:rPr lang="en-US" dirty="0" smtClean="0"/>
              <a:t>The festival has been celebrated internationally since 1979</a:t>
            </a:r>
            <a:r>
              <a:rPr lang="tr-TR" dirty="0" smtClean="0"/>
              <a:t>.</a:t>
            </a:r>
            <a:r>
              <a:rPr lang="en-US" dirty="0" smtClean="0"/>
              <a:t> The children</a:t>
            </a:r>
            <a:r>
              <a:rPr lang="tr-TR" dirty="0" smtClean="0"/>
              <a:t>’</a:t>
            </a:r>
            <a:r>
              <a:rPr lang="en-US" dirty="0" smtClean="0"/>
              <a:t>s festival was first celebrated in Turkey on 23</a:t>
            </a:r>
            <a:r>
              <a:rPr lang="en-US" baseline="30000" dirty="0" smtClean="0"/>
              <a:t>rd</a:t>
            </a:r>
            <a:r>
              <a:rPr lang="en-US" dirty="0" smtClean="0"/>
              <a:t> April 1920, when the Turkish Grand National Assembly was opened. The festival intends to contribute </a:t>
            </a:r>
            <a:r>
              <a:rPr lang="tr-TR" dirty="0" err="1" smtClean="0"/>
              <a:t>to</a:t>
            </a:r>
            <a:r>
              <a:rPr lang="tr-TR" dirty="0" smtClean="0"/>
              <a:t> </a:t>
            </a:r>
            <a:r>
              <a:rPr lang="tr-TR" dirty="0" err="1" smtClean="0"/>
              <a:t>create</a:t>
            </a:r>
            <a:r>
              <a:rPr lang="en-US" dirty="0" smtClean="0"/>
              <a:t> a </a:t>
            </a:r>
            <a:r>
              <a:rPr lang="tr-TR" dirty="0" smtClean="0"/>
              <a:t>W</a:t>
            </a:r>
            <a:r>
              <a:rPr lang="en-US" dirty="0" err="1" smtClean="0"/>
              <a:t>orld</a:t>
            </a:r>
            <a:r>
              <a:rPr lang="en-US" dirty="0" smtClean="0"/>
              <a:t>, where children can live peacefully by developing sentiments of </a:t>
            </a:r>
            <a:r>
              <a:rPr lang="en-US" dirty="0" err="1" smtClean="0"/>
              <a:t>fratemity</a:t>
            </a:r>
            <a:r>
              <a:rPr lang="en-US" dirty="0" smtClean="0"/>
              <a:t>, love and friendship. </a:t>
            </a:r>
            <a:endParaRPr lang="tr-TR" dirty="0" smtClean="0"/>
          </a:p>
        </p:txBody>
      </p:sp>
    </p:spTree>
  </p:cSld>
  <p:clrMapOvr>
    <a:masterClrMapping/>
  </p:clrMapOvr>
  <p:transition spd="med">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İçerik Yer Tutucusu"/>
          <p:cNvSpPr>
            <a:spLocks noGrp="1"/>
          </p:cNvSpPr>
          <p:nvPr>
            <p:ph sz="quarter" idx="1"/>
          </p:nvPr>
        </p:nvSpPr>
        <p:spPr>
          <a:xfrm>
            <a:off x="500063" y="428625"/>
            <a:ext cx="8229600" cy="4525963"/>
          </a:xfrm>
        </p:spPr>
        <p:txBody>
          <a:bodyPr/>
          <a:lstStyle/>
          <a:p>
            <a:r>
              <a:rPr lang="tr-TR" smtClean="0"/>
              <a:t>The </a:t>
            </a:r>
            <a:r>
              <a:rPr lang="en-US" smtClean="0"/>
              <a:t>Children’s Day </a:t>
            </a:r>
            <a:r>
              <a:rPr lang="tr-TR" smtClean="0"/>
              <a:t>is one of </a:t>
            </a:r>
            <a:r>
              <a:rPr lang="en-US" smtClean="0"/>
              <a:t>the first symbol</a:t>
            </a:r>
            <a:r>
              <a:rPr lang="tr-TR" smtClean="0"/>
              <a:t>s</a:t>
            </a:r>
            <a:r>
              <a:rPr lang="en-US" smtClean="0"/>
              <a:t> of independence</a:t>
            </a:r>
            <a:r>
              <a:rPr lang="tr-TR" smtClean="0"/>
              <a:t> </a:t>
            </a:r>
            <a:r>
              <a:rPr lang="en-US" smtClean="0"/>
              <a:t>in Turkey .</a:t>
            </a:r>
            <a:endParaRPr lang="tr-TR" smtClean="0"/>
          </a:p>
          <a:p>
            <a:r>
              <a:rPr lang="en-US" smtClean="0"/>
              <a:t>Atatürk knew that modernization couldn’t be achieved in a rapid way; therefore, he presumed that the Turkish children</a:t>
            </a:r>
            <a:r>
              <a:rPr lang="tr-TR" smtClean="0"/>
              <a:t> should be</a:t>
            </a:r>
            <a:r>
              <a:rPr lang="en-US" smtClean="0"/>
              <a:t> educated at schools resting upon positive sciences could attain his goals. </a:t>
            </a:r>
            <a:endParaRPr lang="tr-TR" smtClean="0"/>
          </a:p>
          <a:p>
            <a:endParaRPr lang="tr-TR" smtClean="0"/>
          </a:p>
        </p:txBody>
      </p:sp>
      <p:pic>
        <p:nvPicPr>
          <p:cNvPr id="34818" name="Picture 3" descr="E:\almanya\Yeni klasör\23 nisan.jpg"/>
          <p:cNvPicPr>
            <a:picLocks noChangeAspect="1" noChangeArrowheads="1"/>
          </p:cNvPicPr>
          <p:nvPr/>
        </p:nvPicPr>
        <p:blipFill>
          <a:blip r:embed="rId2" cstate="print"/>
          <a:srcRect/>
          <a:stretch>
            <a:fillRect/>
          </a:stretch>
        </p:blipFill>
        <p:spPr bwMode="auto">
          <a:xfrm>
            <a:off x="2267744" y="3212976"/>
            <a:ext cx="3816424" cy="3168352"/>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2 İçerik Yer Tutucusu"/>
          <p:cNvSpPr>
            <a:spLocks noGrp="1"/>
          </p:cNvSpPr>
          <p:nvPr>
            <p:ph sz="quarter" idx="1"/>
          </p:nvPr>
        </p:nvSpPr>
        <p:spPr>
          <a:xfrm>
            <a:off x="457200" y="260649"/>
            <a:ext cx="7467600" cy="3024336"/>
          </a:xfrm>
        </p:spPr>
        <p:txBody>
          <a:bodyPr/>
          <a:lstStyle/>
          <a:p>
            <a:r>
              <a:rPr lang="en-US" dirty="0" smtClean="0"/>
              <a:t>He believed </a:t>
            </a:r>
            <a:r>
              <a:rPr lang="tr-TR" dirty="0" smtClean="0"/>
              <a:t>in</a:t>
            </a:r>
            <a:r>
              <a:rPr lang="en-US" dirty="0" smtClean="0"/>
              <a:t> his nation and lived for what he believed. This is the main philosophy of  23</a:t>
            </a:r>
            <a:r>
              <a:rPr lang="en-US" baseline="30000" dirty="0" smtClean="0"/>
              <a:t>rd</a:t>
            </a:r>
            <a:r>
              <a:rPr lang="en-US" dirty="0" smtClean="0"/>
              <a:t> April. As can be seen, the educated children and youth have made great contributions to the creation of modern Turkey. Thousands of children all over the world, come to our country to celebrate this holiday</a:t>
            </a:r>
            <a:r>
              <a:rPr lang="tr-TR" dirty="0" smtClean="0"/>
              <a:t> </a:t>
            </a:r>
            <a:r>
              <a:rPr lang="tr-TR" dirty="0" err="1" smtClean="0"/>
              <a:t>every</a:t>
            </a:r>
            <a:r>
              <a:rPr lang="tr-TR" dirty="0" smtClean="0"/>
              <a:t> </a:t>
            </a:r>
            <a:r>
              <a:rPr lang="tr-TR" dirty="0" err="1" smtClean="0"/>
              <a:t>year</a:t>
            </a:r>
            <a:r>
              <a:rPr lang="en-US" dirty="0" smtClean="0"/>
              <a:t>.</a:t>
            </a:r>
            <a:endParaRPr lang="tr-TR" dirty="0" smtClean="0"/>
          </a:p>
        </p:txBody>
      </p:sp>
      <p:pic>
        <p:nvPicPr>
          <p:cNvPr id="5122" name="Picture 2" descr="http://www.izetaj.org/wp-content/uploads/2013/04/23Nisan-Y2.jpg"/>
          <p:cNvPicPr>
            <a:picLocks noChangeAspect="1" noChangeArrowheads="1"/>
          </p:cNvPicPr>
          <p:nvPr/>
        </p:nvPicPr>
        <p:blipFill>
          <a:blip r:embed="rId2" cstate="print"/>
          <a:srcRect/>
          <a:stretch>
            <a:fillRect/>
          </a:stretch>
        </p:blipFill>
        <p:spPr bwMode="auto">
          <a:xfrm>
            <a:off x="1403648" y="2852936"/>
            <a:ext cx="5616624" cy="3873717"/>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etin kutusu"/>
          <p:cNvSpPr txBox="1">
            <a:spLocks noChangeArrowheads="1"/>
          </p:cNvSpPr>
          <p:nvPr/>
        </p:nvSpPr>
        <p:spPr bwMode="auto">
          <a:xfrm>
            <a:off x="2000250" y="5929313"/>
            <a:ext cx="4398963" cy="369887"/>
          </a:xfrm>
          <a:prstGeom prst="rect">
            <a:avLst/>
          </a:prstGeom>
          <a:noFill/>
          <a:ln w="9525">
            <a:noFill/>
            <a:miter lim="800000"/>
            <a:headEnd/>
            <a:tailEnd/>
          </a:ln>
        </p:spPr>
        <p:txBody>
          <a:bodyPr wrap="none">
            <a:spAutoFit/>
          </a:bodyPr>
          <a:lstStyle/>
          <a:p>
            <a:r>
              <a:rPr lang="tr-TR">
                <a:latin typeface="Century Schoolbook" pitchFamily="18" charset="0"/>
              </a:rPr>
              <a:t>It’s an example of Children’s Day show.</a:t>
            </a:r>
          </a:p>
        </p:txBody>
      </p:sp>
      <p:pic>
        <p:nvPicPr>
          <p:cNvPr id="4" name="23 Nisan Kutlamaları  Bursa(00h00m46s-00h01m05s)_x264.mp4">
            <a:hlinkClick r:id="" action="ppaction://media"/>
          </p:cNvPr>
          <p:cNvPicPr>
            <a:picLocks noGrp="1" noRot="1" noChangeAspect="1"/>
          </p:cNvPicPr>
          <p:nvPr>
            <p:ph sz="quarter" idx="1"/>
            <a:videoFile r:link="rId1"/>
          </p:nvPr>
        </p:nvPicPr>
        <p:blipFill>
          <a:blip r:embed="rId3" cstate="print"/>
          <a:stretch>
            <a:fillRect/>
          </a:stretch>
        </p:blipFill>
        <p:spPr>
          <a:xfrm>
            <a:off x="1547664" y="836712"/>
            <a:ext cx="5760640" cy="4320480"/>
          </a:xfrm>
          <a:prstGeom prst="rect">
            <a:avLst/>
          </a:prstGeom>
        </p:spPr>
      </p:pic>
    </p:spTree>
  </p:cSld>
  <p:clrMapOvr>
    <a:masterClrMapping/>
  </p:clrMapOvr>
  <p:transition spd="med">
    <p:zoom dir="in"/>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642910" y="357166"/>
            <a:ext cx="7500989" cy="2432328"/>
          </a:xfrm>
          <a:prstGeom prst="rect">
            <a:avLst/>
          </a:prstGeom>
          <a:solidFill>
            <a:srgbClr val="FFFFFF"/>
          </a:solidFill>
          <a:ln w="9525">
            <a:noFill/>
            <a:miter lim="800000"/>
            <a:headEnd/>
            <a:tailEnd/>
          </a:ln>
          <a:effectLst/>
        </p:spPr>
        <p:txBody>
          <a:bodyPr vert="horz" wrap="square" lIns="0" tIns="171396" rIns="0" bIns="4284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latin typeface="Helvetica"/>
                <a:cs typeface="Arial" pitchFamily="34" charset="0"/>
              </a:rPr>
              <a:t>New </a:t>
            </a:r>
            <a:r>
              <a:rPr kumimoji="0" lang="tr-TR" sz="3600" b="0" i="0" u="none" strike="noStrike" cap="none" normalizeH="0" baseline="0" dirty="0" err="1" smtClean="0">
                <a:ln>
                  <a:noFill/>
                </a:ln>
                <a:solidFill>
                  <a:srgbClr val="000000"/>
                </a:solidFill>
                <a:effectLst/>
                <a:latin typeface="Helvetica"/>
                <a:cs typeface="Arial" pitchFamily="34" charset="0"/>
              </a:rPr>
              <a:t>Year's</a:t>
            </a:r>
            <a:r>
              <a:rPr kumimoji="0" lang="tr-TR" sz="3600" b="0" i="0" u="none" strike="noStrike" cap="none" normalizeH="0" baseline="0" dirty="0" smtClean="0">
                <a:ln>
                  <a:noFill/>
                </a:ln>
                <a:solidFill>
                  <a:srgbClr val="000000"/>
                </a:solidFill>
                <a:effectLst/>
                <a:latin typeface="Helvetica"/>
                <a:cs typeface="Arial" pitchFamily="34" charset="0"/>
              </a:rPr>
              <a:t> Eve in </a:t>
            </a:r>
            <a:r>
              <a:rPr kumimoji="0" lang="tr-TR" sz="3600" b="0" i="0" u="none" strike="noStrike" cap="none" normalizeH="0" baseline="0" dirty="0" err="1" smtClean="0">
                <a:ln>
                  <a:noFill/>
                </a:ln>
                <a:solidFill>
                  <a:srgbClr val="000000"/>
                </a:solidFill>
                <a:effectLst/>
                <a:latin typeface="Helvetica"/>
                <a:cs typeface="Arial" pitchFamily="34" charset="0"/>
              </a:rPr>
              <a:t>Turkey</a:t>
            </a:r>
            <a:endParaRPr kumimoji="0" lang="tr-TR" sz="3600" b="0" i="0" u="none" strike="noStrike" cap="none" normalizeH="0" baseline="0" dirty="0" smtClean="0">
              <a:ln>
                <a:noFill/>
              </a:ln>
              <a:solidFill>
                <a:srgbClr val="000000"/>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1" u="none" strike="noStrike" cap="none" normalizeH="0" baseline="0" dirty="0" smtClean="0">
                <a:ln>
                  <a:noFill/>
                </a:ln>
                <a:solidFill>
                  <a:schemeClr val="tx1"/>
                </a:solidFill>
                <a:effectLst/>
                <a:latin typeface="Arial" pitchFamily="34" charset="0"/>
                <a:cs typeface="Arial" pitchFamily="34" charset="0"/>
              </a:rPr>
              <a:t>New </a:t>
            </a:r>
            <a:r>
              <a:rPr kumimoji="0" lang="tr-TR" b="0" i="1" u="none" strike="noStrike" cap="none" normalizeH="0" baseline="0" dirty="0" err="1" smtClean="0">
                <a:ln>
                  <a:noFill/>
                </a:ln>
                <a:solidFill>
                  <a:schemeClr val="tx1"/>
                </a:solidFill>
                <a:effectLst/>
                <a:latin typeface="Arial" pitchFamily="34" charset="0"/>
                <a:cs typeface="Arial" pitchFamily="34" charset="0"/>
              </a:rPr>
              <a:t>Year’s</a:t>
            </a:r>
            <a:r>
              <a:rPr kumimoji="0" lang="tr-TR" b="0" i="1" u="none" strike="noStrike" cap="none" normalizeH="0" baseline="0" dirty="0" smtClean="0">
                <a:ln>
                  <a:noFill/>
                </a:ln>
                <a:solidFill>
                  <a:schemeClr val="tx1"/>
                </a:solidFill>
                <a:effectLst/>
                <a:latin typeface="Arial" pitchFamily="34" charset="0"/>
                <a:cs typeface="Arial" pitchFamily="34" charset="0"/>
              </a:rPr>
              <a:t> Eve is </a:t>
            </a:r>
            <a:r>
              <a:rPr kumimoji="0" lang="tr-TR" b="0" i="1" u="none" strike="noStrike" cap="none" normalizeH="0" baseline="0" dirty="0" err="1" smtClean="0">
                <a:ln>
                  <a:noFill/>
                </a:ln>
                <a:solidFill>
                  <a:schemeClr val="tx1"/>
                </a:solidFill>
                <a:effectLst/>
                <a:latin typeface="Arial" pitchFamily="34" charset="0"/>
                <a:cs typeface="Arial" pitchFamily="34" charset="0"/>
              </a:rPr>
              <a:t>one</a:t>
            </a:r>
            <a:r>
              <a:rPr kumimoji="0" lang="tr-TR" b="0" i="1" u="none" strike="noStrike" cap="none" normalizeH="0" baseline="0" dirty="0" smtClean="0">
                <a:ln>
                  <a:noFill/>
                </a:ln>
                <a:solidFill>
                  <a:schemeClr val="tx1"/>
                </a:solidFill>
                <a:effectLst/>
                <a:latin typeface="Arial" pitchFamily="34" charset="0"/>
                <a:cs typeface="Arial" pitchFamily="34" charset="0"/>
              </a:rPr>
              <a:t> of </a:t>
            </a:r>
            <a:r>
              <a:rPr kumimoji="0" lang="tr-TR" b="0" i="1" u="none" strike="noStrike" cap="none" normalizeH="0" baseline="0" dirty="0" err="1" smtClean="0">
                <a:ln>
                  <a:noFill/>
                </a:ln>
                <a:solidFill>
                  <a:schemeClr val="tx1"/>
                </a:solidFill>
                <a:effectLst/>
                <a:latin typeface="Arial" pitchFamily="34" charset="0"/>
                <a:cs typeface="Arial" pitchFamily="34" charset="0"/>
              </a:rPr>
              <a:t>the</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most</a:t>
            </a:r>
            <a:r>
              <a:rPr kumimoji="0" lang="tr-TR" b="0" i="1" u="none" strike="noStrike" cap="none" normalizeH="0" baseline="0" dirty="0" smtClean="0">
                <a:ln>
                  <a:noFill/>
                </a:ln>
                <a:solidFill>
                  <a:schemeClr val="tx1"/>
                </a:solidFill>
                <a:effectLst/>
                <a:latin typeface="Arial" pitchFamily="34" charset="0"/>
                <a:cs typeface="Arial" pitchFamily="34" charset="0"/>
              </a:rPr>
              <a:t> popular </a:t>
            </a:r>
            <a:r>
              <a:rPr kumimoji="0" lang="tr-TR" b="0" i="1" u="none" strike="noStrike" cap="none" normalizeH="0" baseline="0" dirty="0" err="1" smtClean="0">
                <a:ln>
                  <a:noFill/>
                </a:ln>
                <a:solidFill>
                  <a:schemeClr val="tx1"/>
                </a:solidFill>
                <a:effectLst/>
                <a:latin typeface="Arial" pitchFamily="34" charset="0"/>
                <a:cs typeface="Arial" pitchFamily="34" charset="0"/>
              </a:rPr>
              <a:t>holidays</a:t>
            </a:r>
            <a:r>
              <a:rPr kumimoji="0" lang="tr-TR" b="0" i="1" u="none" strike="noStrike" cap="none" normalizeH="0" baseline="0" dirty="0" smtClean="0">
                <a:ln>
                  <a:noFill/>
                </a:ln>
                <a:solidFill>
                  <a:schemeClr val="tx1"/>
                </a:solidFill>
                <a:effectLst/>
                <a:latin typeface="Arial" pitchFamily="34" charset="0"/>
                <a:cs typeface="Arial" pitchFamily="34" charset="0"/>
              </a:rPr>
              <a:t> in </a:t>
            </a:r>
            <a:r>
              <a:rPr kumimoji="0" lang="tr-TR" b="0" i="1" u="none" strike="noStrike" cap="none" normalizeH="0" baseline="0" dirty="0" err="1" smtClean="0">
                <a:ln>
                  <a:noFill/>
                </a:ln>
                <a:solidFill>
                  <a:schemeClr val="tx1"/>
                </a:solidFill>
                <a:effectLst/>
                <a:latin typeface="Arial" pitchFamily="34" charset="0"/>
                <a:cs typeface="Arial" pitchFamily="34" charset="0"/>
              </a:rPr>
              <a:t>Turkey</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The</a:t>
            </a:r>
            <a:r>
              <a:rPr kumimoji="0" lang="tr-TR" b="0" i="1" u="none" strike="noStrike" cap="none" normalizeH="0" baseline="0" dirty="0" smtClean="0">
                <a:ln>
                  <a:noFill/>
                </a:ln>
                <a:solidFill>
                  <a:schemeClr val="tx1"/>
                </a:solidFill>
                <a:effectLst/>
                <a:latin typeface="Arial" pitchFamily="34" charset="0"/>
                <a:cs typeface="Arial" pitchFamily="34" charset="0"/>
              </a:rPr>
              <a:t> New </a:t>
            </a:r>
            <a:r>
              <a:rPr kumimoji="0" lang="tr-TR" b="0" i="1" u="none" strike="noStrike" cap="none" normalizeH="0" baseline="0" dirty="0" err="1" smtClean="0">
                <a:ln>
                  <a:noFill/>
                </a:ln>
                <a:solidFill>
                  <a:schemeClr val="tx1"/>
                </a:solidFill>
                <a:effectLst/>
                <a:latin typeface="Arial" pitchFamily="34" charset="0"/>
                <a:cs typeface="Arial" pitchFamily="34" charset="0"/>
              </a:rPr>
              <a:t>Year’s</a:t>
            </a:r>
            <a:r>
              <a:rPr kumimoji="0" lang="tr-TR" b="0" i="1" u="none" strike="noStrike" cap="none" normalizeH="0" baseline="0" dirty="0" smtClean="0">
                <a:ln>
                  <a:noFill/>
                </a:ln>
                <a:solidFill>
                  <a:schemeClr val="tx1"/>
                </a:solidFill>
                <a:effectLst/>
                <a:latin typeface="Arial" pitchFamily="34" charset="0"/>
                <a:cs typeface="Arial" pitchFamily="34" charset="0"/>
              </a:rPr>
              <a:t> Eve </a:t>
            </a:r>
            <a:r>
              <a:rPr kumimoji="0" lang="tr-TR" b="0" i="1" u="none" strike="noStrike" cap="none" normalizeH="0" baseline="0" dirty="0" err="1" smtClean="0">
                <a:ln>
                  <a:noFill/>
                </a:ln>
                <a:solidFill>
                  <a:schemeClr val="tx1"/>
                </a:solidFill>
                <a:effectLst/>
                <a:latin typeface="Arial" pitchFamily="34" charset="0"/>
                <a:cs typeface="Arial" pitchFamily="34" charset="0"/>
              </a:rPr>
              <a:t>traditions</a:t>
            </a:r>
            <a:r>
              <a:rPr kumimoji="0" lang="tr-TR" b="0" i="1" u="none" strike="noStrike" cap="none" normalizeH="0" baseline="0" dirty="0" smtClean="0">
                <a:ln>
                  <a:noFill/>
                </a:ln>
                <a:solidFill>
                  <a:schemeClr val="tx1"/>
                </a:solidFill>
                <a:effectLst/>
                <a:latin typeface="Arial" pitchFamily="34" charset="0"/>
                <a:cs typeface="Arial" pitchFamily="34" charset="0"/>
              </a:rPr>
              <a:t> in </a:t>
            </a:r>
            <a:r>
              <a:rPr kumimoji="0" lang="tr-TR" b="0" i="1" u="none" strike="noStrike" cap="none" normalizeH="0" baseline="0" dirty="0" err="1" smtClean="0">
                <a:ln>
                  <a:noFill/>
                </a:ln>
                <a:solidFill>
                  <a:schemeClr val="tx1"/>
                </a:solidFill>
                <a:effectLst/>
                <a:latin typeface="Arial" pitchFamily="34" charset="0"/>
                <a:cs typeface="Arial" pitchFamily="34" charset="0"/>
              </a:rPr>
              <a:t>this</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country</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include</a:t>
            </a:r>
            <a:r>
              <a:rPr kumimoji="0" lang="tr-TR" b="0" i="1" u="none" strike="noStrike" cap="none" normalizeH="0" baseline="0" dirty="0" smtClean="0">
                <a:ln>
                  <a:noFill/>
                </a:ln>
                <a:solidFill>
                  <a:schemeClr val="tx1"/>
                </a:solidFill>
                <a:effectLst/>
                <a:latin typeface="Arial" pitchFamily="34" charset="0"/>
                <a:cs typeface="Arial" pitchFamily="34" charset="0"/>
              </a:rPr>
              <a:t> a </a:t>
            </a:r>
            <a:r>
              <a:rPr kumimoji="0" lang="tr-TR" b="0" i="1" u="none" strike="noStrike" cap="none" normalizeH="0" baseline="0" dirty="0" err="1" smtClean="0">
                <a:ln>
                  <a:noFill/>
                </a:ln>
                <a:solidFill>
                  <a:schemeClr val="tx1"/>
                </a:solidFill>
                <a:effectLst/>
                <a:latin typeface="Arial" pitchFamily="34" charset="0"/>
                <a:cs typeface="Arial" pitchFamily="34" charset="0"/>
              </a:rPr>
              <a:t>family</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dinner</a:t>
            </a:r>
            <a:r>
              <a:rPr kumimoji="0" lang="tr-TR" b="0" i="1" u="none" strike="noStrike" cap="none" normalizeH="0" baseline="0" dirty="0" smtClean="0">
                <a:ln>
                  <a:noFill/>
                </a:ln>
                <a:solidFill>
                  <a:schemeClr val="tx1"/>
                </a:solidFill>
                <a:effectLst/>
                <a:latin typeface="Arial" pitchFamily="34" charset="0"/>
                <a:cs typeface="Arial" pitchFamily="34" charset="0"/>
              </a:rPr>
              <a:t>, a </a:t>
            </a:r>
            <a:r>
              <a:rPr kumimoji="0" lang="tr-TR" b="0" i="1" u="none" strike="noStrike" cap="none" normalizeH="0" baseline="0" dirty="0" err="1" smtClean="0">
                <a:ln>
                  <a:noFill/>
                </a:ln>
                <a:solidFill>
                  <a:schemeClr val="tx1"/>
                </a:solidFill>
                <a:effectLst/>
                <a:latin typeface="Arial" pitchFamily="34" charset="0"/>
                <a:cs typeface="Arial" pitchFamily="34" charset="0"/>
              </a:rPr>
              <a:t>national</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lottery</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drawing</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and</a:t>
            </a:r>
            <a:r>
              <a:rPr kumimoji="0" lang="tr-TR" b="0" i="1" u="none" strike="noStrike" cap="none" normalizeH="0" baseline="0" dirty="0" smtClean="0">
                <a:ln>
                  <a:noFill/>
                </a:ln>
                <a:solidFill>
                  <a:schemeClr val="tx1"/>
                </a:solidFill>
                <a:effectLst/>
                <a:latin typeface="Arial" pitchFamily="34" charset="0"/>
                <a:cs typeface="Arial" pitchFamily="34" charset="0"/>
              </a:rPr>
              <a:t> a </a:t>
            </a:r>
            <a:r>
              <a:rPr kumimoji="0" lang="tr-TR" b="0" i="1" u="none" strike="noStrike" cap="none" normalizeH="0" baseline="0" dirty="0" err="1" smtClean="0">
                <a:ln>
                  <a:noFill/>
                </a:ln>
                <a:solidFill>
                  <a:schemeClr val="tx1"/>
                </a:solidFill>
                <a:effectLst/>
                <a:latin typeface="Arial" pitchFamily="34" charset="0"/>
                <a:cs typeface="Arial" pitchFamily="34" charset="0"/>
              </a:rPr>
              <a:t>countdown</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to</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midnight</a:t>
            </a:r>
            <a:r>
              <a:rPr kumimoji="0" lang="tr-TR" b="0" i="1" u="none" strike="noStrike" cap="none" normalizeH="0" baseline="0" dirty="0" smtClean="0">
                <a:ln>
                  <a:noFill/>
                </a:ln>
                <a:solidFill>
                  <a:schemeClr val="tx1"/>
                </a:solidFill>
                <a:effectLst/>
                <a:latin typeface="Arial" pitchFamily="34" charset="0"/>
                <a:cs typeface="Arial" pitchFamily="34" charset="0"/>
              </a:rPr>
              <a:t>. New </a:t>
            </a:r>
            <a:r>
              <a:rPr kumimoji="0" lang="tr-TR" b="0" i="1" u="none" strike="noStrike" cap="none" normalizeH="0" baseline="0" dirty="0" err="1" smtClean="0">
                <a:ln>
                  <a:noFill/>
                </a:ln>
                <a:solidFill>
                  <a:schemeClr val="tx1"/>
                </a:solidFill>
                <a:effectLst/>
                <a:latin typeface="Arial" pitchFamily="34" charset="0"/>
                <a:cs typeface="Arial" pitchFamily="34" charset="0"/>
              </a:rPr>
              <a:t>Year’s</a:t>
            </a:r>
            <a:r>
              <a:rPr kumimoji="0" lang="tr-TR" b="0" i="1" u="none" strike="noStrike" cap="none" normalizeH="0" baseline="0" dirty="0" smtClean="0">
                <a:ln>
                  <a:noFill/>
                </a:ln>
                <a:solidFill>
                  <a:schemeClr val="tx1"/>
                </a:solidFill>
                <a:effectLst/>
                <a:latin typeface="Arial" pitchFamily="34" charset="0"/>
                <a:cs typeface="Arial" pitchFamily="34" charset="0"/>
              </a:rPr>
              <a:t> Eve </a:t>
            </a:r>
            <a:r>
              <a:rPr kumimoji="0" lang="tr-TR" b="0" i="1" u="none" strike="noStrike" cap="none" normalizeH="0" baseline="0" dirty="0" err="1" smtClean="0">
                <a:ln>
                  <a:noFill/>
                </a:ln>
                <a:solidFill>
                  <a:schemeClr val="tx1"/>
                </a:solidFill>
                <a:effectLst/>
                <a:latin typeface="Arial" pitchFamily="34" charset="0"/>
                <a:cs typeface="Arial" pitchFamily="34" charset="0"/>
              </a:rPr>
              <a:t>falls</a:t>
            </a:r>
            <a:r>
              <a:rPr kumimoji="0" lang="tr-TR" b="0" i="1" u="none" strike="noStrike" cap="none" normalizeH="0" baseline="0" dirty="0" smtClean="0">
                <a:ln>
                  <a:noFill/>
                </a:ln>
                <a:solidFill>
                  <a:schemeClr val="tx1"/>
                </a:solidFill>
                <a:effectLst/>
                <a:latin typeface="Arial" pitchFamily="34" charset="0"/>
                <a:cs typeface="Arial" pitchFamily="34" charset="0"/>
              </a:rPr>
              <a:t> on </a:t>
            </a:r>
            <a:r>
              <a:rPr kumimoji="0" lang="tr-TR" b="0" i="1" u="none" strike="noStrike" cap="none" normalizeH="0" baseline="0" dirty="0" err="1" smtClean="0">
                <a:ln>
                  <a:noFill/>
                </a:ln>
                <a:solidFill>
                  <a:schemeClr val="tx1"/>
                </a:solidFill>
                <a:effectLst/>
                <a:latin typeface="Arial" pitchFamily="34" charset="0"/>
                <a:cs typeface="Arial" pitchFamily="34" charset="0"/>
              </a:rPr>
              <a:t>December</a:t>
            </a:r>
            <a:r>
              <a:rPr kumimoji="0" lang="tr-TR" b="0" i="1" u="none" strike="noStrike" cap="none" normalizeH="0" baseline="0" dirty="0" smtClean="0">
                <a:ln>
                  <a:noFill/>
                </a:ln>
                <a:solidFill>
                  <a:schemeClr val="tx1"/>
                </a:solidFill>
                <a:effectLst/>
                <a:latin typeface="Arial" pitchFamily="34" charset="0"/>
                <a:cs typeface="Arial" pitchFamily="34" charset="0"/>
              </a:rPr>
              <a:t> 31 in </a:t>
            </a:r>
            <a:r>
              <a:rPr kumimoji="0" lang="tr-TR" b="0" i="1" u="none" strike="noStrike" cap="none" normalizeH="0" baseline="0" dirty="0" err="1" smtClean="0">
                <a:ln>
                  <a:noFill/>
                </a:ln>
                <a:solidFill>
                  <a:schemeClr val="tx1"/>
                </a:solidFill>
                <a:effectLst/>
                <a:latin typeface="Arial" pitchFamily="34" charset="0"/>
                <a:cs typeface="Arial" pitchFamily="34" charset="0"/>
              </a:rPr>
              <a:t>the</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Gregorian</a:t>
            </a:r>
            <a:r>
              <a:rPr kumimoji="0" lang="tr-TR" b="0" i="1" u="none" strike="noStrike" cap="none" normalizeH="0" baseline="0" dirty="0" smtClean="0">
                <a:ln>
                  <a:noFill/>
                </a:ln>
                <a:solidFill>
                  <a:schemeClr val="tx1"/>
                </a:solidFill>
                <a:effectLst/>
                <a:latin typeface="Arial" pitchFamily="34" charset="0"/>
                <a:cs typeface="Arial" pitchFamily="34" charset="0"/>
              </a:rPr>
              <a:t> </a:t>
            </a:r>
            <a:r>
              <a:rPr kumimoji="0" lang="tr-TR" b="0" i="1" u="none" strike="noStrike" cap="none" normalizeH="0" baseline="0" dirty="0" err="1" smtClean="0">
                <a:ln>
                  <a:noFill/>
                </a:ln>
                <a:solidFill>
                  <a:schemeClr val="tx1"/>
                </a:solidFill>
                <a:effectLst/>
                <a:latin typeface="Arial" pitchFamily="34" charset="0"/>
                <a:cs typeface="Arial" pitchFamily="34" charset="0"/>
              </a:rPr>
              <a:t>calendar</a:t>
            </a:r>
            <a:r>
              <a:rPr kumimoji="0" lang="tr-TR" b="0" i="1" u="none" strike="noStrike" cap="none" normalizeH="0" baseline="0" dirty="0" smtClean="0">
                <a:ln>
                  <a:noFill/>
                </a:ln>
                <a:solidFill>
                  <a:schemeClr val="tx1"/>
                </a:solidFill>
                <a:effectLst/>
                <a:latin typeface="Arial" pitchFamily="34" charset="0"/>
                <a:cs typeface="Arial" pitchFamily="34" charset="0"/>
              </a:rPr>
              <a:t>.</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descr="Ney Year&amp;#39;s Eve Celebrations, Turkey"/>
          <p:cNvPicPr>
            <a:picLocks noChangeAspect="1" noChangeArrowheads="1"/>
          </p:cNvPicPr>
          <p:nvPr/>
        </p:nvPicPr>
        <p:blipFill>
          <a:blip r:embed="rId2"/>
          <a:srcRect/>
          <a:stretch>
            <a:fillRect/>
          </a:stretch>
        </p:blipFill>
        <p:spPr bwMode="auto">
          <a:xfrm>
            <a:off x="1428728" y="3048000"/>
            <a:ext cx="5715000" cy="3810000"/>
          </a:xfrm>
          <a:prstGeom prst="rect">
            <a:avLst/>
          </a:prstGeom>
          <a:noFill/>
        </p:spPr>
      </p:pic>
    </p:spTree>
  </p:cSld>
  <p:clrMapOvr>
    <a:masterClrMapping/>
  </p:clrMapOvr>
  <p:transition spd="med">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142976" y="212735"/>
            <a:ext cx="6929486" cy="4770537"/>
          </a:xfrm>
          <a:prstGeom prst="rect">
            <a:avLst/>
          </a:prstGeom>
        </p:spPr>
        <p:txBody>
          <a:bodyPr wrap="square">
            <a:spAutoFit/>
          </a:bodyPr>
          <a:lstStyle/>
          <a:p>
            <a:pPr lvl="0" eaLnBrk="0" hangingPunct="0"/>
            <a:r>
              <a:rPr lang="tr-TR" sz="4000" dirty="0" err="1" smtClean="0">
                <a:solidFill>
                  <a:srgbClr val="000000"/>
                </a:solidFill>
                <a:latin typeface="Helvetica"/>
                <a:cs typeface="Arial" pitchFamily="34" charset="0"/>
              </a:rPr>
              <a:t>What</a:t>
            </a:r>
            <a:r>
              <a:rPr lang="tr-TR" sz="4000" dirty="0" smtClean="0">
                <a:solidFill>
                  <a:srgbClr val="000000"/>
                </a:solidFill>
                <a:latin typeface="Helvetica"/>
                <a:cs typeface="Arial" pitchFamily="34" charset="0"/>
              </a:rPr>
              <a:t> Do </a:t>
            </a:r>
            <a:r>
              <a:rPr lang="tr-TR" sz="4000" dirty="0" err="1" smtClean="0">
                <a:solidFill>
                  <a:srgbClr val="000000"/>
                </a:solidFill>
                <a:latin typeface="Helvetica"/>
                <a:cs typeface="Arial" pitchFamily="34" charset="0"/>
              </a:rPr>
              <a:t>People</a:t>
            </a:r>
            <a:r>
              <a:rPr lang="tr-TR" sz="4000" dirty="0" smtClean="0">
                <a:solidFill>
                  <a:srgbClr val="000000"/>
                </a:solidFill>
                <a:latin typeface="Helvetica"/>
                <a:cs typeface="Arial" pitchFamily="34" charset="0"/>
              </a:rPr>
              <a:t> Do?</a:t>
            </a:r>
          </a:p>
          <a:p>
            <a:pPr lvl="0" eaLnBrk="0" hangingPunct="0"/>
            <a:endParaRPr lang="tr-TR" sz="4000" dirty="0" smtClean="0">
              <a:solidFill>
                <a:srgbClr val="000000"/>
              </a:solidFill>
              <a:latin typeface="Helvetica"/>
              <a:cs typeface="Arial" pitchFamily="34" charset="0"/>
            </a:endParaRPr>
          </a:p>
          <a:p>
            <a:pPr lvl="0" eaLnBrk="0" hangingPunct="0"/>
            <a:r>
              <a:rPr lang="tr-TR" dirty="0" err="1" smtClean="0">
                <a:latin typeface="Arial" pitchFamily="34" charset="0"/>
                <a:cs typeface="Arial" pitchFamily="34" charset="0"/>
              </a:rPr>
              <a:t>Many</a:t>
            </a:r>
            <a:r>
              <a:rPr lang="tr-TR" dirty="0" smtClean="0">
                <a:latin typeface="Arial" pitchFamily="34" charset="0"/>
                <a:cs typeface="Arial" pitchFamily="34" charset="0"/>
              </a:rPr>
              <a:t> </a:t>
            </a:r>
            <a:r>
              <a:rPr lang="tr-TR" dirty="0" err="1" smtClean="0">
                <a:latin typeface="Arial" pitchFamily="34" charset="0"/>
                <a:cs typeface="Arial" pitchFamily="34" charset="0"/>
              </a:rPr>
              <a:t>people</a:t>
            </a:r>
            <a:r>
              <a:rPr lang="tr-TR" dirty="0" smtClean="0">
                <a:latin typeface="Arial" pitchFamily="34" charset="0"/>
                <a:cs typeface="Arial" pitchFamily="34" charset="0"/>
              </a:rPr>
              <a:t> in </a:t>
            </a:r>
            <a:r>
              <a:rPr lang="tr-TR" dirty="0" err="1" smtClean="0">
                <a:latin typeface="Arial" pitchFamily="34" charset="0"/>
                <a:cs typeface="Arial" pitchFamily="34" charset="0"/>
              </a:rPr>
              <a:t>Turkey</a:t>
            </a:r>
            <a:r>
              <a:rPr lang="tr-TR" dirty="0" smtClean="0">
                <a:latin typeface="Arial" pitchFamily="34" charset="0"/>
                <a:cs typeface="Arial" pitchFamily="34" charset="0"/>
              </a:rPr>
              <a:t> start </a:t>
            </a:r>
            <a:r>
              <a:rPr lang="tr-TR" dirty="0" err="1" smtClean="0">
                <a:latin typeface="Arial" pitchFamily="34" charset="0"/>
                <a:cs typeface="Arial" pitchFamily="34" charset="0"/>
              </a:rPr>
              <a:t>celebrating</a:t>
            </a:r>
            <a:r>
              <a:rPr lang="tr-TR" dirty="0" smtClean="0">
                <a:latin typeface="Arial" pitchFamily="34" charset="0"/>
                <a:cs typeface="Arial" pitchFamily="34" charset="0"/>
              </a:rPr>
              <a:t> New </a:t>
            </a:r>
            <a:r>
              <a:rPr lang="tr-TR" dirty="0" err="1" smtClean="0">
                <a:latin typeface="Arial" pitchFamily="34" charset="0"/>
                <a:cs typeface="Arial" pitchFamily="34" charset="0"/>
              </a:rPr>
              <a:t>Year’s</a:t>
            </a:r>
            <a:r>
              <a:rPr lang="tr-TR" dirty="0" smtClean="0">
                <a:latin typeface="Arial" pitchFamily="34" charset="0"/>
                <a:cs typeface="Arial" pitchFamily="34" charset="0"/>
              </a:rPr>
              <a:t> Eve </a:t>
            </a:r>
            <a:r>
              <a:rPr lang="tr-TR" dirty="0" err="1" smtClean="0">
                <a:latin typeface="Arial" pitchFamily="34" charset="0"/>
                <a:cs typeface="Arial" pitchFamily="34" charset="0"/>
              </a:rPr>
              <a:t>with</a:t>
            </a:r>
            <a:r>
              <a:rPr lang="tr-TR" dirty="0" smtClean="0">
                <a:latin typeface="Arial" pitchFamily="34" charset="0"/>
                <a:cs typeface="Arial" pitchFamily="34" charset="0"/>
              </a:rPr>
              <a:t> a </a:t>
            </a:r>
            <a:r>
              <a:rPr lang="tr-TR" dirty="0" err="1" smtClean="0">
                <a:latin typeface="Arial" pitchFamily="34" charset="0"/>
                <a:cs typeface="Arial" pitchFamily="34" charset="0"/>
              </a:rPr>
              <a:t>large</a:t>
            </a:r>
            <a:r>
              <a:rPr lang="tr-TR" dirty="0" smtClean="0">
                <a:latin typeface="Arial" pitchFamily="34" charset="0"/>
                <a:cs typeface="Arial" pitchFamily="34" charset="0"/>
              </a:rPr>
              <a:t> </a:t>
            </a:r>
            <a:r>
              <a:rPr lang="tr-TR" dirty="0" err="1" smtClean="0">
                <a:latin typeface="Arial" pitchFamily="34" charset="0"/>
                <a:cs typeface="Arial" pitchFamily="34" charset="0"/>
              </a:rPr>
              <a:t>family</a:t>
            </a:r>
            <a:r>
              <a:rPr lang="tr-TR" dirty="0" smtClean="0">
                <a:latin typeface="Arial" pitchFamily="34" charset="0"/>
                <a:cs typeface="Arial" pitchFamily="34" charset="0"/>
              </a:rPr>
              <a:t> </a:t>
            </a:r>
            <a:r>
              <a:rPr lang="tr-TR" dirty="0" err="1" smtClean="0">
                <a:latin typeface="Arial" pitchFamily="34" charset="0"/>
                <a:cs typeface="Arial" pitchFamily="34" charset="0"/>
              </a:rPr>
              <a:t>dinner</a:t>
            </a:r>
            <a:r>
              <a:rPr lang="tr-TR" dirty="0" smtClean="0">
                <a:latin typeface="Arial" pitchFamily="34" charset="0"/>
                <a:cs typeface="Arial" pitchFamily="34" charset="0"/>
              </a:rPr>
              <a:t>. </a:t>
            </a:r>
            <a:r>
              <a:rPr lang="tr-TR" dirty="0" err="1" smtClean="0">
                <a:latin typeface="Arial" pitchFamily="34" charset="0"/>
                <a:cs typeface="Arial" pitchFamily="34" charset="0"/>
              </a:rPr>
              <a:t>The</a:t>
            </a:r>
            <a:r>
              <a:rPr lang="tr-TR" dirty="0" smtClean="0">
                <a:latin typeface="Arial" pitchFamily="34" charset="0"/>
                <a:cs typeface="Arial" pitchFamily="34" charset="0"/>
              </a:rPr>
              <a:t> </a:t>
            </a:r>
            <a:r>
              <a:rPr lang="tr-TR" dirty="0" err="1" smtClean="0">
                <a:latin typeface="Arial" pitchFamily="34" charset="0"/>
                <a:cs typeface="Arial" pitchFamily="34" charset="0"/>
              </a:rPr>
              <a:t>main</a:t>
            </a:r>
            <a:r>
              <a:rPr lang="tr-TR" dirty="0" smtClean="0">
                <a:latin typeface="Arial" pitchFamily="34" charset="0"/>
                <a:cs typeface="Arial" pitchFamily="34" charset="0"/>
              </a:rPr>
              <a:t> </a:t>
            </a:r>
            <a:r>
              <a:rPr lang="tr-TR" dirty="0" err="1" smtClean="0">
                <a:latin typeface="Arial" pitchFamily="34" charset="0"/>
                <a:cs typeface="Arial" pitchFamily="34" charset="0"/>
              </a:rPr>
              <a:t>course</a:t>
            </a:r>
            <a:r>
              <a:rPr lang="tr-TR" dirty="0" smtClean="0">
                <a:latin typeface="Arial" pitchFamily="34" charset="0"/>
                <a:cs typeface="Arial" pitchFamily="34" charset="0"/>
              </a:rPr>
              <a:t> is </a:t>
            </a:r>
            <a:r>
              <a:rPr lang="tr-TR" dirty="0" err="1" smtClean="0">
                <a:latin typeface="Arial" pitchFamily="34" charset="0"/>
                <a:cs typeface="Arial" pitchFamily="34" charset="0"/>
              </a:rPr>
              <a:t>traditionally</a:t>
            </a:r>
            <a:r>
              <a:rPr lang="tr-TR" dirty="0" smtClean="0">
                <a:latin typeface="Arial" pitchFamily="34" charset="0"/>
                <a:cs typeface="Arial" pitchFamily="34" charset="0"/>
              </a:rPr>
              <a:t> a </a:t>
            </a:r>
            <a:r>
              <a:rPr lang="tr-TR" dirty="0" err="1" smtClean="0">
                <a:latin typeface="Arial" pitchFamily="34" charset="0"/>
                <a:cs typeface="Arial" pitchFamily="34" charset="0"/>
              </a:rPr>
              <a:t>roasted</a:t>
            </a:r>
            <a:r>
              <a:rPr lang="tr-TR" dirty="0" smtClean="0">
                <a:latin typeface="Arial" pitchFamily="34" charset="0"/>
                <a:cs typeface="Arial" pitchFamily="34" charset="0"/>
              </a:rPr>
              <a:t> </a:t>
            </a:r>
            <a:r>
              <a:rPr lang="tr-TR" dirty="0" err="1" smtClean="0">
                <a:latin typeface="Arial" pitchFamily="34" charset="0"/>
                <a:cs typeface="Arial" pitchFamily="34" charset="0"/>
              </a:rPr>
              <a:t>turkey</a:t>
            </a:r>
            <a:r>
              <a:rPr lang="tr-TR" dirty="0" smtClean="0">
                <a:latin typeface="Arial" pitchFamily="34" charset="0"/>
                <a:cs typeface="Arial" pitchFamily="34" charset="0"/>
              </a:rPr>
              <a:t>. </a:t>
            </a:r>
            <a:r>
              <a:rPr lang="tr-TR" dirty="0" err="1" smtClean="0">
                <a:latin typeface="Arial" pitchFamily="34" charset="0"/>
                <a:cs typeface="Arial" pitchFamily="34" charset="0"/>
              </a:rPr>
              <a:t>Variety</a:t>
            </a:r>
            <a:r>
              <a:rPr lang="tr-TR" dirty="0" smtClean="0">
                <a:latin typeface="Arial" pitchFamily="34" charset="0"/>
                <a:cs typeface="Arial" pitchFamily="34" charset="0"/>
              </a:rPr>
              <a:t> </a:t>
            </a:r>
            <a:r>
              <a:rPr lang="tr-TR" dirty="0" err="1" smtClean="0">
                <a:latin typeface="Arial" pitchFamily="34" charset="0"/>
                <a:cs typeface="Arial" pitchFamily="34" charset="0"/>
              </a:rPr>
              <a:t>shows</a:t>
            </a:r>
            <a:r>
              <a:rPr lang="tr-TR" dirty="0" smtClean="0">
                <a:latin typeface="Arial" pitchFamily="34" charset="0"/>
                <a:cs typeface="Arial" pitchFamily="34" charset="0"/>
              </a:rPr>
              <a:t> on </a:t>
            </a:r>
            <a:r>
              <a:rPr lang="tr-TR" dirty="0" err="1" smtClean="0">
                <a:latin typeface="Arial" pitchFamily="34" charset="0"/>
                <a:cs typeface="Arial" pitchFamily="34" charset="0"/>
              </a:rPr>
              <a:t>television</a:t>
            </a:r>
            <a:r>
              <a:rPr lang="tr-TR" dirty="0" smtClean="0">
                <a:latin typeface="Arial" pitchFamily="34" charset="0"/>
                <a:cs typeface="Arial" pitchFamily="34" charset="0"/>
              </a:rPr>
              <a:t> </a:t>
            </a:r>
            <a:r>
              <a:rPr lang="tr-TR" dirty="0" err="1" smtClean="0">
                <a:latin typeface="Arial" pitchFamily="34" charset="0"/>
                <a:cs typeface="Arial" pitchFamily="34" charset="0"/>
              </a:rPr>
              <a:t>begin</a:t>
            </a:r>
            <a:r>
              <a:rPr lang="tr-TR" dirty="0" smtClean="0">
                <a:latin typeface="Arial" pitchFamily="34" charset="0"/>
                <a:cs typeface="Arial" pitchFamily="34" charset="0"/>
              </a:rPr>
              <a:t> in </a:t>
            </a:r>
            <a:r>
              <a:rPr lang="tr-TR" dirty="0" err="1" smtClean="0">
                <a:latin typeface="Arial" pitchFamily="34" charset="0"/>
                <a:cs typeface="Arial" pitchFamily="34" charset="0"/>
              </a:rPr>
              <a:t>late</a:t>
            </a:r>
            <a:r>
              <a:rPr lang="tr-TR" dirty="0" smtClean="0">
                <a:latin typeface="Arial" pitchFamily="34" charset="0"/>
                <a:cs typeface="Arial" pitchFamily="34" charset="0"/>
              </a:rPr>
              <a:t> </a:t>
            </a:r>
            <a:r>
              <a:rPr lang="tr-TR" dirty="0" err="1" smtClean="0">
                <a:latin typeface="Arial" pitchFamily="34" charset="0"/>
                <a:cs typeface="Arial" pitchFamily="34" charset="0"/>
              </a:rPr>
              <a:t>afternoon</a:t>
            </a:r>
            <a:r>
              <a:rPr lang="tr-TR" dirty="0" smtClean="0">
                <a:latin typeface="Arial" pitchFamily="34" charset="0"/>
                <a:cs typeface="Arial" pitchFamily="34" charset="0"/>
              </a:rPr>
              <a:t> </a:t>
            </a:r>
            <a:r>
              <a:rPr lang="tr-TR" dirty="0" err="1" smtClean="0">
                <a:latin typeface="Arial" pitchFamily="34" charset="0"/>
                <a:cs typeface="Arial" pitchFamily="34" charset="0"/>
              </a:rPr>
              <a:t>and</a:t>
            </a:r>
            <a:r>
              <a:rPr lang="tr-TR" dirty="0" smtClean="0">
                <a:latin typeface="Arial" pitchFamily="34" charset="0"/>
                <a:cs typeface="Arial" pitchFamily="34" charset="0"/>
              </a:rPr>
              <a:t> </a:t>
            </a:r>
            <a:r>
              <a:rPr lang="tr-TR" dirty="0" err="1" smtClean="0">
                <a:latin typeface="Arial" pitchFamily="34" charset="0"/>
                <a:cs typeface="Arial" pitchFamily="34" charset="0"/>
              </a:rPr>
              <a:t>continue</a:t>
            </a:r>
            <a:r>
              <a:rPr lang="tr-TR" dirty="0" smtClean="0">
                <a:latin typeface="Arial" pitchFamily="34" charset="0"/>
                <a:cs typeface="Arial" pitchFamily="34" charset="0"/>
              </a:rPr>
              <a:t> </a:t>
            </a:r>
            <a:r>
              <a:rPr lang="tr-TR" dirty="0" err="1" smtClean="0">
                <a:latin typeface="Arial" pitchFamily="34" charset="0"/>
                <a:cs typeface="Arial" pitchFamily="34" charset="0"/>
              </a:rPr>
              <a:t>until</a:t>
            </a:r>
            <a:r>
              <a:rPr lang="tr-TR" dirty="0" smtClean="0">
                <a:latin typeface="Arial" pitchFamily="34" charset="0"/>
                <a:cs typeface="Arial" pitchFamily="34" charset="0"/>
              </a:rPr>
              <a:t> </a:t>
            </a:r>
            <a:r>
              <a:rPr lang="tr-TR" dirty="0" err="1" smtClean="0">
                <a:latin typeface="Arial" pitchFamily="34" charset="0"/>
                <a:cs typeface="Arial" pitchFamily="34" charset="0"/>
              </a:rPr>
              <a:t>early</a:t>
            </a:r>
            <a:r>
              <a:rPr lang="tr-TR" dirty="0" smtClean="0">
                <a:latin typeface="Arial" pitchFamily="34" charset="0"/>
                <a:cs typeface="Arial" pitchFamily="34" charset="0"/>
              </a:rPr>
              <a:t> </a:t>
            </a:r>
            <a:r>
              <a:rPr lang="tr-TR" dirty="0" err="1" smtClean="0">
                <a:latin typeface="Arial" pitchFamily="34" charset="0"/>
                <a:cs typeface="Arial" pitchFamily="34" charset="0"/>
              </a:rPr>
              <a:t>morning</a:t>
            </a:r>
            <a:r>
              <a:rPr lang="tr-TR" dirty="0" smtClean="0">
                <a:latin typeface="Arial" pitchFamily="34" charset="0"/>
                <a:cs typeface="Arial" pitchFamily="34" charset="0"/>
              </a:rPr>
              <a:t> of </a:t>
            </a:r>
            <a:r>
              <a:rPr lang="tr-TR" dirty="0" err="1" smtClean="0">
                <a:latin typeface="Arial" pitchFamily="34" charset="0"/>
                <a:cs typeface="Arial" pitchFamily="34" charset="0"/>
              </a:rPr>
              <a:t>the</a:t>
            </a:r>
            <a:r>
              <a:rPr lang="tr-TR" dirty="0" smtClean="0">
                <a:latin typeface="Arial" pitchFamily="34" charset="0"/>
                <a:cs typeface="Arial" pitchFamily="34" charset="0"/>
              </a:rPr>
              <a:t> </a:t>
            </a:r>
            <a:r>
              <a:rPr lang="tr-TR" dirty="0" err="1" smtClean="0">
                <a:latin typeface="Arial" pitchFamily="34" charset="0"/>
                <a:cs typeface="Arial" pitchFamily="34" charset="0"/>
              </a:rPr>
              <a:t>next</a:t>
            </a:r>
            <a:r>
              <a:rPr lang="tr-TR" dirty="0" smtClean="0">
                <a:latin typeface="Arial" pitchFamily="34" charset="0"/>
                <a:cs typeface="Arial" pitchFamily="34" charset="0"/>
              </a:rPr>
              <a:t> </a:t>
            </a:r>
            <a:r>
              <a:rPr lang="tr-TR" dirty="0" err="1" smtClean="0">
                <a:latin typeface="Arial" pitchFamily="34" charset="0"/>
                <a:cs typeface="Arial" pitchFamily="34" charset="0"/>
              </a:rPr>
              <a:t>day</a:t>
            </a:r>
            <a:r>
              <a:rPr lang="tr-TR" dirty="0" smtClean="0">
                <a:latin typeface="Arial" pitchFamily="34" charset="0"/>
                <a:cs typeface="Arial" pitchFamily="34" charset="0"/>
              </a:rPr>
              <a:t>. </a:t>
            </a:r>
            <a:r>
              <a:rPr lang="tr-TR" dirty="0" err="1" smtClean="0">
                <a:latin typeface="Arial" pitchFamily="34" charset="0"/>
                <a:cs typeface="Arial" pitchFamily="34" charset="0"/>
              </a:rPr>
              <a:t>Many</a:t>
            </a:r>
            <a:r>
              <a:rPr lang="tr-TR" dirty="0" smtClean="0">
                <a:latin typeface="Arial" pitchFamily="34" charset="0"/>
                <a:cs typeface="Arial" pitchFamily="34" charset="0"/>
              </a:rPr>
              <a:t> </a:t>
            </a:r>
            <a:r>
              <a:rPr lang="tr-TR" dirty="0" err="1" smtClean="0">
                <a:latin typeface="Arial" pitchFamily="34" charset="0"/>
                <a:cs typeface="Arial" pitchFamily="34" charset="0"/>
              </a:rPr>
              <a:t>people</a:t>
            </a:r>
            <a:r>
              <a:rPr lang="tr-TR" dirty="0" smtClean="0">
                <a:latin typeface="Arial" pitchFamily="34" charset="0"/>
                <a:cs typeface="Arial" pitchFamily="34" charset="0"/>
              </a:rPr>
              <a:t> </a:t>
            </a:r>
            <a:r>
              <a:rPr lang="tr-TR" dirty="0" err="1" smtClean="0">
                <a:latin typeface="Arial" pitchFamily="34" charset="0"/>
                <a:cs typeface="Arial" pitchFamily="34" charset="0"/>
              </a:rPr>
              <a:t>play</a:t>
            </a:r>
            <a:r>
              <a:rPr lang="tr-TR" dirty="0" smtClean="0">
                <a:latin typeface="Arial" pitchFamily="34" charset="0"/>
                <a:cs typeface="Arial" pitchFamily="34" charset="0"/>
              </a:rPr>
              <a:t> </a:t>
            </a:r>
            <a:r>
              <a:rPr lang="tr-TR" dirty="0" err="1" smtClean="0">
                <a:latin typeface="Arial" pitchFamily="34" charset="0"/>
                <a:cs typeface="Arial" pitchFamily="34" charset="0"/>
              </a:rPr>
              <a:t>games</a:t>
            </a:r>
            <a:r>
              <a:rPr lang="tr-TR" dirty="0" smtClean="0">
                <a:latin typeface="Arial" pitchFamily="34" charset="0"/>
                <a:cs typeface="Arial" pitchFamily="34" charset="0"/>
              </a:rPr>
              <a:t> </a:t>
            </a:r>
            <a:r>
              <a:rPr lang="tr-TR" dirty="0" err="1" smtClean="0">
                <a:latin typeface="Arial" pitchFamily="34" charset="0"/>
                <a:cs typeface="Arial" pitchFamily="34" charset="0"/>
              </a:rPr>
              <a:t>while</a:t>
            </a:r>
            <a:r>
              <a:rPr lang="tr-TR" dirty="0" smtClean="0">
                <a:latin typeface="Arial" pitchFamily="34" charset="0"/>
                <a:cs typeface="Arial" pitchFamily="34" charset="0"/>
              </a:rPr>
              <a:t> </a:t>
            </a:r>
            <a:r>
              <a:rPr lang="tr-TR" dirty="0" err="1" smtClean="0">
                <a:latin typeface="Arial" pitchFamily="34" charset="0"/>
                <a:cs typeface="Arial" pitchFamily="34" charset="0"/>
              </a:rPr>
              <a:t>waiting</a:t>
            </a:r>
            <a:r>
              <a:rPr lang="tr-TR" dirty="0" smtClean="0">
                <a:latin typeface="Arial" pitchFamily="34" charset="0"/>
                <a:cs typeface="Arial" pitchFamily="34" charset="0"/>
              </a:rPr>
              <a:t> </a:t>
            </a:r>
            <a:r>
              <a:rPr lang="tr-TR" dirty="0" err="1" smtClean="0">
                <a:latin typeface="Arial" pitchFamily="34" charset="0"/>
                <a:cs typeface="Arial" pitchFamily="34" charset="0"/>
              </a:rPr>
              <a:t>for</a:t>
            </a:r>
            <a:r>
              <a:rPr lang="tr-TR" dirty="0" smtClean="0">
                <a:latin typeface="Arial" pitchFamily="34" charset="0"/>
                <a:cs typeface="Arial" pitchFamily="34" charset="0"/>
              </a:rPr>
              <a:t> </a:t>
            </a:r>
            <a:r>
              <a:rPr lang="tr-TR" dirty="0" err="1" smtClean="0">
                <a:latin typeface="Arial" pitchFamily="34" charset="0"/>
                <a:cs typeface="Arial" pitchFamily="34" charset="0"/>
              </a:rPr>
              <a:t>the</a:t>
            </a:r>
            <a:r>
              <a:rPr lang="tr-TR" dirty="0" smtClean="0">
                <a:latin typeface="Arial" pitchFamily="34" charset="0"/>
                <a:cs typeface="Arial" pitchFamily="34" charset="0"/>
              </a:rPr>
              <a:t> </a:t>
            </a:r>
            <a:r>
              <a:rPr lang="tr-TR" dirty="0" err="1" smtClean="0">
                <a:latin typeface="Arial" pitchFamily="34" charset="0"/>
                <a:cs typeface="Arial" pitchFamily="34" charset="0"/>
              </a:rPr>
              <a:t>clock</a:t>
            </a:r>
            <a:r>
              <a:rPr lang="tr-TR" dirty="0" smtClean="0">
                <a:latin typeface="Arial" pitchFamily="34" charset="0"/>
                <a:cs typeface="Arial" pitchFamily="34" charset="0"/>
              </a:rPr>
              <a:t> </a:t>
            </a:r>
            <a:r>
              <a:rPr lang="tr-TR" dirty="0" err="1" smtClean="0">
                <a:latin typeface="Arial" pitchFamily="34" charset="0"/>
                <a:cs typeface="Arial" pitchFamily="34" charset="0"/>
              </a:rPr>
              <a:t>to</a:t>
            </a:r>
            <a:r>
              <a:rPr lang="tr-TR" dirty="0" smtClean="0">
                <a:latin typeface="Arial" pitchFamily="34" charset="0"/>
                <a:cs typeface="Arial" pitchFamily="34" charset="0"/>
              </a:rPr>
              <a:t> </a:t>
            </a:r>
            <a:r>
              <a:rPr lang="tr-TR" dirty="0" err="1" smtClean="0">
                <a:latin typeface="Arial" pitchFamily="34" charset="0"/>
                <a:cs typeface="Arial" pitchFamily="34" charset="0"/>
              </a:rPr>
              <a:t>strike</a:t>
            </a:r>
            <a:r>
              <a:rPr lang="tr-TR" dirty="0" smtClean="0">
                <a:latin typeface="Arial" pitchFamily="34" charset="0"/>
                <a:cs typeface="Arial" pitchFamily="34" charset="0"/>
              </a:rPr>
              <a:t> </a:t>
            </a:r>
            <a:r>
              <a:rPr lang="tr-TR" dirty="0" err="1" smtClean="0">
                <a:latin typeface="Arial" pitchFamily="34" charset="0"/>
                <a:cs typeface="Arial" pitchFamily="34" charset="0"/>
              </a:rPr>
              <a:t>midnight</a:t>
            </a:r>
            <a:r>
              <a:rPr lang="tr-TR" dirty="0" smtClean="0">
                <a:latin typeface="Arial" pitchFamily="34" charset="0"/>
                <a:cs typeface="Arial" pitchFamily="34" charset="0"/>
              </a:rPr>
              <a:t>. </a:t>
            </a:r>
            <a:r>
              <a:rPr lang="tr-TR" dirty="0" err="1" smtClean="0">
                <a:latin typeface="Arial" pitchFamily="34" charset="0"/>
                <a:cs typeface="Arial" pitchFamily="34" charset="0"/>
              </a:rPr>
              <a:t>State</a:t>
            </a:r>
            <a:r>
              <a:rPr lang="tr-TR" dirty="0" smtClean="0">
                <a:latin typeface="Arial" pitchFamily="34" charset="0"/>
                <a:cs typeface="Arial" pitchFamily="34" charset="0"/>
              </a:rPr>
              <a:t> TV </a:t>
            </a:r>
            <a:r>
              <a:rPr lang="tr-TR" dirty="0" err="1" smtClean="0">
                <a:latin typeface="Arial" pitchFamily="34" charset="0"/>
                <a:cs typeface="Arial" pitchFamily="34" charset="0"/>
              </a:rPr>
              <a:t>channels</a:t>
            </a:r>
            <a:r>
              <a:rPr lang="tr-TR" dirty="0" smtClean="0">
                <a:latin typeface="Arial" pitchFamily="34" charset="0"/>
                <a:cs typeface="Arial" pitchFamily="34" charset="0"/>
              </a:rPr>
              <a:t> </a:t>
            </a:r>
            <a:r>
              <a:rPr lang="tr-TR" dirty="0" err="1" smtClean="0">
                <a:latin typeface="Arial" pitchFamily="34" charset="0"/>
                <a:cs typeface="Arial" pitchFamily="34" charset="0"/>
              </a:rPr>
              <a:t>announce</a:t>
            </a:r>
            <a:r>
              <a:rPr lang="tr-TR" dirty="0" smtClean="0">
                <a:latin typeface="Arial" pitchFamily="34" charset="0"/>
                <a:cs typeface="Arial" pitchFamily="34" charset="0"/>
              </a:rPr>
              <a:t> </a:t>
            </a:r>
            <a:r>
              <a:rPr lang="tr-TR" dirty="0" err="1" smtClean="0">
                <a:latin typeface="Arial" pitchFamily="34" charset="0"/>
                <a:cs typeface="Arial" pitchFamily="34" charset="0"/>
              </a:rPr>
              <a:t>the</a:t>
            </a:r>
            <a:r>
              <a:rPr lang="tr-TR" dirty="0" smtClean="0">
                <a:latin typeface="Arial" pitchFamily="34" charset="0"/>
                <a:cs typeface="Arial" pitchFamily="34" charset="0"/>
              </a:rPr>
              <a:t> </a:t>
            </a:r>
            <a:r>
              <a:rPr lang="tr-TR" dirty="0" err="1" smtClean="0">
                <a:latin typeface="Arial" pitchFamily="34" charset="0"/>
                <a:cs typeface="Arial" pitchFamily="34" charset="0"/>
              </a:rPr>
              <a:t>winning</a:t>
            </a:r>
            <a:r>
              <a:rPr lang="tr-TR" dirty="0" smtClean="0">
                <a:latin typeface="Arial" pitchFamily="34" charset="0"/>
                <a:cs typeface="Arial" pitchFamily="34" charset="0"/>
              </a:rPr>
              <a:t> </a:t>
            </a:r>
            <a:r>
              <a:rPr lang="tr-TR" dirty="0" err="1" smtClean="0">
                <a:latin typeface="Arial" pitchFamily="34" charset="0"/>
                <a:cs typeface="Arial" pitchFamily="34" charset="0"/>
              </a:rPr>
              <a:t>numbers</a:t>
            </a:r>
            <a:r>
              <a:rPr lang="tr-TR" dirty="0" smtClean="0">
                <a:latin typeface="Arial" pitchFamily="34" charset="0"/>
                <a:cs typeface="Arial" pitchFamily="34" charset="0"/>
              </a:rPr>
              <a:t> of a New </a:t>
            </a:r>
            <a:r>
              <a:rPr lang="tr-TR" dirty="0" err="1" smtClean="0">
                <a:latin typeface="Arial" pitchFamily="34" charset="0"/>
                <a:cs typeface="Arial" pitchFamily="34" charset="0"/>
              </a:rPr>
              <a:t>Year’s</a:t>
            </a:r>
            <a:r>
              <a:rPr lang="tr-TR" dirty="0" smtClean="0">
                <a:latin typeface="Arial" pitchFamily="34" charset="0"/>
                <a:cs typeface="Arial" pitchFamily="34" charset="0"/>
              </a:rPr>
              <a:t> </a:t>
            </a:r>
            <a:r>
              <a:rPr lang="tr-TR" dirty="0" err="1" smtClean="0">
                <a:latin typeface="Arial" pitchFamily="34" charset="0"/>
                <a:cs typeface="Arial" pitchFamily="34" charset="0"/>
              </a:rPr>
              <a:t>national</a:t>
            </a:r>
            <a:r>
              <a:rPr lang="tr-TR" dirty="0" smtClean="0">
                <a:latin typeface="Arial" pitchFamily="34" charset="0"/>
                <a:cs typeface="Arial" pitchFamily="34" charset="0"/>
              </a:rPr>
              <a:t> </a:t>
            </a:r>
            <a:r>
              <a:rPr lang="tr-TR" dirty="0" err="1" smtClean="0">
                <a:latin typeface="Arial" pitchFamily="34" charset="0"/>
                <a:cs typeface="Arial" pitchFamily="34" charset="0"/>
              </a:rPr>
              <a:t>lottery</a:t>
            </a:r>
            <a:r>
              <a:rPr lang="tr-TR" dirty="0" smtClean="0">
                <a:latin typeface="Arial" pitchFamily="34" charset="0"/>
                <a:cs typeface="Arial" pitchFamily="34" charset="0"/>
              </a:rPr>
              <a:t> </a:t>
            </a:r>
            <a:r>
              <a:rPr lang="tr-TR" dirty="0" err="1" smtClean="0">
                <a:latin typeface="Arial" pitchFamily="34" charset="0"/>
                <a:cs typeface="Arial" pitchFamily="34" charset="0"/>
              </a:rPr>
              <a:t>just</a:t>
            </a:r>
            <a:r>
              <a:rPr lang="tr-TR" dirty="0" smtClean="0">
                <a:latin typeface="Arial" pitchFamily="34" charset="0"/>
                <a:cs typeface="Arial" pitchFamily="34" charset="0"/>
              </a:rPr>
              <a:t> </a:t>
            </a:r>
            <a:r>
              <a:rPr lang="tr-TR" dirty="0" err="1" smtClean="0">
                <a:latin typeface="Arial" pitchFamily="34" charset="0"/>
                <a:cs typeface="Arial" pitchFamily="34" charset="0"/>
              </a:rPr>
              <a:t>before</a:t>
            </a:r>
            <a:r>
              <a:rPr lang="tr-TR" dirty="0" smtClean="0">
                <a:latin typeface="Arial" pitchFamily="34" charset="0"/>
                <a:cs typeface="Arial" pitchFamily="34" charset="0"/>
              </a:rPr>
              <a:t> </a:t>
            </a:r>
            <a:r>
              <a:rPr lang="tr-TR" dirty="0" err="1" smtClean="0">
                <a:latin typeface="Arial" pitchFamily="34" charset="0"/>
                <a:cs typeface="Arial" pitchFamily="34" charset="0"/>
              </a:rPr>
              <a:t>midnight</a:t>
            </a:r>
            <a:r>
              <a:rPr lang="tr-TR" dirty="0" smtClean="0">
                <a:latin typeface="Arial" pitchFamily="34" charset="0"/>
                <a:cs typeface="Arial" pitchFamily="34" charset="0"/>
              </a:rPr>
              <a:t>. </a:t>
            </a:r>
            <a:r>
              <a:rPr lang="tr-TR" dirty="0" err="1" smtClean="0">
                <a:latin typeface="Arial" pitchFamily="34" charset="0"/>
                <a:cs typeface="Arial" pitchFamily="34" charset="0"/>
              </a:rPr>
              <a:t>Many</a:t>
            </a:r>
            <a:r>
              <a:rPr lang="tr-TR" dirty="0" smtClean="0">
                <a:latin typeface="Arial" pitchFamily="34" charset="0"/>
                <a:cs typeface="Arial" pitchFamily="34" charset="0"/>
              </a:rPr>
              <a:t> </a:t>
            </a:r>
            <a:r>
              <a:rPr lang="tr-TR" dirty="0" err="1" smtClean="0">
                <a:latin typeface="Arial" pitchFamily="34" charset="0"/>
                <a:cs typeface="Arial" pitchFamily="34" charset="0"/>
              </a:rPr>
              <a:t>people</a:t>
            </a:r>
            <a:r>
              <a:rPr lang="tr-TR" dirty="0" smtClean="0">
                <a:latin typeface="Arial" pitchFamily="34" charset="0"/>
                <a:cs typeface="Arial" pitchFamily="34" charset="0"/>
              </a:rPr>
              <a:t> in </a:t>
            </a:r>
            <a:r>
              <a:rPr lang="tr-TR" dirty="0" err="1" smtClean="0">
                <a:latin typeface="Arial" pitchFamily="34" charset="0"/>
                <a:cs typeface="Arial" pitchFamily="34" charset="0"/>
              </a:rPr>
              <a:t>Turkey</a:t>
            </a:r>
            <a:r>
              <a:rPr lang="tr-TR" dirty="0" smtClean="0">
                <a:latin typeface="Arial" pitchFamily="34" charset="0"/>
                <a:cs typeface="Arial" pitchFamily="34" charset="0"/>
              </a:rPr>
              <a:t> </a:t>
            </a:r>
            <a:r>
              <a:rPr lang="tr-TR" dirty="0" err="1" smtClean="0">
                <a:latin typeface="Arial" pitchFamily="34" charset="0"/>
                <a:cs typeface="Arial" pitchFamily="34" charset="0"/>
              </a:rPr>
              <a:t>try</a:t>
            </a:r>
            <a:r>
              <a:rPr lang="tr-TR" dirty="0" smtClean="0">
                <a:latin typeface="Arial" pitchFamily="34" charset="0"/>
                <a:cs typeface="Arial" pitchFamily="34" charset="0"/>
              </a:rPr>
              <a:t> </a:t>
            </a:r>
            <a:r>
              <a:rPr lang="tr-TR" dirty="0" err="1" smtClean="0">
                <a:latin typeface="Arial" pitchFamily="34" charset="0"/>
                <a:cs typeface="Arial" pitchFamily="34" charset="0"/>
              </a:rPr>
              <a:t>to</a:t>
            </a:r>
            <a:r>
              <a:rPr lang="tr-TR" dirty="0" smtClean="0">
                <a:latin typeface="Arial" pitchFamily="34" charset="0"/>
                <a:cs typeface="Arial" pitchFamily="34" charset="0"/>
              </a:rPr>
              <a:t> buy a New </a:t>
            </a:r>
            <a:r>
              <a:rPr lang="tr-TR" dirty="0" err="1" smtClean="0">
                <a:latin typeface="Arial" pitchFamily="34" charset="0"/>
                <a:cs typeface="Arial" pitchFamily="34" charset="0"/>
              </a:rPr>
              <a:t>Year’s</a:t>
            </a:r>
            <a:r>
              <a:rPr lang="tr-TR" dirty="0" smtClean="0">
                <a:latin typeface="Arial" pitchFamily="34" charset="0"/>
                <a:cs typeface="Arial" pitchFamily="34" charset="0"/>
              </a:rPr>
              <a:t> </a:t>
            </a:r>
            <a:r>
              <a:rPr lang="tr-TR" dirty="0" err="1" smtClean="0">
                <a:latin typeface="Arial" pitchFamily="34" charset="0"/>
                <a:cs typeface="Arial" pitchFamily="34" charset="0"/>
              </a:rPr>
              <a:t>lottery</a:t>
            </a:r>
            <a:r>
              <a:rPr lang="tr-TR" dirty="0" smtClean="0">
                <a:latin typeface="Arial" pitchFamily="34" charset="0"/>
                <a:cs typeface="Arial" pitchFamily="34" charset="0"/>
              </a:rPr>
              <a:t> </a:t>
            </a:r>
            <a:r>
              <a:rPr lang="tr-TR" dirty="0" err="1" smtClean="0">
                <a:latin typeface="Arial" pitchFamily="34" charset="0"/>
                <a:cs typeface="Arial" pitchFamily="34" charset="0"/>
              </a:rPr>
              <a:t>ticket</a:t>
            </a:r>
            <a:r>
              <a:rPr lang="tr-TR" dirty="0" smtClean="0">
                <a:latin typeface="Arial" pitchFamily="34" charset="0"/>
                <a:cs typeface="Arial" pitchFamily="34" charset="0"/>
              </a:rPr>
              <a:t> </a:t>
            </a:r>
            <a:r>
              <a:rPr lang="tr-TR" dirty="0" err="1" smtClean="0">
                <a:latin typeface="Arial" pitchFamily="34" charset="0"/>
                <a:cs typeface="Arial" pitchFamily="34" charset="0"/>
              </a:rPr>
              <a:t>because</a:t>
            </a:r>
            <a:r>
              <a:rPr lang="tr-TR" dirty="0" smtClean="0">
                <a:latin typeface="Arial" pitchFamily="34" charset="0"/>
                <a:cs typeface="Arial" pitchFamily="34" charset="0"/>
              </a:rPr>
              <a:t> it </a:t>
            </a:r>
            <a:r>
              <a:rPr lang="tr-TR" dirty="0" err="1" smtClean="0">
                <a:latin typeface="Arial" pitchFamily="34" charset="0"/>
                <a:cs typeface="Arial" pitchFamily="34" charset="0"/>
              </a:rPr>
              <a:t>promises</a:t>
            </a:r>
            <a:r>
              <a:rPr lang="tr-TR" dirty="0" smtClean="0">
                <a:latin typeface="Arial" pitchFamily="34" charset="0"/>
                <a:cs typeface="Arial" pitchFamily="34" charset="0"/>
              </a:rPr>
              <a:t> a </a:t>
            </a:r>
            <a:r>
              <a:rPr lang="tr-TR" dirty="0" err="1" smtClean="0">
                <a:latin typeface="Arial" pitchFamily="34" charset="0"/>
                <a:cs typeface="Arial" pitchFamily="34" charset="0"/>
              </a:rPr>
              <a:t>large</a:t>
            </a:r>
            <a:r>
              <a:rPr lang="tr-TR" dirty="0" smtClean="0">
                <a:latin typeface="Arial" pitchFamily="34" charset="0"/>
                <a:cs typeface="Arial" pitchFamily="34" charset="0"/>
              </a:rPr>
              <a:t> </a:t>
            </a:r>
            <a:r>
              <a:rPr lang="tr-TR" dirty="0" err="1" smtClean="0">
                <a:latin typeface="Arial" pitchFamily="34" charset="0"/>
                <a:cs typeface="Arial" pitchFamily="34" charset="0"/>
              </a:rPr>
              <a:t>sum</a:t>
            </a:r>
            <a:r>
              <a:rPr lang="tr-TR" dirty="0" smtClean="0">
                <a:latin typeface="Arial" pitchFamily="34" charset="0"/>
                <a:cs typeface="Arial" pitchFamily="34" charset="0"/>
              </a:rPr>
              <a:t> of </a:t>
            </a:r>
            <a:r>
              <a:rPr lang="tr-TR" dirty="0" err="1" smtClean="0">
                <a:latin typeface="Arial" pitchFamily="34" charset="0"/>
                <a:cs typeface="Arial" pitchFamily="34" charset="0"/>
              </a:rPr>
              <a:t>money</a:t>
            </a:r>
            <a:r>
              <a:rPr lang="tr-TR" dirty="0" smtClean="0">
                <a:latin typeface="Arial" pitchFamily="34" charset="0"/>
                <a:cs typeface="Arial" pitchFamily="34" charset="0"/>
              </a:rPr>
              <a:t> </a:t>
            </a:r>
            <a:r>
              <a:rPr lang="tr-TR" dirty="0" err="1" smtClean="0">
                <a:latin typeface="Arial" pitchFamily="34" charset="0"/>
                <a:cs typeface="Arial" pitchFamily="34" charset="0"/>
              </a:rPr>
              <a:t>to</a:t>
            </a:r>
            <a:r>
              <a:rPr lang="tr-TR" dirty="0" smtClean="0">
                <a:latin typeface="Arial" pitchFamily="34" charset="0"/>
                <a:cs typeface="Arial" pitchFamily="34" charset="0"/>
              </a:rPr>
              <a:t> </a:t>
            </a:r>
            <a:r>
              <a:rPr lang="tr-TR" dirty="0" err="1" smtClean="0">
                <a:latin typeface="Arial" pitchFamily="34" charset="0"/>
                <a:cs typeface="Arial" pitchFamily="34" charset="0"/>
              </a:rPr>
              <a:t>the</a:t>
            </a:r>
            <a:r>
              <a:rPr lang="tr-TR" dirty="0" smtClean="0">
                <a:latin typeface="Arial" pitchFamily="34" charset="0"/>
                <a:cs typeface="Arial" pitchFamily="34" charset="0"/>
              </a:rPr>
              <a:t> </a:t>
            </a:r>
            <a:r>
              <a:rPr lang="tr-TR" dirty="0" err="1" smtClean="0">
                <a:latin typeface="Arial" pitchFamily="34" charset="0"/>
                <a:cs typeface="Arial" pitchFamily="34" charset="0"/>
              </a:rPr>
              <a:t>winner</a:t>
            </a:r>
            <a:r>
              <a:rPr lang="tr-TR" dirty="0" smtClean="0">
                <a:latin typeface="Arial" pitchFamily="34" charset="0"/>
                <a:cs typeface="Arial" pitchFamily="34" charset="0"/>
              </a:rPr>
              <a:t>. </a:t>
            </a:r>
            <a:r>
              <a:rPr lang="tr-TR" dirty="0" err="1" smtClean="0">
                <a:latin typeface="Arial" pitchFamily="34" charset="0"/>
                <a:cs typeface="Arial" pitchFamily="34" charset="0"/>
              </a:rPr>
              <a:t>Many</a:t>
            </a:r>
            <a:r>
              <a:rPr lang="tr-TR" dirty="0" smtClean="0">
                <a:latin typeface="Arial" pitchFamily="34" charset="0"/>
                <a:cs typeface="Arial" pitchFamily="34" charset="0"/>
              </a:rPr>
              <a:t> </a:t>
            </a:r>
            <a:r>
              <a:rPr lang="tr-TR" dirty="0" err="1" smtClean="0">
                <a:latin typeface="Arial" pitchFamily="34" charset="0"/>
                <a:cs typeface="Arial" pitchFamily="34" charset="0"/>
              </a:rPr>
              <a:t>people</a:t>
            </a:r>
            <a:r>
              <a:rPr lang="tr-TR" dirty="0" smtClean="0">
                <a:latin typeface="Arial" pitchFamily="34" charset="0"/>
                <a:cs typeface="Arial" pitchFamily="34" charset="0"/>
              </a:rPr>
              <a:t> </a:t>
            </a:r>
            <a:r>
              <a:rPr lang="tr-TR" dirty="0" err="1" smtClean="0">
                <a:latin typeface="Arial" pitchFamily="34" charset="0"/>
                <a:cs typeface="Arial" pitchFamily="34" charset="0"/>
              </a:rPr>
              <a:t>also</a:t>
            </a:r>
            <a:r>
              <a:rPr lang="tr-TR" dirty="0" smtClean="0">
                <a:latin typeface="Arial" pitchFamily="34" charset="0"/>
                <a:cs typeface="Arial" pitchFamily="34" charset="0"/>
              </a:rPr>
              <a:t> </a:t>
            </a:r>
            <a:r>
              <a:rPr lang="tr-TR" dirty="0" err="1" smtClean="0">
                <a:latin typeface="Arial" pitchFamily="34" charset="0"/>
                <a:cs typeface="Arial" pitchFamily="34" charset="0"/>
              </a:rPr>
              <a:t>congratulate</a:t>
            </a:r>
            <a:r>
              <a:rPr lang="tr-TR" dirty="0" smtClean="0">
                <a:latin typeface="Arial" pitchFamily="34" charset="0"/>
                <a:cs typeface="Arial" pitchFamily="34" charset="0"/>
              </a:rPr>
              <a:t> </a:t>
            </a:r>
            <a:r>
              <a:rPr lang="tr-TR" dirty="0" err="1" smtClean="0">
                <a:latin typeface="Arial" pitchFamily="34" charset="0"/>
                <a:cs typeface="Arial" pitchFamily="34" charset="0"/>
              </a:rPr>
              <a:t>each</a:t>
            </a:r>
            <a:r>
              <a:rPr lang="tr-TR" dirty="0" smtClean="0">
                <a:latin typeface="Arial" pitchFamily="34" charset="0"/>
                <a:cs typeface="Arial" pitchFamily="34" charset="0"/>
              </a:rPr>
              <a:t> </a:t>
            </a:r>
            <a:r>
              <a:rPr lang="tr-TR" dirty="0" err="1" smtClean="0">
                <a:latin typeface="Arial" pitchFamily="34" charset="0"/>
                <a:cs typeface="Arial" pitchFamily="34" charset="0"/>
              </a:rPr>
              <a:t>other</a:t>
            </a:r>
            <a:r>
              <a:rPr lang="tr-TR" dirty="0" smtClean="0">
                <a:latin typeface="Arial" pitchFamily="34" charset="0"/>
                <a:cs typeface="Arial" pitchFamily="34" charset="0"/>
              </a:rPr>
              <a:t>, </a:t>
            </a:r>
            <a:r>
              <a:rPr lang="tr-TR" dirty="0" err="1" smtClean="0">
                <a:latin typeface="Arial" pitchFamily="34" charset="0"/>
                <a:cs typeface="Arial" pitchFamily="34" charset="0"/>
              </a:rPr>
              <a:t>toast</a:t>
            </a:r>
            <a:r>
              <a:rPr lang="tr-TR" dirty="0" smtClean="0">
                <a:latin typeface="Arial" pitchFamily="34" charset="0"/>
                <a:cs typeface="Arial" pitchFamily="34" charset="0"/>
              </a:rPr>
              <a:t> </a:t>
            </a:r>
            <a:r>
              <a:rPr lang="tr-TR" dirty="0" err="1" smtClean="0">
                <a:latin typeface="Arial" pitchFamily="34" charset="0"/>
                <a:cs typeface="Arial" pitchFamily="34" charset="0"/>
              </a:rPr>
              <a:t>to</a:t>
            </a:r>
            <a:r>
              <a:rPr lang="tr-TR" dirty="0" smtClean="0">
                <a:latin typeface="Arial" pitchFamily="34" charset="0"/>
                <a:cs typeface="Arial" pitchFamily="34" charset="0"/>
              </a:rPr>
              <a:t> a New </a:t>
            </a:r>
            <a:r>
              <a:rPr lang="tr-TR" dirty="0" err="1" smtClean="0">
                <a:latin typeface="Arial" pitchFamily="34" charset="0"/>
                <a:cs typeface="Arial" pitchFamily="34" charset="0"/>
              </a:rPr>
              <a:t>Year</a:t>
            </a:r>
            <a:r>
              <a:rPr lang="tr-TR" dirty="0" smtClean="0">
                <a:latin typeface="Arial" pitchFamily="34" charset="0"/>
                <a:cs typeface="Arial" pitchFamily="34" charset="0"/>
              </a:rPr>
              <a:t> </a:t>
            </a:r>
            <a:r>
              <a:rPr lang="tr-TR" dirty="0" err="1" smtClean="0">
                <a:latin typeface="Arial" pitchFamily="34" charset="0"/>
                <a:cs typeface="Arial" pitchFamily="34" charset="0"/>
              </a:rPr>
              <a:t>and</a:t>
            </a:r>
            <a:r>
              <a:rPr lang="tr-TR" dirty="0" smtClean="0">
                <a:latin typeface="Arial" pitchFamily="34" charset="0"/>
                <a:cs typeface="Arial" pitchFamily="34" charset="0"/>
              </a:rPr>
              <a:t> </a:t>
            </a:r>
            <a:r>
              <a:rPr lang="tr-TR" dirty="0" err="1" smtClean="0">
                <a:latin typeface="Arial" pitchFamily="34" charset="0"/>
                <a:cs typeface="Arial" pitchFamily="34" charset="0"/>
              </a:rPr>
              <a:t>exchange</a:t>
            </a:r>
            <a:r>
              <a:rPr lang="tr-TR" dirty="0" smtClean="0">
                <a:latin typeface="Arial" pitchFamily="34" charset="0"/>
                <a:cs typeface="Arial" pitchFamily="34" charset="0"/>
              </a:rPr>
              <a:t> </a:t>
            </a:r>
            <a:r>
              <a:rPr lang="tr-TR" dirty="0" err="1" smtClean="0">
                <a:latin typeface="Arial" pitchFamily="34" charset="0"/>
                <a:cs typeface="Arial" pitchFamily="34" charset="0"/>
              </a:rPr>
              <a:t>small</a:t>
            </a:r>
            <a:r>
              <a:rPr lang="tr-TR" dirty="0" smtClean="0">
                <a:latin typeface="Arial" pitchFamily="34" charset="0"/>
                <a:cs typeface="Arial" pitchFamily="34" charset="0"/>
              </a:rPr>
              <a:t> </a:t>
            </a:r>
            <a:r>
              <a:rPr lang="tr-TR" dirty="0" err="1" smtClean="0">
                <a:latin typeface="Arial" pitchFamily="34" charset="0"/>
                <a:cs typeface="Arial" pitchFamily="34" charset="0"/>
              </a:rPr>
              <a:t>gifts</a:t>
            </a:r>
            <a:r>
              <a:rPr lang="tr-TR" dirty="0" smtClean="0">
                <a:latin typeface="Arial" pitchFamily="34" charset="0"/>
                <a:cs typeface="Arial" pitchFamily="34" charset="0"/>
              </a:rPr>
              <a:t> at </a:t>
            </a:r>
            <a:r>
              <a:rPr lang="tr-TR" dirty="0" err="1" smtClean="0">
                <a:latin typeface="Arial" pitchFamily="34" charset="0"/>
                <a:cs typeface="Arial" pitchFamily="34" charset="0"/>
              </a:rPr>
              <a:t>midnight</a:t>
            </a:r>
            <a:r>
              <a:rPr lang="tr-TR" dirty="0" smtClean="0">
                <a:latin typeface="Arial" pitchFamily="34" charset="0"/>
                <a:cs typeface="Arial" pitchFamily="34" charset="0"/>
              </a:rPr>
              <a:t> </a:t>
            </a:r>
            <a:r>
              <a:rPr lang="tr-TR" dirty="0" err="1" smtClean="0">
                <a:latin typeface="Arial" pitchFamily="34" charset="0"/>
                <a:cs typeface="Arial" pitchFamily="34" charset="0"/>
              </a:rPr>
              <a:t>between</a:t>
            </a:r>
            <a:r>
              <a:rPr lang="tr-TR" dirty="0" smtClean="0">
                <a:latin typeface="Arial" pitchFamily="34" charset="0"/>
                <a:cs typeface="Arial" pitchFamily="34" charset="0"/>
              </a:rPr>
              <a:t> New </a:t>
            </a:r>
            <a:r>
              <a:rPr lang="tr-TR" dirty="0" err="1" smtClean="0">
                <a:latin typeface="Arial" pitchFamily="34" charset="0"/>
                <a:cs typeface="Arial" pitchFamily="34" charset="0"/>
              </a:rPr>
              <a:t>Year’s</a:t>
            </a:r>
            <a:r>
              <a:rPr lang="tr-TR" dirty="0" smtClean="0">
                <a:latin typeface="Arial" pitchFamily="34" charset="0"/>
                <a:cs typeface="Arial" pitchFamily="34" charset="0"/>
              </a:rPr>
              <a:t> Eve </a:t>
            </a:r>
            <a:r>
              <a:rPr lang="tr-TR" dirty="0" err="1" smtClean="0">
                <a:latin typeface="Arial" pitchFamily="34" charset="0"/>
                <a:cs typeface="Arial" pitchFamily="34" charset="0"/>
              </a:rPr>
              <a:t>and</a:t>
            </a:r>
            <a:r>
              <a:rPr lang="tr-TR" dirty="0" smtClean="0">
                <a:latin typeface="Arial" pitchFamily="34" charset="0"/>
                <a:cs typeface="Arial" pitchFamily="34" charset="0"/>
              </a:rPr>
              <a:t> New </a:t>
            </a:r>
            <a:r>
              <a:rPr lang="tr-TR" dirty="0" err="1" smtClean="0">
                <a:latin typeface="Arial" pitchFamily="34" charset="0"/>
                <a:cs typeface="Arial" pitchFamily="34" charset="0"/>
              </a:rPr>
              <a:t>Year’s</a:t>
            </a:r>
            <a:r>
              <a:rPr lang="tr-TR" dirty="0" smtClean="0">
                <a:latin typeface="Arial" pitchFamily="34" charset="0"/>
                <a:cs typeface="Arial" pitchFamily="34" charset="0"/>
              </a:rPr>
              <a:t> </a:t>
            </a:r>
            <a:r>
              <a:rPr lang="tr-TR" dirty="0" err="1" smtClean="0">
                <a:latin typeface="Arial" pitchFamily="34" charset="0"/>
                <a:cs typeface="Arial" pitchFamily="34" charset="0"/>
              </a:rPr>
              <a:t>Day</a:t>
            </a:r>
            <a:r>
              <a:rPr lang="tr-TR" dirty="0" smtClean="0">
                <a:latin typeface="Arial" pitchFamily="34" charset="0"/>
                <a:cs typeface="Arial" pitchFamily="34" charset="0"/>
              </a:rPr>
              <a:t>.</a:t>
            </a:r>
            <a:endParaRPr lang="tr-TR" sz="4400" dirty="0" smtClean="0">
              <a:latin typeface="Arial" pitchFamily="34" charset="0"/>
              <a:cs typeface="Arial" pitchFamily="34" charset="0"/>
            </a:endParaRPr>
          </a:p>
        </p:txBody>
      </p:sp>
    </p:spTree>
  </p:cSld>
  <p:clrMapOvr>
    <a:masterClrMapping/>
  </p:clrMapOvr>
  <p:transition spd="med">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85852" y="1142984"/>
            <a:ext cx="6120323" cy="2585323"/>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HISTORICAL AND RELIGIOUS PLACES IN UŞAK</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ll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28596" y="142852"/>
            <a:ext cx="7929618" cy="2877711"/>
          </a:xfrm>
          <a:prstGeom prst="rect">
            <a:avLst/>
          </a:prstGeom>
          <a:solidFill>
            <a:srgbClr val="FFFFFF"/>
          </a:solidFill>
          <a:ln w="9525">
            <a:noFill/>
            <a:miter lim="800000"/>
            <a:headEnd/>
            <a:tailEnd/>
          </a:ln>
          <a:effectLst/>
        </p:spPr>
        <p:txBody>
          <a:bodyPr vert="horz" wrap="square" lIns="158700" tIns="45720" rIns="15870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333333"/>
                </a:solidFill>
                <a:effectLst/>
                <a:latin typeface="Arial" pitchFamily="34" charset="0"/>
                <a:cs typeface="Arial" pitchFamily="34" charset="0"/>
              </a:rPr>
              <a:t>CILANDIRAS BRIDGE(KARAHALLI)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333333"/>
                </a:solidFill>
                <a:effectLst/>
                <a:latin typeface="Arial" pitchFamily="34" charset="0"/>
                <a:cs typeface="Arial" pitchFamily="34" charset="0"/>
              </a:rPr>
              <a:t/>
            </a:r>
            <a:br>
              <a:rPr kumimoji="0" lang="tr-TR" sz="900" b="1" i="0" u="none" strike="noStrike" cap="none" normalizeH="0" baseline="0" dirty="0" smtClean="0">
                <a:ln>
                  <a:noFill/>
                </a:ln>
                <a:solidFill>
                  <a:srgbClr val="333333"/>
                </a:solidFill>
                <a:effectLst/>
                <a:latin typeface="Arial" pitchFamily="34" charset="0"/>
                <a:cs typeface="Arial" pitchFamily="34" charset="0"/>
              </a:rPr>
            </a:b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333333"/>
                </a:solidFill>
                <a:effectLst/>
                <a:latin typeface="Arial" pitchFamily="34" charset="0"/>
                <a:cs typeface="Arial" pitchFamily="34" charset="0"/>
              </a:rPr>
              <a:t>Uşak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city</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center</a:t>
            </a:r>
            <a:r>
              <a:rPr kumimoji="0" lang="tr-TR" sz="2000" b="0" i="0" u="none" strike="noStrike" cap="none" normalizeH="0" baseline="0" dirty="0" smtClean="0">
                <a:ln>
                  <a:noFill/>
                </a:ln>
                <a:solidFill>
                  <a:srgbClr val="333333"/>
                </a:solidFill>
                <a:effectLst/>
                <a:latin typeface="Arial" pitchFamily="34" charset="0"/>
                <a:cs typeface="Arial" pitchFamily="34" charset="0"/>
              </a:rPr>
              <a:t> is 35 km.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away</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from</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the</a:t>
            </a:r>
            <a:r>
              <a:rPr kumimoji="0" lang="tr-TR" sz="2000" b="0" i="0" u="none" strike="noStrike" cap="none" normalizeH="0" baseline="0" dirty="0" smtClean="0">
                <a:ln>
                  <a:noFill/>
                </a:ln>
                <a:solidFill>
                  <a:srgbClr val="333333"/>
                </a:solidFill>
                <a:effectLst/>
                <a:latin typeface="Arial" pitchFamily="34" charset="0"/>
                <a:cs typeface="Arial" pitchFamily="34" charset="0"/>
              </a:rPr>
              <a:t> Karahallı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district</a:t>
            </a:r>
            <a:r>
              <a:rPr kumimoji="0" lang="tr-TR" sz="2000" b="0" i="0" u="none" strike="noStrike" cap="none" normalizeH="0" baseline="0" dirty="0" smtClean="0">
                <a:ln>
                  <a:noFill/>
                </a:ln>
                <a:solidFill>
                  <a:srgbClr val="333333"/>
                </a:solidFill>
                <a:effectLst/>
                <a:latin typeface="Arial" pitchFamily="34" charset="0"/>
                <a:cs typeface="Arial" pitchFamily="34" charset="0"/>
              </a:rPr>
              <a:t>, Banaz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this</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bridge</a:t>
            </a:r>
            <a:r>
              <a:rPr kumimoji="0" lang="tr-TR" sz="2000" b="0" i="0" u="none" strike="noStrike" cap="none" normalizeH="0" baseline="0" dirty="0" smtClean="0">
                <a:ln>
                  <a:noFill/>
                </a:ln>
                <a:solidFill>
                  <a:srgbClr val="333333"/>
                </a:solidFill>
                <a:effectLst/>
                <a:latin typeface="Arial" pitchFamily="34" charset="0"/>
                <a:cs typeface="Arial" pitchFamily="34" charset="0"/>
              </a:rPr>
              <a:t> on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river</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built</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by</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some</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sources</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stated</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that</a:t>
            </a:r>
            <a:r>
              <a:rPr kumimoji="0" lang="tr-TR" sz="2000" b="0" i="0" u="none" strike="noStrike" cap="none" normalizeH="0" baseline="0" dirty="0" smtClean="0">
                <a:ln>
                  <a:noFill/>
                </a:ln>
                <a:solidFill>
                  <a:srgbClr val="333333"/>
                </a:solidFill>
                <a:effectLst/>
                <a:latin typeface="Arial" pitchFamily="34" charset="0"/>
                <a:cs typeface="Arial" pitchFamily="34" charset="0"/>
              </a:rPr>
              <a:t> Lydia'lı in MÖ.600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year</a:t>
            </a:r>
            <a:r>
              <a:rPr kumimoji="0" lang="tr-TR" sz="2000" b="0" i="0" u="none" strike="noStrike" cap="none" normalizeH="0" baseline="0" dirty="0" smtClean="0">
                <a:ln>
                  <a:noFill/>
                </a:ln>
                <a:solidFill>
                  <a:srgbClr val="333333"/>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Some</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sources</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are</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written</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to</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belong</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to</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the</a:t>
            </a:r>
            <a:r>
              <a:rPr kumimoji="0" lang="tr-TR" sz="2000" b="0" i="0" u="none" strike="noStrike" cap="none" normalizeH="0" baseline="0" dirty="0" smtClean="0">
                <a:ln>
                  <a:noFill/>
                </a:ln>
                <a:solidFill>
                  <a:srgbClr val="333333"/>
                </a:solidFill>
                <a:effectLst/>
                <a:latin typeface="Arial" pitchFamily="34" charset="0"/>
                <a:cs typeface="Arial" pitchFamily="34" charset="0"/>
              </a:rPr>
              <a:t> Roman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period</a:t>
            </a:r>
            <a:r>
              <a:rPr kumimoji="0" lang="tr-TR" sz="2000" b="0" i="0" u="none" strike="noStrike" cap="none" normalizeH="0" baseline="0" dirty="0" smtClean="0">
                <a:ln>
                  <a:noFill/>
                </a:ln>
                <a:solidFill>
                  <a:srgbClr val="333333"/>
                </a:solidFill>
                <a:effectLst/>
                <a:latin typeface="Arial" pitchFamily="34" charset="0"/>
                <a:cs typeface="Arial" pitchFamily="34" charset="0"/>
              </a:rPr>
              <a:t>.</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smtClean="0">
                <a:ln>
                  <a:noFill/>
                </a:ln>
                <a:solidFill>
                  <a:srgbClr val="333333"/>
                </a:solidFill>
                <a:effectLst/>
                <a:latin typeface="Arial" pitchFamily="34" charset="0"/>
                <a:cs typeface="Arial" pitchFamily="34" charset="0"/>
              </a:rPr>
              <a:t>Probably</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part</a:t>
            </a:r>
            <a:r>
              <a:rPr kumimoji="0" lang="tr-TR" sz="2000" b="0" i="0" u="none" strike="noStrike" cap="none" normalizeH="0" baseline="0" dirty="0" smtClean="0">
                <a:ln>
                  <a:noFill/>
                </a:ln>
                <a:solidFill>
                  <a:srgbClr val="333333"/>
                </a:solidFill>
                <a:effectLst/>
                <a:latin typeface="Arial" pitchFamily="34" charset="0"/>
                <a:cs typeface="Arial" pitchFamily="34" charset="0"/>
              </a:rPr>
              <a:t> of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the</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last</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king</a:t>
            </a:r>
            <a:r>
              <a:rPr kumimoji="0" lang="tr-TR" sz="2000" b="0" i="0" u="none" strike="noStrike" cap="none" normalizeH="0" baseline="0" dirty="0" smtClean="0">
                <a:ln>
                  <a:noFill/>
                </a:ln>
                <a:solidFill>
                  <a:srgbClr val="333333"/>
                </a:solidFill>
                <a:effectLst/>
                <a:latin typeface="Arial" pitchFamily="34" charset="0"/>
                <a:cs typeface="Arial" pitchFamily="34" charset="0"/>
              </a:rPr>
              <a:t> of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the</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road</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from</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the</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bridge</a:t>
            </a:r>
            <a:r>
              <a:rPr kumimoji="0" lang="tr-TR" sz="2000" b="0" i="0" u="none" strike="noStrike" cap="none" normalizeH="0" baseline="0" dirty="0" smtClean="0">
                <a:ln>
                  <a:noFill/>
                </a:ln>
                <a:solidFill>
                  <a:srgbClr val="333333"/>
                </a:solidFill>
                <a:effectLst/>
                <a:latin typeface="Arial" pitchFamily="34" charset="0"/>
                <a:cs typeface="Arial" pitchFamily="34" charset="0"/>
              </a:rPr>
              <a:t> </a:t>
            </a:r>
            <a:r>
              <a:rPr kumimoji="0" lang="tr-TR" sz="2000" b="0" i="0" u="none" strike="noStrike" cap="none" normalizeH="0" baseline="0" dirty="0" err="1" smtClean="0">
                <a:ln>
                  <a:noFill/>
                </a:ln>
                <a:solidFill>
                  <a:srgbClr val="333333"/>
                </a:solidFill>
                <a:effectLst/>
                <a:latin typeface="Arial" pitchFamily="34" charset="0"/>
                <a:cs typeface="Arial" pitchFamily="34" charset="0"/>
              </a:rPr>
              <a:t>area</a:t>
            </a:r>
            <a:r>
              <a:rPr kumimoji="0" lang="tr-TR" sz="2000" b="0" i="0" u="none" strike="noStrike" cap="none" normalizeH="0" baseline="0" dirty="0" smtClean="0">
                <a:ln>
                  <a:noFill/>
                </a:ln>
                <a:solidFill>
                  <a:srgbClr val="333333"/>
                </a:solidFill>
                <a:effectLst/>
                <a:latin typeface="Arial" pitchFamily="34" charset="0"/>
                <a:cs typeface="Arial" pitchFamily="34" charset="0"/>
              </a:rPr>
              <a:t>.</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333333"/>
                </a:solidFill>
                <a:effectLst/>
                <a:latin typeface="Arial" pitchFamily="34" charset="0"/>
                <a:cs typeface="Arial" pitchFamily="34" charset="0"/>
              </a:rPr>
              <a:t/>
            </a:r>
            <a:br>
              <a:rPr kumimoji="0" lang="tr-TR" sz="1400" b="0" i="0" u="none" strike="noStrike" cap="none" normalizeH="0" baseline="0" dirty="0" smtClean="0">
                <a:ln>
                  <a:noFill/>
                </a:ln>
                <a:solidFill>
                  <a:srgbClr val="333333"/>
                </a:solidFill>
                <a:effectLst/>
                <a:latin typeface="Arial" pitchFamily="34" charset="0"/>
                <a:cs typeface="Arial" pitchFamily="34" charset="0"/>
              </a:rPr>
            </a:b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771100"/>
                </a:solidFill>
                <a:effectLst/>
                <a:latin typeface="Arial" pitchFamily="34" charset="0"/>
                <a:cs typeface="Arial" pitchFamily="34" charset="0"/>
                <a:hlinkClick r:id="rId2"/>
              </a:rPr>
              <a:t>  </a:t>
            </a:r>
            <a:endParaRPr kumimoji="0" lang="tr-TR" sz="14400" b="0" i="0" u="none" strike="noStrike" cap="none" normalizeH="0" baseline="0" dirty="0" smtClean="0">
              <a:ln>
                <a:noFill/>
              </a:ln>
              <a:solidFill>
                <a:srgbClr val="771100"/>
              </a:solidFill>
              <a:effectLst/>
              <a:latin typeface="Arial" pitchFamily="34" charset="0"/>
              <a:cs typeface="Arial" pitchFamily="34" charset="0"/>
            </a:endParaRPr>
          </a:p>
        </p:txBody>
      </p:sp>
      <p:pic>
        <p:nvPicPr>
          <p:cNvPr id="8194" name="Picture 2" descr="http://img01.imgfotokritik.com/fk_new/big/1/0/4/104997/676846-usak-karahalli-cilandiras-koprusu.jpg"/>
          <p:cNvPicPr>
            <a:picLocks noChangeAspect="1" noChangeArrowheads="1"/>
          </p:cNvPicPr>
          <p:nvPr/>
        </p:nvPicPr>
        <p:blipFill>
          <a:blip r:embed="rId3"/>
          <a:srcRect/>
          <a:stretch>
            <a:fillRect/>
          </a:stretch>
        </p:blipFill>
        <p:spPr bwMode="auto">
          <a:xfrm>
            <a:off x="571472" y="2571744"/>
            <a:ext cx="5786478" cy="4286256"/>
          </a:xfrm>
          <a:prstGeom prst="rect">
            <a:avLst/>
          </a:prstGeom>
          <a:noFill/>
        </p:spPr>
      </p:pic>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285750"/>
            <a:ext cx="8229600" cy="714375"/>
          </a:xfrm>
        </p:spPr>
        <p:txBody>
          <a:bodyPr/>
          <a:lstStyle/>
          <a:p>
            <a:pPr algn="ctr" fontAlgn="auto">
              <a:spcAft>
                <a:spcPts val="0"/>
              </a:spcAft>
              <a:defRPr/>
            </a:pPr>
            <a:r>
              <a:rPr lang="tr-TR" dirty="0" smtClean="0"/>
              <a:t>THE FEAST OF THE SACRIFICE</a:t>
            </a:r>
            <a:endParaRPr lang="tr-TR" dirty="0"/>
          </a:p>
        </p:txBody>
      </p:sp>
      <p:pic>
        <p:nvPicPr>
          <p:cNvPr id="21506" name="Picture 2" descr="C:\Users\10 A\Desktop\kurbanlik.gif"/>
          <p:cNvPicPr>
            <a:picLocks noChangeAspect="1" noChangeArrowheads="1"/>
          </p:cNvPicPr>
          <p:nvPr/>
        </p:nvPicPr>
        <p:blipFill>
          <a:blip r:embed="rId2" cstate="print"/>
          <a:srcRect/>
          <a:stretch>
            <a:fillRect/>
          </a:stretch>
        </p:blipFill>
        <p:spPr bwMode="auto">
          <a:xfrm>
            <a:off x="928688" y="1500188"/>
            <a:ext cx="7143750" cy="478155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ak.gov.tr/images/galeri/Ulu_Camii_13_484918.jpg"/>
          <p:cNvPicPr>
            <a:picLocks noChangeAspect="1" noChangeArrowheads="1"/>
          </p:cNvPicPr>
          <p:nvPr/>
        </p:nvPicPr>
        <p:blipFill>
          <a:blip r:embed="rId2"/>
          <a:srcRect/>
          <a:stretch>
            <a:fillRect/>
          </a:stretch>
        </p:blipFill>
        <p:spPr bwMode="auto">
          <a:xfrm>
            <a:off x="2143108" y="2857496"/>
            <a:ext cx="5779278" cy="3852853"/>
          </a:xfrm>
          <a:prstGeom prst="rect">
            <a:avLst/>
          </a:prstGeom>
          <a:noFill/>
        </p:spPr>
      </p:pic>
      <p:sp>
        <p:nvSpPr>
          <p:cNvPr id="5" name="4 Dikdörtgen"/>
          <p:cNvSpPr/>
          <p:nvPr/>
        </p:nvSpPr>
        <p:spPr>
          <a:xfrm>
            <a:off x="214282" y="1357298"/>
            <a:ext cx="8358246" cy="1477328"/>
          </a:xfrm>
          <a:prstGeom prst="rect">
            <a:avLst/>
          </a:prstGeom>
        </p:spPr>
        <p:txBody>
          <a:bodyPr wrap="square">
            <a:spAutoFit/>
          </a:bodyPr>
          <a:lstStyle/>
          <a:p>
            <a:r>
              <a:rPr lang="en-US" dirty="0" smtClean="0"/>
              <a:t>Solid structure in the market, it is not exact date of construction of the glass attracts attention with certain interesting features. </a:t>
            </a:r>
            <a:r>
              <a:rPr lang="en-US" dirty="0" err="1" smtClean="0"/>
              <a:t>Germiyanoğlu</a:t>
            </a:r>
            <a:r>
              <a:rPr lang="en-US" dirty="0" smtClean="0"/>
              <a:t> inscription on the portal's son Jacob </a:t>
            </a:r>
            <a:r>
              <a:rPr lang="en-US" dirty="0" err="1" smtClean="0"/>
              <a:t>Süleymanşah</a:t>
            </a:r>
            <a:r>
              <a:rPr lang="en-US" dirty="0" smtClean="0"/>
              <a:t> brain belongs to a fountain, which was built in 1419. It is estimated that in the glass made in this history. They reconstructed because he saw some similarities sections has lost its originality.</a:t>
            </a:r>
            <a:endParaRPr lang="tr-TR" dirty="0"/>
          </a:p>
        </p:txBody>
      </p:sp>
      <p:sp>
        <p:nvSpPr>
          <p:cNvPr id="6" name="5 Dikdörtgen"/>
          <p:cNvSpPr/>
          <p:nvPr/>
        </p:nvSpPr>
        <p:spPr>
          <a:xfrm>
            <a:off x="642910" y="214290"/>
            <a:ext cx="7858180" cy="923330"/>
          </a:xfrm>
          <a:prstGeom prst="rect">
            <a:avLst/>
          </a:prstGeom>
          <a:noFill/>
        </p:spPr>
        <p:txBody>
          <a:bodyPr wrap="square" lIns="91440" tIns="45720" rIns="91440" bIns="45720">
            <a:spAutoFit/>
          </a:bodyPr>
          <a:lstStyle/>
          <a:p>
            <a:pPr algn="ctr"/>
            <a:r>
              <a:rPr lang="tr-TR"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THE GRAND MOSQUE</a:t>
            </a:r>
            <a:endParaRPr lang="tr-TR"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TWISTED MOSQUE</a:t>
            </a:r>
            <a:endParaRPr lang="tr-TR" dirty="0"/>
          </a:p>
        </p:txBody>
      </p:sp>
      <p:sp>
        <p:nvSpPr>
          <p:cNvPr id="3" name="2 İçerik Yer Tutucusu"/>
          <p:cNvSpPr>
            <a:spLocks noGrp="1"/>
          </p:cNvSpPr>
          <p:nvPr>
            <p:ph sz="quarter" idx="1"/>
          </p:nvPr>
        </p:nvSpPr>
        <p:spPr/>
        <p:txBody>
          <a:bodyPr/>
          <a:lstStyle/>
          <a:p>
            <a:r>
              <a:rPr lang="tr-TR" dirty="0" err="1" smtClean="0"/>
              <a:t>It’s</a:t>
            </a:r>
            <a:r>
              <a:rPr lang="tr-TR" dirty="0" smtClean="0"/>
              <a:t> </a:t>
            </a:r>
            <a:r>
              <a:rPr lang="tr-TR" dirty="0" err="1" smtClean="0"/>
              <a:t>one</a:t>
            </a:r>
            <a:r>
              <a:rPr lang="tr-TR" dirty="0" smtClean="0"/>
              <a:t> of </a:t>
            </a:r>
            <a:r>
              <a:rPr lang="tr-TR" dirty="0" err="1" smtClean="0"/>
              <a:t>the</a:t>
            </a:r>
            <a:r>
              <a:rPr lang="tr-TR" dirty="0" smtClean="0"/>
              <a:t> </a:t>
            </a:r>
            <a:r>
              <a:rPr lang="tr-TR" dirty="0" err="1" smtClean="0"/>
              <a:t>oldest</a:t>
            </a:r>
            <a:r>
              <a:rPr lang="tr-TR" dirty="0" smtClean="0"/>
              <a:t> </a:t>
            </a:r>
            <a:r>
              <a:rPr lang="tr-TR" dirty="0" err="1" smtClean="0"/>
              <a:t>mosques</a:t>
            </a:r>
            <a:r>
              <a:rPr lang="tr-TR" dirty="0" smtClean="0"/>
              <a:t> in Uşak. </a:t>
            </a:r>
            <a:r>
              <a:rPr lang="tr-TR" dirty="0" err="1" smtClean="0"/>
              <a:t>Its</a:t>
            </a:r>
            <a:r>
              <a:rPr lang="tr-TR" dirty="0" smtClean="0"/>
              <a:t> </a:t>
            </a:r>
            <a:r>
              <a:rPr lang="tr-TR" dirty="0" err="1" smtClean="0"/>
              <a:t>construction</a:t>
            </a:r>
            <a:r>
              <a:rPr lang="tr-TR" dirty="0" smtClean="0"/>
              <a:t> </a:t>
            </a:r>
            <a:r>
              <a:rPr lang="tr-TR" dirty="0" err="1" smtClean="0"/>
              <a:t>started</a:t>
            </a:r>
            <a:r>
              <a:rPr lang="tr-TR" dirty="0" smtClean="0"/>
              <a:t> in 1577 </a:t>
            </a:r>
            <a:r>
              <a:rPr lang="tr-TR" dirty="0" err="1" smtClean="0"/>
              <a:t>and</a:t>
            </a:r>
            <a:r>
              <a:rPr lang="tr-TR" dirty="0" smtClean="0"/>
              <a:t> </a:t>
            </a:r>
            <a:r>
              <a:rPr lang="tr-TR" dirty="0" err="1" smtClean="0"/>
              <a:t>finished</a:t>
            </a:r>
            <a:r>
              <a:rPr lang="tr-TR" dirty="0" smtClean="0"/>
              <a:t> in 1580. </a:t>
            </a:r>
            <a:endParaRPr lang="tr-TR" dirty="0"/>
          </a:p>
        </p:txBody>
      </p:sp>
      <p:pic>
        <p:nvPicPr>
          <p:cNvPr id="49154" name="Picture 2" descr="http://www.usakhabermerkezi.com/images/haberler/usakin_uhrevi_merkezlerinden_burma_camii_h7337.jpg"/>
          <p:cNvPicPr>
            <a:picLocks noChangeAspect="1" noChangeArrowheads="1"/>
          </p:cNvPicPr>
          <p:nvPr/>
        </p:nvPicPr>
        <p:blipFill>
          <a:blip r:embed="rId2"/>
          <a:srcRect/>
          <a:stretch>
            <a:fillRect/>
          </a:stretch>
        </p:blipFill>
        <p:spPr bwMode="auto">
          <a:xfrm>
            <a:off x="642910" y="2571744"/>
            <a:ext cx="7709348" cy="4000528"/>
          </a:xfrm>
          <a:prstGeom prst="rect">
            <a:avLst/>
          </a:prstGeom>
          <a:noFill/>
        </p:spPr>
      </p:pic>
    </p:spTree>
  </p:cSld>
  <p:clrMapOvr>
    <a:masterClrMapping/>
  </p:clrMapOvr>
  <p:transition spd="med">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142852"/>
            <a:ext cx="7929618" cy="3970318"/>
          </a:xfrm>
          <a:prstGeom prst="rect">
            <a:avLst/>
          </a:prstGeom>
          <a:solidFill>
            <a:srgbClr val="FFFFFF"/>
          </a:solidFill>
          <a:ln w="9525">
            <a:noFill/>
            <a:miter lim="800000"/>
            <a:headEnd/>
            <a:tailEnd/>
          </a:ln>
          <a:effectLst/>
        </p:spPr>
        <p:txBody>
          <a:bodyPr vert="horz" wrap="square" lIns="158700" tIns="45720" rIns="15870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rgbClr val="333333"/>
                </a:solidFill>
                <a:effectLst/>
                <a:latin typeface="Arial" pitchFamily="34" charset="0"/>
                <a:cs typeface="Arial" pitchFamily="34" charset="0"/>
              </a:rPr>
              <a:t>Blaundus</a:t>
            </a:r>
            <a:r>
              <a:rPr kumimoji="0" lang="tr-TR" b="1" i="0" u="none" strike="noStrike" cap="none" normalizeH="0" baseline="0" dirty="0" smtClean="0">
                <a:ln>
                  <a:noFill/>
                </a:ln>
                <a:solidFill>
                  <a:srgbClr val="333333"/>
                </a:solidFill>
                <a:effectLst/>
                <a:latin typeface="Arial" pitchFamily="34" charset="0"/>
                <a:cs typeface="Arial" pitchFamily="34" charset="0"/>
              </a:rPr>
              <a:t> (Sülümenli)</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333333"/>
                </a:solidFill>
                <a:effectLst/>
                <a:latin typeface="Arial" pitchFamily="34" charset="0"/>
                <a:cs typeface="Arial" pitchFamily="34" charset="0"/>
              </a:rPr>
              <a:t/>
            </a:r>
            <a:br>
              <a:rPr kumimoji="0" lang="tr-TR" b="1" i="0" u="none" strike="noStrike" cap="none" normalizeH="0" baseline="0" dirty="0" smtClean="0">
                <a:ln>
                  <a:noFill/>
                </a:ln>
                <a:solidFill>
                  <a:srgbClr val="333333"/>
                </a:solidFill>
                <a:effectLst/>
                <a:latin typeface="Arial" pitchFamily="34" charset="0"/>
                <a:cs typeface="Arial" pitchFamily="34" charset="0"/>
              </a:rPr>
            </a:b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rgbClr val="333333"/>
                </a:solidFill>
                <a:effectLst/>
                <a:latin typeface="Arial" pitchFamily="34" charset="0"/>
                <a:cs typeface="Arial" pitchFamily="34" charset="0"/>
              </a:rPr>
              <a:t>Usak</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Province</a:t>
            </a:r>
            <a:r>
              <a:rPr kumimoji="0" lang="tr-TR" b="0" i="0" u="none" strike="noStrike" cap="none" normalizeH="0" baseline="0" dirty="0" smtClean="0">
                <a:ln>
                  <a:noFill/>
                </a:ln>
                <a:solidFill>
                  <a:srgbClr val="333333"/>
                </a:solidFill>
                <a:effectLst/>
                <a:latin typeface="Arial" pitchFamily="34" charset="0"/>
                <a:cs typeface="Arial" pitchFamily="34" charset="0"/>
              </a:rPr>
              <a:t>, Ulubey Sülümenli </a:t>
            </a:r>
            <a:r>
              <a:rPr kumimoji="0" lang="tr-TR" b="0" i="0" u="none" strike="noStrike" cap="none" normalizeH="0" baseline="0" dirty="0" err="1" smtClean="0">
                <a:ln>
                  <a:noFill/>
                </a:ln>
                <a:solidFill>
                  <a:srgbClr val="333333"/>
                </a:solidFill>
                <a:effectLst/>
                <a:latin typeface="Arial" pitchFamily="34" charset="0"/>
                <a:cs typeface="Arial" pitchFamily="34" charset="0"/>
              </a:rPr>
              <a:t>district</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within</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the</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boundaries</a:t>
            </a:r>
            <a:r>
              <a:rPr kumimoji="0" lang="tr-TR" b="0" i="0" u="none" strike="noStrike" cap="none" normalizeH="0" baseline="0" dirty="0" smtClean="0">
                <a:ln>
                  <a:noFill/>
                </a:ln>
                <a:solidFill>
                  <a:srgbClr val="333333"/>
                </a:solidFill>
                <a:effectLst/>
                <a:latin typeface="Arial" pitchFamily="34" charset="0"/>
                <a:cs typeface="Arial" pitchFamily="34" charset="0"/>
              </a:rPr>
              <a:t> of </a:t>
            </a:r>
            <a:r>
              <a:rPr kumimoji="0" lang="tr-TR" b="0" i="0" u="none" strike="noStrike" cap="none" normalizeH="0" baseline="0" dirty="0" err="1" smtClean="0">
                <a:ln>
                  <a:noFill/>
                </a:ln>
                <a:solidFill>
                  <a:srgbClr val="333333"/>
                </a:solidFill>
                <a:effectLst/>
                <a:latin typeface="Arial" pitchFamily="34" charset="0"/>
                <a:cs typeface="Arial" pitchFamily="34" charset="0"/>
              </a:rPr>
              <a:t>the</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village</a:t>
            </a:r>
            <a:r>
              <a:rPr kumimoji="0" lang="tr-TR" b="0" i="0" u="none" strike="noStrike" cap="none" normalizeH="0" baseline="0" dirty="0" smtClean="0">
                <a:ln>
                  <a:noFill/>
                </a:ln>
                <a:solidFill>
                  <a:srgbClr val="333333"/>
                </a:solidFill>
                <a:effectLst/>
                <a:latin typeface="Arial" pitchFamily="34" charset="0"/>
                <a:cs typeface="Arial" pitchFamily="34" charset="0"/>
              </a:rPr>
              <a:t> 40 km </a:t>
            </a:r>
            <a:r>
              <a:rPr kumimoji="0" lang="tr-TR" b="0" i="0" u="none" strike="noStrike" cap="none" normalizeH="0" baseline="0" dirty="0" err="1" smtClean="0">
                <a:ln>
                  <a:noFill/>
                </a:ln>
                <a:solidFill>
                  <a:srgbClr val="333333"/>
                </a:solidFill>
                <a:effectLst/>
                <a:latin typeface="Arial" pitchFamily="34" charset="0"/>
                <a:cs typeface="Arial" pitchFamily="34" charset="0"/>
              </a:rPr>
              <a:t>from</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the</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city</a:t>
            </a:r>
            <a:r>
              <a:rPr kumimoji="0" lang="tr-TR" b="0" i="0" u="none" strike="noStrike" cap="none" normalizeH="0" baseline="0" dirty="0" smtClean="0">
                <a:ln>
                  <a:noFill/>
                </a:ln>
                <a:solidFill>
                  <a:srgbClr val="333333"/>
                </a:solidFill>
                <a:effectLst/>
                <a:latin typeface="Arial" pitchFamily="34" charset="0"/>
                <a:cs typeface="Arial" pitchFamily="34" charset="0"/>
              </a:rPr>
              <a:t> Uşak. </a:t>
            </a:r>
            <a:r>
              <a:rPr kumimoji="0" lang="tr-TR" b="0" i="0" u="none" strike="noStrike" cap="none" normalizeH="0" baseline="0" dirty="0" err="1" smtClean="0">
                <a:ln>
                  <a:noFill/>
                </a:ln>
                <a:solidFill>
                  <a:srgbClr val="333333"/>
                </a:solidFill>
                <a:effectLst/>
                <a:latin typeface="Arial" pitchFamily="34" charset="0"/>
                <a:cs typeface="Arial" pitchFamily="34" charset="0"/>
              </a:rPr>
              <a:t>away</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After</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the</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expedition</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was</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founded</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by</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Alexander</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the</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Great</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from</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Macedonia</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Anatolia</a:t>
            </a:r>
            <a:r>
              <a:rPr kumimoji="0" lang="tr-TR" b="0" i="0" u="none" strike="noStrike" cap="none" normalizeH="0" baseline="0" dirty="0" smtClean="0">
                <a:ln>
                  <a:noFill/>
                </a:ln>
                <a:solidFill>
                  <a:srgbClr val="333333"/>
                </a:solidFill>
                <a:effectLst/>
                <a:latin typeface="Arial" pitchFamily="34" charset="0"/>
                <a:cs typeface="Arial" pitchFamily="34" charset="0"/>
              </a:rPr>
              <a:t>. Is a </a:t>
            </a:r>
            <a:r>
              <a:rPr kumimoji="0" lang="tr-TR" b="0" i="0" u="none" strike="noStrike" cap="none" normalizeH="0" baseline="0" dirty="0" err="1" smtClean="0">
                <a:ln>
                  <a:noFill/>
                </a:ln>
                <a:solidFill>
                  <a:srgbClr val="333333"/>
                </a:solidFill>
                <a:effectLst/>
                <a:latin typeface="Arial" pitchFamily="34" charset="0"/>
                <a:cs typeface="Arial" pitchFamily="34" charset="0"/>
              </a:rPr>
              <a:t>border</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city</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that</a:t>
            </a:r>
            <a:r>
              <a:rPr kumimoji="0" lang="tr-TR" b="0" i="0" u="none" strike="noStrike" cap="none" normalizeH="0" baseline="0" dirty="0" smtClean="0">
                <a:ln>
                  <a:noFill/>
                </a:ln>
                <a:solidFill>
                  <a:srgbClr val="333333"/>
                </a:solidFill>
                <a:effectLst/>
                <a:latin typeface="Arial" pitchFamily="34" charset="0"/>
                <a:cs typeface="Arial" pitchFamily="34" charset="0"/>
              </a:rPr>
              <a:t> has </a:t>
            </a:r>
            <a:r>
              <a:rPr kumimoji="0" lang="tr-TR" b="0" i="0" u="none" strike="noStrike" cap="none" normalizeH="0" baseline="0" dirty="0" err="1" smtClean="0">
                <a:ln>
                  <a:noFill/>
                </a:ln>
                <a:solidFill>
                  <a:srgbClr val="333333"/>
                </a:solidFill>
                <a:effectLst/>
                <a:latin typeface="Arial" pitchFamily="34" charset="0"/>
                <a:cs typeface="Arial" pitchFamily="34" charset="0"/>
              </a:rPr>
              <a:t>increased</a:t>
            </a:r>
            <a:r>
              <a:rPr kumimoji="0" lang="tr-TR" b="0" i="0" u="none" strike="noStrike" cap="none" normalizeH="0" baseline="0" dirty="0" smtClean="0">
                <a:ln>
                  <a:noFill/>
                </a:ln>
                <a:solidFill>
                  <a:srgbClr val="333333"/>
                </a:solidFill>
                <a:effectLst/>
                <a:latin typeface="Arial" pitchFamily="34" charset="0"/>
                <a:cs typeface="Arial" pitchFamily="34" charset="0"/>
              </a:rPr>
              <a:t> in </a:t>
            </a:r>
            <a:r>
              <a:rPr kumimoji="0" lang="tr-TR" b="0" i="0" u="none" strike="noStrike" cap="none" normalizeH="0" baseline="0" dirty="0" err="1" smtClean="0">
                <a:ln>
                  <a:noFill/>
                </a:ln>
                <a:solidFill>
                  <a:srgbClr val="333333"/>
                </a:solidFill>
                <a:effectLst/>
                <a:latin typeface="Arial" pitchFamily="34" charset="0"/>
                <a:cs typeface="Arial" pitchFamily="34" charset="0"/>
              </a:rPr>
              <a:t>importance</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during</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the</a:t>
            </a:r>
            <a:r>
              <a:rPr kumimoji="0" lang="tr-TR" b="0" i="0" u="none" strike="noStrike" cap="none" normalizeH="0" baseline="0" dirty="0" smtClean="0">
                <a:ln>
                  <a:noFill/>
                </a:ln>
                <a:solidFill>
                  <a:srgbClr val="333333"/>
                </a:solidFill>
                <a:effectLst/>
                <a:latin typeface="Arial" pitchFamily="34" charset="0"/>
                <a:cs typeface="Arial" pitchFamily="34" charset="0"/>
              </a:rPr>
              <a:t> Roman </a:t>
            </a:r>
            <a:r>
              <a:rPr kumimoji="0" lang="tr-TR" b="0" i="0" u="none" strike="noStrike" cap="none" normalizeH="0" baseline="0" dirty="0" err="1" smtClean="0">
                <a:ln>
                  <a:noFill/>
                </a:ln>
                <a:solidFill>
                  <a:srgbClr val="333333"/>
                </a:solidFill>
                <a:effectLst/>
                <a:latin typeface="Arial" pitchFamily="34" charset="0"/>
                <a:cs typeface="Arial" pitchFamily="34" charset="0"/>
              </a:rPr>
              <a:t>period</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It</a:t>
            </a:r>
            <a:r>
              <a:rPr kumimoji="0" lang="tr-TR" b="0" i="0" u="none" strike="noStrike" cap="none" normalizeH="0" baseline="0" dirty="0" smtClean="0">
                <a:ln>
                  <a:noFill/>
                </a:ln>
                <a:solidFill>
                  <a:srgbClr val="333333"/>
                </a:solidFill>
                <a:effectLst/>
                <a:latin typeface="Arial" pitchFamily="34" charset="0"/>
                <a:cs typeface="Arial" pitchFamily="34" charset="0"/>
              </a:rPr>
              <a:t> is on a </a:t>
            </a:r>
            <a:r>
              <a:rPr kumimoji="0" lang="tr-TR" b="0" i="0" u="none" strike="noStrike" cap="none" normalizeH="0" baseline="0" dirty="0" err="1" smtClean="0">
                <a:ln>
                  <a:noFill/>
                </a:ln>
                <a:solidFill>
                  <a:srgbClr val="333333"/>
                </a:solidFill>
                <a:effectLst/>
                <a:latin typeface="Arial" pitchFamily="34" charset="0"/>
                <a:cs typeface="Arial" pitchFamily="34" charset="0"/>
              </a:rPr>
              <a:t>peninsula</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surrounded</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by</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deep</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valleys</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The</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most</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important</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building</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castles</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temples</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theaters</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stadiums</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and</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rock</a:t>
            </a:r>
            <a:r>
              <a:rPr kumimoji="0" lang="tr-TR" b="0" i="0" u="none" strike="noStrike" cap="none" normalizeH="0" baseline="0" dirty="0" smtClean="0">
                <a:ln>
                  <a:noFill/>
                </a:ln>
                <a:solidFill>
                  <a:srgbClr val="333333"/>
                </a:solidFill>
                <a:effectLst/>
                <a:latin typeface="Arial" pitchFamily="34" charset="0"/>
                <a:cs typeface="Arial" pitchFamily="34" charset="0"/>
              </a:rPr>
              <a:t> </a:t>
            </a:r>
            <a:r>
              <a:rPr kumimoji="0" lang="tr-TR" b="0" i="0" u="none" strike="noStrike" cap="none" normalizeH="0" baseline="0" dirty="0" err="1" smtClean="0">
                <a:ln>
                  <a:noFill/>
                </a:ln>
                <a:solidFill>
                  <a:srgbClr val="333333"/>
                </a:solidFill>
                <a:effectLst/>
                <a:latin typeface="Arial" pitchFamily="34" charset="0"/>
                <a:cs typeface="Arial" pitchFamily="34" charset="0"/>
              </a:rPr>
              <a:t>tombs</a:t>
            </a:r>
            <a:r>
              <a:rPr kumimoji="0" lang="tr-TR" b="0" i="0" u="none" strike="noStrike" cap="none" normalizeH="0" baseline="0" dirty="0" smtClean="0">
                <a:ln>
                  <a:noFill/>
                </a:ln>
                <a:solidFill>
                  <a:srgbClr val="333333"/>
                </a:solidFill>
                <a:effectLst/>
                <a:latin typeface="Arial" pitchFamily="34" charset="0"/>
                <a:cs typeface="Arial" pitchFamily="34" charset="0"/>
              </a:rPr>
              <a:t>.</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333333"/>
                </a:solidFill>
                <a:effectLst/>
                <a:latin typeface="Arial" pitchFamily="34" charset="0"/>
                <a:cs typeface="Arial" pitchFamily="34" charset="0"/>
              </a:rPr>
              <a:t/>
            </a:r>
            <a:br>
              <a:rPr kumimoji="0" lang="tr-TR" b="0" i="0" u="none" strike="noStrike" cap="none" normalizeH="0" baseline="0" dirty="0" smtClean="0">
                <a:ln>
                  <a:noFill/>
                </a:ln>
                <a:solidFill>
                  <a:srgbClr val="333333"/>
                </a:solidFill>
                <a:effectLst/>
                <a:latin typeface="Arial" pitchFamily="34" charset="0"/>
                <a:cs typeface="Arial" pitchFamily="34" charset="0"/>
              </a:rPr>
            </a:b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333333"/>
                </a:solidFill>
                <a:effectLst/>
                <a:latin typeface="Arial" pitchFamily="34" charset="0"/>
                <a:cs typeface="Arial" pitchFamily="34" charset="0"/>
              </a:rPr>
              <a:t/>
            </a:r>
            <a:br>
              <a:rPr kumimoji="0" lang="tr-TR" b="0" i="0" u="none" strike="noStrike" cap="none" normalizeH="0" baseline="0" dirty="0" smtClean="0">
                <a:ln>
                  <a:noFill/>
                </a:ln>
                <a:solidFill>
                  <a:srgbClr val="333333"/>
                </a:solidFill>
                <a:effectLst/>
                <a:latin typeface="Arial" pitchFamily="34" charset="0"/>
                <a:cs typeface="Arial" pitchFamily="34" charset="0"/>
              </a:rPr>
            </a:b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771100"/>
                </a:solidFill>
                <a:effectLst/>
                <a:latin typeface="Arial" pitchFamily="34" charset="0"/>
                <a:cs typeface="Arial" pitchFamily="34" charset="0"/>
                <a:hlinkClick r:id="rId2"/>
              </a:rPr>
              <a:t>  </a:t>
            </a:r>
            <a:endParaRPr kumimoji="0" lang="tr-TR" b="0" i="0" u="none" strike="noStrike" cap="none" normalizeH="0" baseline="0" dirty="0" smtClean="0">
              <a:ln>
                <a:noFill/>
              </a:ln>
              <a:solidFill>
                <a:srgbClr val="771100"/>
              </a:solidFill>
              <a:effectLst/>
              <a:latin typeface="Arial" pitchFamily="34" charset="0"/>
              <a:cs typeface="Arial" pitchFamily="34" charset="0"/>
            </a:endParaRPr>
          </a:p>
        </p:txBody>
      </p:sp>
      <p:pic>
        <p:nvPicPr>
          <p:cNvPr id="2050" name="Picture 2" descr="http://3.bp.blogspot.com/-5MsYuXziQU0/VH-AExRqIwI/AAAAAAAAAFY/MejQ1wVSaQk/s1600/Blaundus.jpg">
            <a:hlinkClick r:id="rId2"/>
          </p:cNvPr>
          <p:cNvPicPr>
            <a:picLocks noChangeAspect="1" noChangeArrowheads="1"/>
          </p:cNvPicPr>
          <p:nvPr/>
        </p:nvPicPr>
        <p:blipFill>
          <a:blip r:embed="rId3"/>
          <a:srcRect/>
          <a:stretch>
            <a:fillRect/>
          </a:stretch>
        </p:blipFill>
        <p:spPr bwMode="auto">
          <a:xfrm>
            <a:off x="1285852" y="2786058"/>
            <a:ext cx="6583120" cy="3900499"/>
          </a:xfrm>
          <a:prstGeom prst="rect">
            <a:avLst/>
          </a:prstGeom>
          <a:noFill/>
        </p:spPr>
      </p:pic>
    </p:spTree>
  </p:cSld>
  <p:clrMapOvr>
    <a:masterClrMapping/>
  </p:clrMapOvr>
  <p:transition spd="med">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28662" y="428604"/>
            <a:ext cx="6357982" cy="1384995"/>
          </a:xfrm>
          <a:prstGeom prst="rect">
            <a:avLst/>
          </a:prstGeom>
        </p:spPr>
        <p:txBody>
          <a:bodyPr wrap="square">
            <a:spAutoFit/>
          </a:bodyPr>
          <a:lstStyle/>
          <a:p>
            <a:r>
              <a:rPr lang="tr-TR" sz="2800" b="1" dirty="0" err="1" smtClean="0"/>
              <a:t>Kremon</a:t>
            </a:r>
            <a:r>
              <a:rPr lang="tr-TR" sz="2800" b="1" dirty="0" smtClean="0"/>
              <a:t> Agora (</a:t>
            </a:r>
            <a:r>
              <a:rPr lang="tr-TR" sz="2800" b="1" dirty="0" err="1" smtClean="0"/>
              <a:t>Susuzköy</a:t>
            </a:r>
            <a:r>
              <a:rPr lang="tr-TR" sz="2800" b="1" dirty="0" smtClean="0"/>
              <a:t>)</a:t>
            </a:r>
            <a:endParaRPr lang="tr-TR" sz="2800" dirty="0" smtClean="0"/>
          </a:p>
          <a:p>
            <a:r>
              <a:rPr lang="tr-TR" sz="2800" dirty="0" smtClean="0"/>
              <a:t/>
            </a:r>
            <a:br>
              <a:rPr lang="tr-TR" sz="2800" dirty="0" smtClean="0"/>
            </a:br>
            <a:endParaRPr lang="tr-TR" sz="2800" dirty="0"/>
          </a:p>
        </p:txBody>
      </p:sp>
      <p:pic>
        <p:nvPicPr>
          <p:cNvPr id="47106" name="Picture 2" descr="http://2.bp.blogspot.com/-X4dqzQ-6nl4/VH-BNC7SavI/AAAAAAAAAFw/WUMapP98q1I/s1600/Susuzkoy.jpg"/>
          <p:cNvPicPr>
            <a:picLocks noChangeAspect="1" noChangeArrowheads="1"/>
          </p:cNvPicPr>
          <p:nvPr/>
        </p:nvPicPr>
        <p:blipFill>
          <a:blip r:embed="rId2"/>
          <a:srcRect/>
          <a:stretch>
            <a:fillRect/>
          </a:stretch>
        </p:blipFill>
        <p:spPr bwMode="auto">
          <a:xfrm>
            <a:off x="1000100" y="1571612"/>
            <a:ext cx="5000660" cy="4016594"/>
          </a:xfrm>
          <a:prstGeom prst="rect">
            <a:avLst/>
          </a:prstGeom>
          <a:noFill/>
        </p:spPr>
      </p:pic>
    </p:spTree>
  </p:cSld>
  <p:clrMapOvr>
    <a:masterClrMapping/>
  </p:clrMapOvr>
  <p:transition spd="med">
    <p:pull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214290"/>
            <a:ext cx="4572000" cy="923330"/>
          </a:xfrm>
          <a:prstGeom prst="rect">
            <a:avLst/>
          </a:prstGeom>
        </p:spPr>
        <p:txBody>
          <a:bodyPr>
            <a:spAutoFit/>
          </a:bodyPr>
          <a:lstStyle/>
          <a:p>
            <a:r>
              <a:rPr lang="tr-TR" b="1" dirty="0" err="1" smtClean="0"/>
              <a:t>Akmonia</a:t>
            </a:r>
            <a:r>
              <a:rPr lang="tr-TR" b="1" dirty="0" smtClean="0"/>
              <a:t> (</a:t>
            </a:r>
            <a:r>
              <a:rPr lang="tr-TR" b="1" dirty="0" err="1" smtClean="0"/>
              <a:t>Ahatköy</a:t>
            </a:r>
            <a:r>
              <a:rPr lang="tr-TR" b="1" dirty="0" smtClean="0"/>
              <a:t>)</a:t>
            </a:r>
            <a:endParaRPr lang="tr-TR" dirty="0" smtClean="0"/>
          </a:p>
          <a:p>
            <a:r>
              <a:rPr lang="tr-TR" dirty="0" smtClean="0"/>
              <a:t/>
            </a:r>
            <a:br>
              <a:rPr lang="tr-TR" dirty="0" smtClean="0"/>
            </a:br>
            <a:endParaRPr lang="tr-TR" dirty="0"/>
          </a:p>
        </p:txBody>
      </p:sp>
      <p:pic>
        <p:nvPicPr>
          <p:cNvPr id="46082" name="Picture 2" descr="http://2.bp.blogspot.com/-Sd8KHSt0Bs4/VH-Aw5TusKI/AAAAAAAAAFg/N5T3BsHd7j4/s1600/Akmonia_Menora.jpg"/>
          <p:cNvPicPr>
            <a:picLocks noChangeAspect="1" noChangeArrowheads="1"/>
          </p:cNvPicPr>
          <p:nvPr/>
        </p:nvPicPr>
        <p:blipFill>
          <a:blip r:embed="rId2"/>
          <a:srcRect/>
          <a:stretch>
            <a:fillRect/>
          </a:stretch>
        </p:blipFill>
        <p:spPr bwMode="auto">
          <a:xfrm>
            <a:off x="500034" y="1357298"/>
            <a:ext cx="4268638" cy="3143272"/>
          </a:xfrm>
          <a:prstGeom prst="rect">
            <a:avLst/>
          </a:prstGeom>
          <a:noFill/>
        </p:spPr>
      </p:pic>
      <p:pic>
        <p:nvPicPr>
          <p:cNvPr id="46084" name="Picture 4" descr="http://3.bp.blogspot.com/-W1tEzpS4B7E/VH-A26-gCcI/AAAAAAAAAFo/Xl6ZoqEsBZo/s1600/akmonya.jpg"/>
          <p:cNvPicPr>
            <a:picLocks noChangeAspect="1" noChangeArrowheads="1"/>
          </p:cNvPicPr>
          <p:nvPr/>
        </p:nvPicPr>
        <p:blipFill>
          <a:blip r:embed="rId3"/>
          <a:srcRect/>
          <a:stretch>
            <a:fillRect/>
          </a:stretch>
        </p:blipFill>
        <p:spPr bwMode="auto">
          <a:xfrm>
            <a:off x="4000496" y="3143247"/>
            <a:ext cx="4643470" cy="3720729"/>
          </a:xfrm>
          <a:prstGeom prst="rect">
            <a:avLst/>
          </a:prstGeom>
          <a:noFill/>
        </p:spPr>
      </p:pic>
    </p:spTree>
  </p:cSld>
  <p:clrMapOvr>
    <a:masterClrMapping/>
  </p:clrMapOvr>
  <p:transition spd="med">
    <p:pull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dsız.jpg"/>
          <p:cNvPicPr>
            <a:picLocks noGrp="1" noChangeAspect="1"/>
          </p:cNvPicPr>
          <p:nvPr>
            <p:ph sz="quarter" idx="1"/>
          </p:nvPr>
        </p:nvPicPr>
        <p:blipFill>
          <a:blip r:embed="rId2" cstate="print"/>
          <a:stretch>
            <a:fillRect/>
          </a:stretch>
        </p:blipFill>
        <p:spPr>
          <a:xfrm>
            <a:off x="0" y="0"/>
            <a:ext cx="9144000" cy="6883559"/>
          </a:xfrm>
        </p:spPr>
      </p:pic>
    </p:spTree>
  </p:cSld>
  <p:clrMapOvr>
    <a:masterClrMapping/>
  </p:clrMapOvr>
  <p:transition spd="med">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023577" y="1000109"/>
            <a:ext cx="5048753" cy="2585323"/>
          </a:xfrm>
          <a:prstGeom prst="rect">
            <a:avLst/>
          </a:prstGeom>
          <a:noFill/>
        </p:spPr>
        <p:txBody>
          <a:bodyPr wrap="squar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THANKS </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FOR</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WATCHING</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İçerik Yer Tutucusu"/>
          <p:cNvSpPr>
            <a:spLocks noGrp="1"/>
          </p:cNvSpPr>
          <p:nvPr>
            <p:ph sz="quarter" idx="1"/>
          </p:nvPr>
        </p:nvSpPr>
        <p:spPr>
          <a:xfrm>
            <a:off x="500063" y="928688"/>
            <a:ext cx="8215312" cy="4071937"/>
          </a:xfrm>
        </p:spPr>
        <p:txBody>
          <a:bodyPr/>
          <a:lstStyle/>
          <a:p>
            <a:r>
              <a:rPr lang="en-US" sz="2800" dirty="0" smtClean="0"/>
              <a:t>In </a:t>
            </a:r>
            <a:r>
              <a:rPr lang="tr-TR" sz="2800" dirty="0" smtClean="0"/>
              <a:t>T</a:t>
            </a:r>
            <a:r>
              <a:rPr lang="en-US" sz="2800" dirty="0" err="1" smtClean="0"/>
              <a:t>urkey</a:t>
            </a:r>
            <a:r>
              <a:rPr lang="en-US" sz="2800" dirty="0" smtClean="0"/>
              <a:t>, we have two religious festivals: Ramadan  and the Feast of the Sacrifice. Both of them are celebrated ten days earlier every year. Because celebration days are calculated according to the lunar calendaring </a:t>
            </a:r>
            <a:r>
              <a:rPr lang="tr-TR" sz="2800" dirty="0" smtClean="0"/>
              <a:t>in </a:t>
            </a:r>
            <a:r>
              <a:rPr lang="en-US" sz="2800" dirty="0" smtClean="0"/>
              <a:t>the past</a:t>
            </a:r>
            <a:r>
              <a:rPr lang="tr-TR" sz="2800" dirty="0" smtClean="0"/>
              <a:t>. </a:t>
            </a:r>
            <a:r>
              <a:rPr lang="tr-TR" sz="2800" dirty="0" err="1" smtClean="0"/>
              <a:t>The</a:t>
            </a:r>
            <a:r>
              <a:rPr lang="tr-TR" sz="2800" dirty="0" smtClean="0"/>
              <a:t> </a:t>
            </a:r>
            <a:r>
              <a:rPr lang="tr-TR" sz="2800" dirty="0" err="1" smtClean="0"/>
              <a:t>meaning</a:t>
            </a:r>
            <a:r>
              <a:rPr lang="tr-TR" sz="2800" dirty="0" smtClean="0"/>
              <a:t> of </a:t>
            </a:r>
            <a:r>
              <a:rPr lang="tr-TR" sz="2800" dirty="0" err="1" smtClean="0"/>
              <a:t>this</a:t>
            </a:r>
            <a:r>
              <a:rPr lang="tr-TR" sz="2800" dirty="0" smtClean="0"/>
              <a:t> </a:t>
            </a:r>
            <a:r>
              <a:rPr lang="tr-TR" sz="2800" dirty="0" err="1" smtClean="0"/>
              <a:t>feast</a:t>
            </a:r>
            <a:r>
              <a:rPr lang="tr-TR" sz="2800" dirty="0" smtClean="0"/>
              <a:t> is </a:t>
            </a:r>
            <a:r>
              <a:rPr lang="tr-TR" sz="2800" dirty="0" err="1" smtClean="0"/>
              <a:t>that</a:t>
            </a:r>
            <a:r>
              <a:rPr lang="tr-TR" sz="2800" dirty="0" smtClean="0"/>
              <a:t>;</a:t>
            </a:r>
            <a:r>
              <a:rPr lang="en-US" sz="2800" dirty="0" smtClean="0"/>
              <a:t> the prophet Ibrahim hadn’t had a child for many years. Then he promised God. If God gave him a son he </a:t>
            </a:r>
            <a:r>
              <a:rPr lang="tr-TR" sz="2800" dirty="0" err="1" smtClean="0"/>
              <a:t>would</a:t>
            </a:r>
            <a:r>
              <a:rPr lang="tr-TR" sz="2800" dirty="0" smtClean="0"/>
              <a:t> </a:t>
            </a:r>
            <a:r>
              <a:rPr lang="tr-TR" sz="2800" dirty="0" err="1" smtClean="0"/>
              <a:t>sacrifice</a:t>
            </a:r>
            <a:r>
              <a:rPr lang="tr-TR" sz="2800" dirty="0" smtClean="0"/>
              <a:t> </a:t>
            </a:r>
            <a:r>
              <a:rPr lang="tr-TR" sz="2800" dirty="0" err="1" smtClean="0"/>
              <a:t>him</a:t>
            </a:r>
            <a:r>
              <a:rPr lang="tr-TR" sz="2800" dirty="0" smtClean="0"/>
              <a:t> </a:t>
            </a:r>
            <a:r>
              <a:rPr lang="tr-TR" sz="2800" dirty="0" err="1" smtClean="0"/>
              <a:t>for</a:t>
            </a:r>
            <a:r>
              <a:rPr lang="tr-TR" sz="2800" dirty="0" smtClean="0"/>
              <a:t> </a:t>
            </a:r>
            <a:r>
              <a:rPr lang="tr-TR" sz="2800" dirty="0" err="1" smtClean="0"/>
              <a:t>God</a:t>
            </a:r>
            <a:r>
              <a:rPr lang="tr-TR" sz="2800" dirty="0" smtClean="0"/>
              <a:t>. </a:t>
            </a:r>
            <a:r>
              <a:rPr lang="en-US" sz="2800" dirty="0" smtClean="0"/>
              <a:t>When he intended to sacrifice </a:t>
            </a:r>
            <a:r>
              <a:rPr lang="tr-TR" sz="2800" dirty="0" smtClean="0"/>
              <a:t>his son </a:t>
            </a:r>
            <a:r>
              <a:rPr lang="en-US" sz="2800" dirty="0" smtClean="0"/>
              <a:t>Ismail for God, a ram fell from the sky. </a:t>
            </a:r>
            <a:endParaRPr lang="tr-TR" sz="2800" dirty="0" smtClean="0"/>
          </a:p>
        </p:txBody>
      </p:sp>
    </p:spTree>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İçerik Yer Tutucusu"/>
          <p:cNvSpPr>
            <a:spLocks noGrp="1"/>
          </p:cNvSpPr>
          <p:nvPr>
            <p:ph sz="quarter" idx="1"/>
          </p:nvPr>
        </p:nvSpPr>
        <p:spPr>
          <a:xfrm>
            <a:off x="428625" y="642938"/>
            <a:ext cx="8229600" cy="4525962"/>
          </a:xfrm>
        </p:spPr>
        <p:txBody>
          <a:bodyPr/>
          <a:lstStyle/>
          <a:p>
            <a:r>
              <a:rPr lang="en-US" dirty="0" smtClean="0"/>
              <a:t>God told Ibrahim to sacrifice a ram instead of </a:t>
            </a:r>
            <a:r>
              <a:rPr lang="en-US" dirty="0" err="1" smtClean="0"/>
              <a:t>İsmail</a:t>
            </a:r>
            <a:r>
              <a:rPr lang="en-US" dirty="0" smtClean="0"/>
              <a:t>.</a:t>
            </a:r>
            <a:r>
              <a:rPr lang="tr-TR" dirty="0" smtClean="0"/>
              <a:t> </a:t>
            </a:r>
            <a:r>
              <a:rPr lang="en-US" dirty="0" smtClean="0"/>
              <a:t>After that day</a:t>
            </a:r>
            <a:r>
              <a:rPr lang="tr-TR" dirty="0" smtClean="0"/>
              <a:t>,</a:t>
            </a:r>
            <a:r>
              <a:rPr lang="en-US" dirty="0" smtClean="0"/>
              <a:t> it became a tradition. Two-third of the meat from sacrificed animals is given to relatives,</a:t>
            </a:r>
            <a:r>
              <a:rPr lang="tr-TR" dirty="0" smtClean="0"/>
              <a:t> </a:t>
            </a:r>
            <a:r>
              <a:rPr lang="en-US" dirty="0" err="1" smtClean="0"/>
              <a:t>neighbour</a:t>
            </a:r>
            <a:r>
              <a:rPr lang="tr-TR" dirty="0" smtClean="0"/>
              <a:t>s</a:t>
            </a:r>
            <a:r>
              <a:rPr lang="en-US" dirty="0" smtClean="0"/>
              <a:t>  and the poor people. One-third of the meat is left </a:t>
            </a:r>
            <a:r>
              <a:rPr lang="tr-TR" dirty="0" err="1" smtClean="0"/>
              <a:t>for</a:t>
            </a:r>
            <a:r>
              <a:rPr lang="tr-TR" dirty="0" smtClean="0"/>
              <a:t> </a:t>
            </a:r>
            <a:r>
              <a:rPr lang="tr-TR" dirty="0" err="1" smtClean="0"/>
              <a:t>the</a:t>
            </a:r>
            <a:r>
              <a:rPr lang="en-US" dirty="0" smtClean="0"/>
              <a:t> house</a:t>
            </a:r>
            <a:r>
              <a:rPr lang="tr-TR" dirty="0" err="1" smtClean="0"/>
              <a:t>hold</a:t>
            </a:r>
            <a:r>
              <a:rPr lang="en-US" dirty="0" smtClean="0"/>
              <a:t>. </a:t>
            </a:r>
            <a:endParaRPr lang="tr-TR" dirty="0" smtClean="0"/>
          </a:p>
          <a:p>
            <a:endParaRPr lang="tr-TR" dirty="0" smtClean="0"/>
          </a:p>
        </p:txBody>
      </p:sp>
      <p:pic>
        <p:nvPicPr>
          <p:cNvPr id="5" name="Picture 1" descr="E:\almanya\Yeni klasör\cami5-1.jpg"/>
          <p:cNvPicPr>
            <a:picLocks noChangeAspect="1" noChangeArrowheads="1"/>
          </p:cNvPicPr>
          <p:nvPr/>
        </p:nvPicPr>
        <p:blipFill>
          <a:blip r:embed="rId2" cstate="print"/>
          <a:srcRect/>
          <a:stretch>
            <a:fillRect/>
          </a:stretch>
        </p:blipFill>
        <p:spPr bwMode="auto">
          <a:xfrm>
            <a:off x="2000250" y="2928938"/>
            <a:ext cx="5241925" cy="3497262"/>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İçerik Yer Tutucusu"/>
          <p:cNvSpPr>
            <a:spLocks noGrp="1"/>
          </p:cNvSpPr>
          <p:nvPr>
            <p:ph sz="quarter" idx="1"/>
          </p:nvPr>
        </p:nvSpPr>
        <p:spPr>
          <a:xfrm>
            <a:off x="500063" y="980728"/>
            <a:ext cx="8229600" cy="4968552"/>
          </a:xfrm>
        </p:spPr>
        <p:txBody>
          <a:bodyPr/>
          <a:lstStyle/>
          <a:p>
            <a:r>
              <a:rPr lang="en-US" sz="2800" dirty="0" smtClean="0"/>
              <a:t>During the Feast of the Sacrifice we usually </a:t>
            </a:r>
            <a:r>
              <a:rPr lang="tr-TR" sz="2800" dirty="0" smtClean="0"/>
              <a:t>buy </a:t>
            </a:r>
            <a:r>
              <a:rPr lang="tr-TR" sz="2800" dirty="0" err="1" smtClean="0"/>
              <a:t>new</a:t>
            </a:r>
            <a:r>
              <a:rPr lang="tr-TR" sz="2800" dirty="0" smtClean="0"/>
              <a:t> </a:t>
            </a:r>
            <a:r>
              <a:rPr lang="tr-TR" sz="2800" dirty="0" err="1" smtClean="0"/>
              <a:t>clothes</a:t>
            </a:r>
            <a:r>
              <a:rPr lang="en-US" sz="2800" dirty="0" smtClean="0"/>
              <a:t> and visit neighbor</a:t>
            </a:r>
            <a:r>
              <a:rPr lang="tr-TR" sz="2800" dirty="0" smtClean="0"/>
              <a:t>s</a:t>
            </a:r>
            <a:r>
              <a:rPr lang="en-US" sz="2800" dirty="0" smtClean="0"/>
              <a:t>, relatives and friends to see each other. Young people kiss their </a:t>
            </a:r>
            <a:r>
              <a:rPr lang="tr-TR" sz="2800" dirty="0" err="1" smtClean="0"/>
              <a:t>elderlies</a:t>
            </a:r>
            <a:r>
              <a:rPr lang="tr-TR" sz="2800" dirty="0" smtClean="0"/>
              <a:t>’</a:t>
            </a:r>
            <a:r>
              <a:rPr lang="en-US" sz="2800" dirty="0" smtClean="0"/>
              <a:t> hands and receive best wishes and also get a little money. The main idea of the Feast of the Sacrifice is helping the poor people and having a good relationship with everyone.</a:t>
            </a:r>
            <a:endParaRPr lang="tr-TR" sz="2800" dirty="0" smtClean="0"/>
          </a:p>
        </p:txBody>
      </p:sp>
    </p:spTree>
  </p:cSld>
  <p:clrMapOvr>
    <a:masterClrMapping/>
  </p:clrMapOvr>
  <p:transition spd="med">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İçerik Yer Tutucusu"/>
          <p:cNvSpPr>
            <a:spLocks noGrp="1"/>
          </p:cNvSpPr>
          <p:nvPr>
            <p:ph sz="quarter" idx="1"/>
          </p:nvPr>
        </p:nvSpPr>
        <p:spPr>
          <a:xfrm>
            <a:off x="457200" y="5373688"/>
            <a:ext cx="7643813" cy="1100137"/>
          </a:xfrm>
        </p:spPr>
        <p:txBody>
          <a:bodyPr/>
          <a:lstStyle/>
          <a:p>
            <a:r>
              <a:rPr lang="tr-TR" smtClean="0"/>
              <a:t>In the end of the pray, everybody shakes their hands together in the religious festivals.</a:t>
            </a:r>
          </a:p>
        </p:txBody>
      </p:sp>
      <p:pic>
        <p:nvPicPr>
          <p:cNvPr id="4" name="00001.MTS">
            <a:hlinkClick r:id="" action="ppaction://media"/>
          </p:cNvPr>
          <p:cNvPicPr>
            <a:picLocks noRot="1" noChangeAspect="1"/>
          </p:cNvPicPr>
          <p:nvPr>
            <a:videoFile r:link="rId1"/>
          </p:nvPr>
        </p:nvPicPr>
        <p:blipFill>
          <a:blip r:embed="rId3" cstate="print"/>
          <a:srcRect/>
          <a:stretch>
            <a:fillRect/>
          </a:stretch>
        </p:blipFill>
        <p:spPr bwMode="auto">
          <a:xfrm>
            <a:off x="1403350" y="476250"/>
            <a:ext cx="6337300" cy="4752975"/>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82612"/>
          </a:xfrm>
        </p:spPr>
        <p:txBody>
          <a:bodyPr/>
          <a:lstStyle/>
          <a:p>
            <a:pPr algn="ctr" fontAlgn="auto">
              <a:spcAft>
                <a:spcPts val="0"/>
              </a:spcAft>
              <a:defRPr/>
            </a:pPr>
            <a:r>
              <a:rPr lang="tr-TR" dirty="0" smtClean="0"/>
              <a:t>THE RAMADAN FEAST</a:t>
            </a:r>
            <a:endParaRPr lang="tr-TR" dirty="0"/>
          </a:p>
        </p:txBody>
      </p:sp>
      <p:pic>
        <p:nvPicPr>
          <p:cNvPr id="11265" name="Picture 1" descr="E:\almanya\Yeni klasör\İstanbul-sultan-ahmet-camii.jpg"/>
          <p:cNvPicPr>
            <a:picLocks noChangeAspect="1" noChangeArrowheads="1"/>
          </p:cNvPicPr>
          <p:nvPr/>
        </p:nvPicPr>
        <p:blipFill>
          <a:blip r:embed="rId2" cstate="print"/>
          <a:srcRect/>
          <a:stretch>
            <a:fillRect/>
          </a:stretch>
        </p:blipFill>
        <p:spPr bwMode="auto">
          <a:xfrm>
            <a:off x="928688" y="1357313"/>
            <a:ext cx="7243762" cy="4873625"/>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1265"/>
                                        </p:tgtEl>
                                        <p:attrNameLst>
                                          <p:attrName>style.visibility</p:attrName>
                                        </p:attrNameLst>
                                      </p:cBhvr>
                                      <p:to>
                                        <p:strVal val="visible"/>
                                      </p:to>
                                    </p:set>
                                    <p:animEffect transition="in" filter="blinds(horizontal)">
                                      <p:cBhvr>
                                        <p:cTn id="11" dur="1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İçerik Yer Tutucusu"/>
          <p:cNvSpPr>
            <a:spLocks noGrp="1"/>
          </p:cNvSpPr>
          <p:nvPr>
            <p:ph sz="quarter" idx="1"/>
          </p:nvPr>
        </p:nvSpPr>
        <p:spPr>
          <a:xfrm>
            <a:off x="500063" y="188641"/>
            <a:ext cx="8229600" cy="3456384"/>
          </a:xfrm>
        </p:spPr>
        <p:txBody>
          <a:bodyPr/>
          <a:lstStyle/>
          <a:p>
            <a:r>
              <a:rPr lang="en-US" dirty="0" smtClean="0"/>
              <a:t>Ramadan </a:t>
            </a:r>
            <a:r>
              <a:rPr lang="tr-TR" dirty="0" err="1" smtClean="0"/>
              <a:t>lasts</a:t>
            </a:r>
            <a:r>
              <a:rPr lang="tr-TR" dirty="0" smtClean="0"/>
              <a:t> </a:t>
            </a:r>
            <a:r>
              <a:rPr lang="tr-TR" dirty="0" err="1" smtClean="0"/>
              <a:t>for</a:t>
            </a:r>
            <a:r>
              <a:rPr lang="tr-TR" dirty="0" smtClean="0"/>
              <a:t> </a:t>
            </a:r>
            <a:r>
              <a:rPr lang="en-US" dirty="0" smtClean="0"/>
              <a:t>30 days.</a:t>
            </a:r>
            <a:r>
              <a:rPr lang="tr-TR" dirty="0" smtClean="0"/>
              <a:t> </a:t>
            </a:r>
            <a:r>
              <a:rPr lang="en-US" dirty="0" smtClean="0"/>
              <a:t>Every day fasting starts at </a:t>
            </a:r>
            <a:r>
              <a:rPr lang="en-US" dirty="0" err="1" smtClean="0"/>
              <a:t>sahur</a:t>
            </a:r>
            <a:r>
              <a:rPr lang="en-US" dirty="0" smtClean="0"/>
              <a:t> (A meal </a:t>
            </a:r>
            <a:r>
              <a:rPr lang="tr-TR" dirty="0" err="1" smtClean="0"/>
              <a:t>eaten</a:t>
            </a:r>
            <a:r>
              <a:rPr lang="en-US" dirty="0" smtClean="0"/>
              <a:t> just before down during Ramadan) And finishes at </a:t>
            </a:r>
            <a:r>
              <a:rPr lang="en-US" dirty="0" err="1" smtClean="0"/>
              <a:t>iftar</a:t>
            </a:r>
            <a:r>
              <a:rPr lang="tr-TR" dirty="0" smtClean="0"/>
              <a:t> (A meal </a:t>
            </a:r>
            <a:r>
              <a:rPr lang="tr-TR" dirty="0" err="1" smtClean="0"/>
              <a:t>eaten</a:t>
            </a:r>
            <a:r>
              <a:rPr lang="tr-TR" dirty="0" smtClean="0"/>
              <a:t> </a:t>
            </a:r>
            <a:r>
              <a:rPr lang="tr-TR" dirty="0" err="1" smtClean="0"/>
              <a:t>just</a:t>
            </a:r>
            <a:r>
              <a:rPr lang="tr-TR" dirty="0" smtClean="0"/>
              <a:t> </a:t>
            </a:r>
            <a:r>
              <a:rPr lang="tr-TR" dirty="0" err="1" smtClean="0"/>
              <a:t>before</a:t>
            </a:r>
            <a:r>
              <a:rPr lang="tr-TR" dirty="0" smtClean="0"/>
              <a:t> </a:t>
            </a:r>
            <a:r>
              <a:rPr lang="tr-TR" dirty="0" err="1" smtClean="0"/>
              <a:t>the</a:t>
            </a:r>
            <a:r>
              <a:rPr lang="tr-TR" dirty="0" smtClean="0"/>
              <a:t> </a:t>
            </a:r>
            <a:r>
              <a:rPr lang="tr-TR" dirty="0" err="1" smtClean="0"/>
              <a:t>sunset</a:t>
            </a:r>
            <a:r>
              <a:rPr lang="tr-TR" dirty="0" smtClean="0"/>
              <a:t>)</a:t>
            </a:r>
            <a:r>
              <a:rPr lang="en-US" dirty="0" smtClean="0"/>
              <a:t>. During </a:t>
            </a:r>
            <a:r>
              <a:rPr lang="tr-TR" dirty="0" err="1" smtClean="0"/>
              <a:t>the</a:t>
            </a:r>
            <a:r>
              <a:rPr lang="tr-TR" dirty="0" smtClean="0"/>
              <a:t> </a:t>
            </a:r>
            <a:r>
              <a:rPr lang="en-US" dirty="0" smtClean="0"/>
              <a:t>day time, we mustn’t eat and drink.</a:t>
            </a:r>
            <a:r>
              <a:rPr lang="tr-TR" dirty="0" smtClean="0"/>
              <a:t> </a:t>
            </a:r>
            <a:r>
              <a:rPr lang="tr-TR" dirty="0" err="1" smtClean="0"/>
              <a:t>During</a:t>
            </a:r>
            <a:r>
              <a:rPr lang="tr-TR" dirty="0" smtClean="0"/>
              <a:t> </a:t>
            </a:r>
            <a:r>
              <a:rPr lang="tr-TR" dirty="0" err="1" smtClean="0"/>
              <a:t>the</a:t>
            </a:r>
            <a:r>
              <a:rPr lang="tr-TR" dirty="0" smtClean="0"/>
              <a:t> </a:t>
            </a:r>
            <a:r>
              <a:rPr lang="tr-TR" dirty="0" err="1" smtClean="0"/>
              <a:t>three</a:t>
            </a:r>
            <a:r>
              <a:rPr lang="tr-TR" dirty="0" smtClean="0"/>
              <a:t> </a:t>
            </a:r>
            <a:r>
              <a:rPr lang="tr-TR" dirty="0" err="1" smtClean="0"/>
              <a:t>days</a:t>
            </a:r>
            <a:r>
              <a:rPr lang="tr-TR" dirty="0" smtClean="0"/>
              <a:t> of </a:t>
            </a:r>
            <a:r>
              <a:rPr lang="tr-TR" dirty="0" err="1" smtClean="0"/>
              <a:t>the</a:t>
            </a:r>
            <a:r>
              <a:rPr lang="tr-TR" dirty="0" smtClean="0"/>
              <a:t> </a:t>
            </a:r>
            <a:r>
              <a:rPr lang="tr-TR" dirty="0" err="1" smtClean="0"/>
              <a:t>Feast</a:t>
            </a:r>
            <a:r>
              <a:rPr lang="en-US" dirty="0" smtClean="0"/>
              <a:t> of Ramadan, people visit </a:t>
            </a:r>
            <a:r>
              <a:rPr lang="en-US" dirty="0" err="1" smtClean="0"/>
              <a:t>neighbours</a:t>
            </a:r>
            <a:r>
              <a:rPr lang="en-US" dirty="0" smtClean="0"/>
              <a:t>, relatives</a:t>
            </a:r>
            <a:r>
              <a:rPr lang="tr-TR" dirty="0" smtClean="0"/>
              <a:t>, </a:t>
            </a:r>
            <a:r>
              <a:rPr lang="tr-TR" dirty="0" err="1" smtClean="0"/>
              <a:t>graveyards</a:t>
            </a:r>
            <a:r>
              <a:rPr lang="en-US" dirty="0" smtClean="0"/>
              <a:t> and friends. Young people kiss their </a:t>
            </a:r>
            <a:r>
              <a:rPr lang="tr-TR" dirty="0" err="1" smtClean="0"/>
              <a:t>elderlies</a:t>
            </a:r>
            <a:r>
              <a:rPr lang="tr-TR" dirty="0" smtClean="0"/>
              <a:t>’</a:t>
            </a:r>
            <a:r>
              <a:rPr lang="en-US" dirty="0" smtClean="0"/>
              <a:t> hands and receive best wishes and blessings from them. </a:t>
            </a:r>
            <a:r>
              <a:rPr lang="tr-TR" dirty="0" smtClean="0"/>
              <a:t>   </a:t>
            </a:r>
          </a:p>
          <a:p>
            <a:endParaRPr lang="tr-TR" dirty="0" smtClean="0"/>
          </a:p>
        </p:txBody>
      </p:sp>
      <p:pic>
        <p:nvPicPr>
          <p:cNvPr id="25602" name="Picture 2" descr="http://www.google.com.tr/url?sa=i&amp;source=images&amp;cd=&amp;docid=FEH48KIb3aaSDM&amp;tbnid=drOGZ-_pyPrWxM:&amp;ved=0CAUQjBwwADgW&amp;url=http%3A%2F%2Fdb2.stb.s-msn.com%2Fi%2FDD%2FE1C63FD38B254AB2C8F67711C3D24B.jpg&amp;ei=y6yQUbhnhd46jaqB-AY&amp;psig=AFQjCNHhPGPbs1bKKaGJ7gGtQCmZ82uZuw&amp;ust=1368522315047727"/>
          <p:cNvPicPr>
            <a:picLocks noChangeAspect="1" noChangeArrowheads="1"/>
          </p:cNvPicPr>
          <p:nvPr/>
        </p:nvPicPr>
        <p:blipFill>
          <a:blip r:embed="rId2" cstate="print"/>
          <a:srcRect/>
          <a:stretch>
            <a:fillRect/>
          </a:stretch>
        </p:blipFill>
        <p:spPr bwMode="auto">
          <a:xfrm>
            <a:off x="1979712" y="3573016"/>
            <a:ext cx="5256584" cy="3031592"/>
          </a:xfrm>
          <a:prstGeom prst="rect">
            <a:avLst/>
          </a:prstGeom>
          <a:noFill/>
        </p:spPr>
      </p:pic>
    </p:spTree>
  </p:cSld>
  <p:clrMapOvr>
    <a:masterClrMapping/>
  </p:clrMapOvr>
  <p:transition spd="med">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253</TotalTime>
  <Words>1280</Words>
  <Application>Microsoft Office PowerPoint</Application>
  <PresentationFormat>Ekran Gösterisi (4:3)</PresentationFormat>
  <Paragraphs>58</Paragraphs>
  <Slides>36</Slides>
  <Notes>0</Notes>
  <HiddenSlides>0</HiddenSlides>
  <MMClips>2</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Cumba</vt:lpstr>
      <vt:lpstr>RELIGIOUS AND NATIONAL FESTIVALS IN TURKEY</vt:lpstr>
      <vt:lpstr>Slayt 2</vt:lpstr>
      <vt:lpstr>THE FEAST OF THE SACRIFICE</vt:lpstr>
      <vt:lpstr>Slayt 4</vt:lpstr>
      <vt:lpstr>Slayt 5</vt:lpstr>
      <vt:lpstr>Slayt 6</vt:lpstr>
      <vt:lpstr>Slayt 7</vt:lpstr>
      <vt:lpstr>THE RAMADAN FEAST</vt:lpstr>
      <vt:lpstr>Slayt 9</vt:lpstr>
      <vt:lpstr>Slayt 10</vt:lpstr>
      <vt:lpstr>Slayt 11</vt:lpstr>
      <vt:lpstr>Slayt 12</vt:lpstr>
      <vt:lpstr>Slayt 13</vt:lpstr>
      <vt:lpstr>Slayt 14</vt:lpstr>
      <vt:lpstr>THE VICTORY DAY</vt:lpstr>
      <vt:lpstr>Slayt 16</vt:lpstr>
      <vt:lpstr>THE REPUBLIC DAY</vt:lpstr>
      <vt:lpstr>Slayt 18</vt:lpstr>
      <vt:lpstr>THE YOUTH AND SPORTS DAY</vt:lpstr>
      <vt:lpstr>Slayt 20</vt:lpstr>
      <vt:lpstr>THE NATIONAL SOVEREIGNTY AND CHILDREN’S DAY</vt:lpstr>
      <vt:lpstr>Slayt 22</vt:lpstr>
      <vt:lpstr>Slayt 23</vt:lpstr>
      <vt:lpstr>Slayt 24</vt:lpstr>
      <vt:lpstr>Slayt 25</vt:lpstr>
      <vt:lpstr>Slayt 26</vt:lpstr>
      <vt:lpstr>Slayt 27</vt:lpstr>
      <vt:lpstr>Slayt 28</vt:lpstr>
      <vt:lpstr>Slayt 29</vt:lpstr>
      <vt:lpstr>Slayt 30</vt:lpstr>
      <vt:lpstr>TWISTED MOSQUE</vt:lpstr>
      <vt:lpstr>Slayt 32</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TURKISH FEASTS</dc:title>
  <dc:creator>10 A</dc:creator>
  <cp:lastModifiedBy>Yavuz</cp:lastModifiedBy>
  <cp:revision>33</cp:revision>
  <dcterms:created xsi:type="dcterms:W3CDTF">2013-05-12T22:01:32Z</dcterms:created>
  <dcterms:modified xsi:type="dcterms:W3CDTF">2016-04-12T10:49:59Z</dcterms:modified>
</cp:coreProperties>
</file>