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256E7768-532C-46E0-89E5-B8D0C3920FE1}" type="datetimeFigureOut">
              <a:rPr lang="it-IT" smtClean="0"/>
              <a:t>17/11/2016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EB72D049-017F-4191-AF00-58ED7C89C0A2}"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6E7768-532C-46E0-89E5-B8D0C3920FE1}" type="datetimeFigureOut">
              <a:rPr lang="it-IT" smtClean="0"/>
              <a:t>17/11/2016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6E7768-532C-46E0-89E5-B8D0C3920FE1}" type="datetimeFigureOut">
              <a:rPr lang="it-IT" smtClean="0"/>
              <a:t>17/11/2016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6E7768-532C-46E0-89E5-B8D0C3920FE1}" type="datetimeFigureOut">
              <a:rPr lang="it-IT" smtClean="0"/>
              <a:t>17/11/2016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256E7768-532C-46E0-89E5-B8D0C3920FE1}" type="datetimeFigureOut">
              <a:rPr lang="it-IT" smtClean="0"/>
              <a:t>17/11/2016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72D049-017F-4191-AF00-58ED7C89C0A2}"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56E7768-532C-46E0-89E5-B8D0C3920FE1}" type="datetimeFigureOut">
              <a:rPr lang="it-IT" smtClean="0"/>
              <a:t>17/11/2016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256E7768-532C-46E0-89E5-B8D0C3920FE1}" type="datetimeFigureOut">
              <a:rPr lang="it-IT" smtClean="0"/>
              <a:t>17/11/2016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56E7768-532C-46E0-89E5-B8D0C3920FE1}" type="datetimeFigureOut">
              <a:rPr lang="it-IT" smtClean="0"/>
              <a:t>17/11/2016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56E7768-532C-46E0-89E5-B8D0C3920FE1}" type="datetimeFigureOut">
              <a:rPr lang="it-IT" smtClean="0"/>
              <a:t>17/11/2016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56E7768-532C-46E0-89E5-B8D0C3920FE1}" type="datetimeFigureOut">
              <a:rPr lang="it-IT" smtClean="0"/>
              <a:t>17/11/2016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72D049-017F-4191-AF00-58ED7C89C0A2}"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56E7768-532C-46E0-89E5-B8D0C3920FE1}" type="datetimeFigureOut">
              <a:rPr lang="it-IT" smtClean="0"/>
              <a:t>17/11/2016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EB72D049-017F-4191-AF00-58ED7C89C0A2}"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6E7768-532C-46E0-89E5-B8D0C3920FE1}" type="datetimeFigureOut">
              <a:rPr lang="it-IT" smtClean="0"/>
              <a:t>17/11/2016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72D049-017F-4191-AF00-58ED7C89C0A2}"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istitutocicerone.gov.i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pnsd"/>
          <p:cNvPicPr>
            <a:picLocks noChangeAspect="1" noChangeArrowheads="1"/>
          </p:cNvPicPr>
          <p:nvPr/>
        </p:nvPicPr>
        <p:blipFill>
          <a:blip r:embed="rId2" cstate="print"/>
          <a:srcRect/>
          <a:stretch>
            <a:fillRect/>
          </a:stretch>
        </p:blipFill>
        <p:spPr bwMode="auto">
          <a:xfrm>
            <a:off x="611560" y="764704"/>
            <a:ext cx="8138120" cy="57160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0000"/>
            </a:solidFill>
          </a:ln>
        </p:spPr>
        <p:style>
          <a:lnRef idx="1">
            <a:schemeClr val="accent5"/>
          </a:lnRef>
          <a:fillRef idx="2">
            <a:schemeClr val="accent5"/>
          </a:fillRef>
          <a:effectRef idx="1">
            <a:schemeClr val="accent5"/>
          </a:effectRef>
          <a:fontRef idx="minor">
            <a:schemeClr val="dk1"/>
          </a:fontRef>
        </p:style>
        <p:txBody>
          <a:bodyPr/>
          <a:lstStyle/>
          <a:p>
            <a:pPr algn="ctr"/>
            <a:r>
              <a:rPr lang="it-IT"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Azioni #25 e #28</a:t>
            </a:r>
            <a:endPar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Segnaposto contenuto 2"/>
          <p:cNvSpPr>
            <a:spLocks noGrp="1"/>
          </p:cNvSpPr>
          <p:nvPr>
            <p:ph idx="1"/>
          </p:nvPr>
        </p:nvSpPr>
        <p:spPr>
          <a:ln>
            <a:solidFill>
              <a:srgbClr val="FF0000"/>
            </a:solidFill>
          </a:ln>
        </p:spPr>
        <p:style>
          <a:lnRef idx="1">
            <a:schemeClr val="accent5"/>
          </a:lnRef>
          <a:fillRef idx="2">
            <a:schemeClr val="accent5"/>
          </a:fillRef>
          <a:effectRef idx="1">
            <a:schemeClr val="accent5"/>
          </a:effectRef>
          <a:fontRef idx="minor">
            <a:schemeClr val="dk1"/>
          </a:fontRef>
        </p:style>
        <p:txBody>
          <a:bodyPr/>
          <a:lstStyle/>
          <a:p>
            <a:pPr algn="just">
              <a:buNone/>
            </a:pPr>
            <a:r>
              <a:rPr lang="it-IT" dirty="0" smtClean="0"/>
              <a:t>	</a:t>
            </a:r>
          </a:p>
          <a:p>
            <a:pPr algn="just">
              <a:buNone/>
            </a:pPr>
            <a:r>
              <a:rPr lang="it-IT" dirty="0"/>
              <a:t>	</a:t>
            </a:r>
            <a:r>
              <a:rPr lang="it-IT" dirty="0" smtClean="0"/>
              <a:t>La </a:t>
            </a:r>
            <a:r>
              <a:rPr lang="it-IT" dirty="0"/>
              <a:t>formazione dei docenti deve essere </a:t>
            </a:r>
            <a:r>
              <a:rPr lang="it-IT" dirty="0" smtClean="0"/>
              <a:t>centrata sull'innovazione </a:t>
            </a:r>
            <a:r>
              <a:rPr lang="it-IT" dirty="0"/>
              <a:t>didattica, tenendo conto delle tecnologie digitali come sostegno per la realizzazione dei nuovi paradigmi educativi e la progettazione operativa di attività.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PROGRAMMA DEL CORSO</a:t>
            </a:r>
            <a:endParaRPr lang="it-IT" dirty="0"/>
          </a:p>
        </p:txBody>
      </p:sp>
      <p:sp>
        <p:nvSpPr>
          <p:cNvPr id="3" name="Segnaposto contenuto 2"/>
          <p:cNvSpPr>
            <a:spLocks noGrp="1"/>
          </p:cNvSpPr>
          <p:nvPr>
            <p:ph idx="1"/>
          </p:nvPr>
        </p:nvSpPr>
        <p:spPr/>
        <p:txBody>
          <a:bodyPr/>
          <a:lstStyle/>
          <a:p>
            <a:r>
              <a:rPr lang="it-IT" dirty="0" smtClean="0"/>
              <a:t>USO </a:t>
            </a:r>
            <a:r>
              <a:rPr lang="it-IT" dirty="0" err="1" smtClean="0"/>
              <a:t>DI</a:t>
            </a:r>
            <a:r>
              <a:rPr lang="it-IT" dirty="0" smtClean="0"/>
              <a:t> REAXIOS</a:t>
            </a:r>
          </a:p>
          <a:p>
            <a:r>
              <a:rPr lang="it-IT" dirty="0" smtClean="0"/>
              <a:t>IL BYOD </a:t>
            </a:r>
            <a:r>
              <a:rPr lang="it-IT" dirty="0" err="1" smtClean="0"/>
              <a:t>D‘ISTITUTO</a:t>
            </a:r>
            <a:endParaRPr lang="it-IT" dirty="0" smtClean="0"/>
          </a:p>
          <a:p>
            <a:r>
              <a:rPr lang="it-IT" dirty="0" smtClean="0"/>
              <a:t>PADLET</a:t>
            </a:r>
          </a:p>
          <a:p>
            <a:r>
              <a:rPr lang="it-IT" dirty="0" smtClean="0"/>
              <a:t>THINGLINK</a:t>
            </a:r>
          </a:p>
          <a:p>
            <a:r>
              <a:rPr lang="it-IT" dirty="0" smtClean="0"/>
              <a:t>KAHOOT!</a:t>
            </a:r>
          </a:p>
          <a:p>
            <a:r>
              <a:rPr lang="it-IT" dirty="0" smtClean="0"/>
              <a:t>PHOTO GRID</a:t>
            </a:r>
          </a:p>
          <a:p>
            <a:r>
              <a:rPr lang="it-IT" dirty="0" smtClean="0"/>
              <a:t>GO CONQR</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smtClean="0"/>
              <a:t>Regolamento BYOD - </a:t>
            </a:r>
            <a:r>
              <a:rPr lang="it-IT" sz="2800" b="1" dirty="0" err="1" smtClean="0"/>
              <a:t>Bring</a:t>
            </a:r>
            <a:r>
              <a:rPr lang="it-IT" sz="2800" b="1" dirty="0" smtClean="0"/>
              <a:t> </a:t>
            </a:r>
            <a:r>
              <a:rPr lang="it-IT" sz="2800" b="1" dirty="0" err="1" smtClean="0"/>
              <a:t>Your</a:t>
            </a:r>
            <a:r>
              <a:rPr lang="it-IT" sz="2800" b="1" dirty="0" smtClean="0"/>
              <a:t> </a:t>
            </a:r>
            <a:r>
              <a:rPr lang="it-IT" sz="2800" b="1" dirty="0" err="1" smtClean="0"/>
              <a:t>Own</a:t>
            </a:r>
            <a:r>
              <a:rPr lang="it-IT" sz="2800" b="1" dirty="0" smtClean="0"/>
              <a:t> </a:t>
            </a:r>
            <a:r>
              <a:rPr lang="it-IT" sz="2800" b="1" dirty="0" err="1" smtClean="0"/>
              <a:t>Devices</a:t>
            </a:r>
            <a:r>
              <a:rPr lang="it-IT" sz="2800" b="1" dirty="0" smtClean="0"/>
              <a:t> Policy-Regolamento per l’utilizzo dei dispositivi digitali personali a scuola</a:t>
            </a:r>
            <a:endParaRPr lang="it-IT" sz="2800" dirty="0"/>
          </a:p>
        </p:txBody>
      </p:sp>
      <p:sp>
        <p:nvSpPr>
          <p:cNvPr id="3" name="Segnaposto contenuto 2"/>
          <p:cNvSpPr>
            <a:spLocks noGrp="1"/>
          </p:cNvSpPr>
          <p:nvPr>
            <p:ph idx="1"/>
          </p:nvPr>
        </p:nvSpPr>
        <p:spPr/>
        <p:txBody>
          <a:bodyPr/>
          <a:lstStyle/>
          <a:p>
            <a:pPr algn="just">
              <a:buNone/>
            </a:pPr>
            <a:r>
              <a:rPr lang="it-IT" dirty="0" smtClean="0"/>
              <a:t>	La </a:t>
            </a:r>
            <a:r>
              <a:rPr lang="it-IT" dirty="0" smtClean="0"/>
              <a:t>tecnologia fornisce agli studenti opportunità innovative ed inedite per incrementare la loro cultura. La scuola intende favorire tale processo garantendone la sicurezza attraverso una modalità di interazione che contribuisca al miglioramento dell’ambiente educativo e di apprendimento. Pertanto l’uso improprio dei </a:t>
            </a:r>
            <a:r>
              <a:rPr lang="it-IT" i="1" dirty="0" smtClean="0"/>
              <a:t>dispositivi digitali mobili </a:t>
            </a:r>
            <a:r>
              <a:rPr lang="it-IT" dirty="0" smtClean="0"/>
              <a:t>(d’ora in avanti semplicemente “dispositivi”) a scuola è inaccettabile e viene sanzionato in misura della gravità in base a quanto stabilito dal Regolamento di Istituto.</a:t>
            </a:r>
          </a:p>
          <a:p>
            <a:pPr algn="just"/>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95536" y="273423"/>
            <a:ext cx="8477595"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buFont typeface="Arial" pitchFamily="34" charset="0"/>
              <a:buChar char="•"/>
              <a:tabLst>
                <a:tab pos="5302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Sono ammessi in classe i seguenti dispositivi digitali mobili: </a:t>
            </a:r>
            <a:r>
              <a:rPr kumimoji="0" lang="it-IT" sz="2400" b="0" i="0" u="none" strike="noStrike" cap="none" normalizeH="0" baseline="0" dirty="0" err="1" smtClean="0">
                <a:ln>
                  <a:noFill/>
                </a:ln>
                <a:solidFill>
                  <a:srgbClr val="FF0000"/>
                </a:solidFill>
                <a:effectLst/>
                <a:ea typeface="Calibri" pitchFamily="34" charset="0"/>
                <a:cs typeface="Times New Roman" pitchFamily="18" charset="0"/>
              </a:rPr>
              <a:t>tablet</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 </a:t>
            </a:r>
            <a:r>
              <a:rPr kumimoji="0" lang="it-IT" sz="2400" b="0" i="0" u="none" strike="noStrike" cap="none" normalizeH="0" baseline="0" dirty="0" err="1" smtClean="0">
                <a:ln>
                  <a:noFill/>
                </a:ln>
                <a:solidFill>
                  <a:srgbClr val="FF0000"/>
                </a:solidFill>
                <a:effectLst/>
                <a:ea typeface="Calibri" pitchFamily="34" charset="0"/>
                <a:cs typeface="Times New Roman" pitchFamily="18" charset="0"/>
              </a:rPr>
              <a:t>smartphone</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 ed </a:t>
            </a:r>
            <a:r>
              <a:rPr kumimoji="0" lang="it-IT" sz="2400" b="0" i="0" u="none" strike="noStrike" cap="none" normalizeH="0" baseline="0" dirty="0" err="1" smtClean="0">
                <a:ln>
                  <a:noFill/>
                </a:ln>
                <a:solidFill>
                  <a:srgbClr val="FF0000"/>
                </a:solidFill>
                <a:effectLst/>
                <a:ea typeface="Calibri" pitchFamily="34" charset="0"/>
                <a:cs typeface="Times New Roman" pitchFamily="18" charset="0"/>
              </a:rPr>
              <a:t>e-reader</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a:t>
            </a:r>
          </a:p>
          <a:p>
            <a:pPr algn="just" eaLnBrk="0" fontAlgn="base" hangingPunct="0">
              <a:spcBef>
                <a:spcPct val="0"/>
              </a:spcBef>
              <a:spcAft>
                <a:spcPct val="0"/>
              </a:spcAft>
              <a:tabLst>
                <a:tab pos="530225" algn="l"/>
              </a:tabLst>
            </a:pPr>
            <a:endParaRPr kumimoji="0" lang="it-IT" sz="24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530225" algn="l"/>
              </a:tabLst>
            </a:pPr>
            <a:r>
              <a:rPr kumimoji="0" lang="it-IT" sz="2400" b="0" i="0" u="none" strike="noStrike" cap="none" normalizeH="0" baseline="0" dirty="0" smtClean="0">
                <a:ln>
                  <a:noFill/>
                </a:ln>
                <a:solidFill>
                  <a:schemeClr val="bg2">
                    <a:lumMod val="50000"/>
                  </a:schemeClr>
                </a:solidFill>
                <a:effectLst/>
                <a:ea typeface="Calibri" pitchFamily="34" charset="0"/>
                <a:cs typeface="Times New Roman" pitchFamily="18" charset="0"/>
              </a:rPr>
              <a:t>Gli studenti sono responsabili personalmente dei propri dispositivi</a:t>
            </a:r>
          </a:p>
          <a:p>
            <a:pPr marL="0" marR="0" lvl="0" indent="0" algn="just" defTabSz="914400" rtl="0" eaLnBrk="0" fontAlgn="base" latinLnBrk="0" hangingPunct="0">
              <a:lnSpc>
                <a:spcPct val="100000"/>
              </a:lnSpc>
              <a:spcBef>
                <a:spcPct val="0"/>
              </a:spcBef>
              <a:spcAft>
                <a:spcPct val="0"/>
              </a:spcAft>
              <a:buClrTx/>
              <a:buSzTx/>
              <a:tabLst>
                <a:tab pos="530225" algn="l"/>
              </a:tabLst>
            </a:pPr>
            <a:endParaRPr kumimoji="0" lang="it-IT" sz="2400" b="0" i="0" u="none" strike="noStrike" cap="none" normalizeH="0" baseline="0" dirty="0" smtClean="0">
              <a:ln>
                <a:noFill/>
              </a:ln>
              <a:solidFill>
                <a:schemeClr val="bg2">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5302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I dispositivi devono essere usati a scuola per soli scopi didattici</a:t>
            </a:r>
          </a:p>
          <a:p>
            <a:pPr marL="0" marR="0" lvl="0" indent="0" algn="just" defTabSz="914400" rtl="0" eaLnBrk="0" fontAlgn="base" latinLnBrk="0" hangingPunct="0">
              <a:lnSpc>
                <a:spcPct val="100000"/>
              </a:lnSpc>
              <a:spcBef>
                <a:spcPct val="0"/>
              </a:spcBef>
              <a:spcAft>
                <a:spcPct val="0"/>
              </a:spcAft>
              <a:buClrTx/>
              <a:buSzTx/>
              <a:tabLst>
                <a:tab pos="530225" algn="l"/>
              </a:tabLst>
            </a:pPr>
            <a:endParaRPr kumimoji="0" lang="it-IT" sz="24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530225" algn="l"/>
              </a:tabLst>
            </a:pPr>
            <a:r>
              <a:rPr kumimoji="0" lang="it-IT" sz="2400" b="0" i="0" u="none" strike="noStrike" cap="none" normalizeH="0" baseline="0" dirty="0" smtClean="0">
                <a:ln>
                  <a:noFill/>
                </a:ln>
                <a:solidFill>
                  <a:schemeClr val="bg2">
                    <a:lumMod val="50000"/>
                  </a:schemeClr>
                </a:solidFill>
                <a:effectLst/>
                <a:ea typeface="Calibri" pitchFamily="34" charset="0"/>
                <a:cs typeface="Times New Roman" pitchFamily="18" charset="0"/>
              </a:rPr>
              <a:t>Gli studenti possono usare il loro dispositivo personale mobile in classe SOLTANTO con il consenso esplicito dell’insegnante.</a:t>
            </a:r>
          </a:p>
          <a:p>
            <a:pPr marL="0" marR="0" lvl="0" indent="0" algn="just" defTabSz="914400" rtl="0" eaLnBrk="0" fontAlgn="base" latinLnBrk="0" hangingPunct="0">
              <a:lnSpc>
                <a:spcPct val="100000"/>
              </a:lnSpc>
              <a:spcBef>
                <a:spcPct val="0"/>
              </a:spcBef>
              <a:spcAft>
                <a:spcPct val="0"/>
              </a:spcAft>
              <a:buClrTx/>
              <a:buSzTx/>
              <a:tabLst>
                <a:tab pos="530225" algn="l"/>
              </a:tabLst>
            </a:pPr>
            <a:endParaRPr kumimoji="0" lang="it-IT" sz="2400" b="0" i="0" u="none" strike="noStrike" cap="none" normalizeH="0" baseline="0" dirty="0" smtClean="0">
              <a:ln>
                <a:noFill/>
              </a:ln>
              <a:solidFill>
                <a:schemeClr val="bg2">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5302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E’ vietato agli studenti usare dispositivi di registrazione audio, videocamere o fotocamere (o dispositivi che li prevedano) per registrare media o</a:t>
            </a:r>
            <a:r>
              <a:rPr kumimoji="0" lang="it-IT" sz="2400" b="0" i="0" u="none" strike="noStrike" cap="none" normalizeH="0" dirty="0" smtClean="0">
                <a:ln>
                  <a:noFill/>
                </a:ln>
                <a:solidFill>
                  <a:srgbClr val="FF0000"/>
                </a:solidFill>
                <a:effectLst/>
                <a:ea typeface="Calibri" pitchFamily="34" charset="0"/>
                <a:cs typeface="Times New Roman" pitchFamily="18" charset="0"/>
              </a:rPr>
              <a:t> </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fare foto in classe SENZA il permesso dell’insegnante e SENZA il consenso della persona che viene registrata</a:t>
            </a:r>
            <a:r>
              <a:rPr kumimoji="0" lang="it-IT" sz="2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t>
            </a:r>
            <a:endParaRPr kumimoji="0" lang="it-IT"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83568" y="1228110"/>
            <a:ext cx="777686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5302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Audio e video registrati a scuola a fini didattici possono essere pubblicati ESCLUSIVAMENTE in canali di comunicazione INTESTATI UFFICIALMENTE all’IIS M. T. Cicerone, da cui potranno essere condivisi.</a:t>
            </a:r>
            <a:endParaRPr kumimoji="0" lang="it-IT" sz="24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02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Un elenco aggiornato di tali canali è reperibile al seguente indirizzo: </a:t>
            </a:r>
            <a:r>
              <a:rPr kumimoji="0" lang="it-IT" sz="2400" b="0" i="0" u="none" strike="noStrike" cap="none" normalizeH="0" baseline="0" dirty="0" smtClean="0">
                <a:ln>
                  <a:noFill/>
                </a:ln>
                <a:solidFill>
                  <a:srgbClr val="FF0000"/>
                </a:solidFill>
                <a:effectLst/>
                <a:ea typeface="Calibri" pitchFamily="34" charset="0"/>
                <a:cs typeface="Times New Roman" pitchFamily="18" charset="0"/>
                <a:hlinkClick r:id="rId2"/>
              </a:rPr>
              <a:t>http://www.istitutocicerone.gov.it</a:t>
            </a:r>
            <a:endParaRPr kumimoji="0" lang="it-IT" sz="2400" b="0" i="0" u="none" strike="noStrike" cap="none" normalizeH="0" baseline="0" dirty="0" smtClean="0">
              <a:ln>
                <a:noFill/>
              </a:ln>
              <a:solidFill>
                <a:srgbClr val="FF0000"/>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30225" algn="l"/>
              </a:tabLst>
            </a:pPr>
            <a:endParaRPr kumimoji="0" lang="it-IT" sz="2400" b="0" i="0" u="none" strike="noStrike" cap="none" normalizeH="0" baseline="0" dirty="0" smtClean="0">
              <a:ln>
                <a:noFill/>
              </a:ln>
              <a:solidFill>
                <a:srgbClr val="FF0000"/>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530225" algn="l"/>
              </a:tabLst>
            </a:pPr>
            <a:r>
              <a:rPr kumimoji="0" lang="it-IT" sz="2400" b="0" i="0" u="none" strike="noStrike" cap="none" normalizeH="0" baseline="0" dirty="0" smtClean="0">
                <a:ln>
                  <a:noFill/>
                </a:ln>
                <a:solidFill>
                  <a:schemeClr val="accent1">
                    <a:lumMod val="75000"/>
                  </a:schemeClr>
                </a:solidFill>
                <a:effectLst/>
                <a:ea typeface="Calibri" pitchFamily="34" charset="0"/>
                <a:cs typeface="Times New Roman" pitchFamily="18" charset="0"/>
              </a:rPr>
              <a:t>E’ vietato agli studenti prendere in prestito dispositivi di altri studenti. Ogni studente è responsabile del proprio dispositivo</a:t>
            </a:r>
            <a:r>
              <a:rPr kumimoji="0" lang="it-IT" sz="2400" b="0" i="0" u="none" strike="noStrike" cap="none" normalizeH="0" baseline="0" dirty="0" smtClean="0">
                <a:ln>
                  <a:noFill/>
                </a:ln>
                <a:solidFill>
                  <a:schemeClr val="accent1">
                    <a:lumMod val="75000"/>
                  </a:schemeClr>
                </a:solidFill>
                <a:effectLst/>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39552" y="1052736"/>
            <a:ext cx="799288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987425" algn="l"/>
              </a:tabLst>
            </a:pPr>
            <a:r>
              <a:rPr kumimoji="0" lang="it-IT" sz="2400" b="0" i="0" u="none" strike="noStrike" cap="none" normalizeH="0" baseline="0" dirty="0" smtClean="0">
                <a:ln>
                  <a:noFill/>
                </a:ln>
                <a:solidFill>
                  <a:srgbClr val="FF0000"/>
                </a:solidFill>
                <a:effectLst/>
                <a:ea typeface="Calibri" pitchFamily="34" charset="0"/>
                <a:cs typeface="Times New Roman" pitchFamily="18" charset="0"/>
              </a:rPr>
              <a:t>Agli studenti NON è consentito:</a:t>
            </a:r>
          </a:p>
          <a:p>
            <a:pPr marL="0" marR="0" lvl="0" indent="0" algn="l" defTabSz="914400" rtl="0" eaLnBrk="1" fontAlgn="base" latinLnBrk="0" hangingPunct="1">
              <a:lnSpc>
                <a:spcPct val="100000"/>
              </a:lnSpc>
              <a:spcBef>
                <a:spcPct val="0"/>
              </a:spcBef>
              <a:spcAft>
                <a:spcPct val="0"/>
              </a:spcAft>
              <a:buClrTx/>
              <a:buSzTx/>
              <a:tabLst>
                <a:tab pos="987425" algn="l"/>
              </a:tabLst>
            </a:pPr>
            <a:r>
              <a:rPr lang="it-IT" sz="2400" dirty="0" smtClean="0">
                <a:solidFill>
                  <a:srgbClr val="FF0000"/>
                </a:solidFill>
                <a:ea typeface="Calibri" pitchFamily="34" charset="0"/>
                <a:cs typeface="Times New Roman" pitchFamily="18" charset="0"/>
              </a:rPr>
              <a:t>	1. </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usare Internet per scopi diversi da quelli didattici;</a:t>
            </a:r>
            <a:endParaRPr lang="it-IT" sz="2400" dirty="0">
              <a:solidFill>
                <a:srgbClr val="FF0000"/>
              </a:solidFill>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987425" algn="l"/>
              </a:tabLst>
            </a:pPr>
            <a:r>
              <a:rPr kumimoji="0" lang="it-IT" sz="2400" b="0" i="0" u="none" strike="noStrike" cap="none" normalizeH="0" baseline="0" dirty="0" smtClean="0">
                <a:ln>
                  <a:noFill/>
                </a:ln>
                <a:solidFill>
                  <a:srgbClr val="FF0000"/>
                </a:solidFill>
                <a:effectLst/>
                <a:ea typeface="Calibri" pitchFamily="34" charset="0"/>
                <a:cs typeface="Arial" pitchFamily="34" charset="0"/>
              </a:rPr>
              <a:t>	2.</a:t>
            </a:r>
            <a:r>
              <a:rPr kumimoji="0" lang="it-IT" sz="2400" b="0" i="0" u="none" strike="noStrike" cap="none" normalizeH="0" dirty="0" smtClean="0">
                <a:ln>
                  <a:noFill/>
                </a:ln>
                <a:solidFill>
                  <a:srgbClr val="FF0000"/>
                </a:solidFill>
                <a:effectLst/>
                <a:ea typeface="Calibri" pitchFamily="34" charset="0"/>
                <a:cs typeface="Arial" pitchFamily="34" charset="0"/>
              </a:rPr>
              <a:t> </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scaricare musica, video e programmi da internet 	senza l’esplicito consenso dell’insegnante e quindi 	per scopi che non siano didattici;</a:t>
            </a:r>
            <a:endParaRPr lang="it-IT" sz="2400" dirty="0">
              <a:solidFill>
                <a:srgbClr val="FF0000"/>
              </a:solidFill>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987425" algn="l"/>
              </a:tabLst>
            </a:pPr>
            <a:r>
              <a:rPr kumimoji="0" lang="it-IT" sz="2400" b="0" i="0" u="none" strike="noStrike" cap="none" normalizeH="0" baseline="0" dirty="0" smtClean="0">
                <a:ln>
                  <a:noFill/>
                </a:ln>
                <a:solidFill>
                  <a:srgbClr val="FF0000"/>
                </a:solidFill>
                <a:effectLst/>
                <a:ea typeface="Calibri" pitchFamily="34" charset="0"/>
                <a:cs typeface="Arial" pitchFamily="34" charset="0"/>
              </a:rPr>
              <a:t>	3.</a:t>
            </a:r>
            <a:r>
              <a:rPr kumimoji="0" lang="it-IT" sz="2400" b="0" i="0" u="none" strike="noStrike" cap="none" normalizeH="0" dirty="0" smtClean="0">
                <a:ln>
                  <a:noFill/>
                </a:ln>
                <a:solidFill>
                  <a:srgbClr val="FF0000"/>
                </a:solidFill>
                <a:effectLst/>
                <a:ea typeface="Calibri" pitchFamily="34" charset="0"/>
                <a:cs typeface="Arial" pitchFamily="34" charset="0"/>
              </a:rPr>
              <a:t> </a:t>
            </a:r>
            <a:r>
              <a:rPr kumimoji="0" lang="it-IT" sz="2400" b="0" i="0" u="none" strike="noStrike" cap="none" normalizeH="0" baseline="0" dirty="0" smtClean="0">
                <a:ln>
                  <a:noFill/>
                </a:ln>
                <a:solidFill>
                  <a:srgbClr val="FF0000"/>
                </a:solidFill>
                <a:effectLst/>
                <a:ea typeface="Calibri" pitchFamily="34" charset="0"/>
                <a:cs typeface="Times New Roman" pitchFamily="18" charset="0"/>
              </a:rPr>
              <a:t>giocare con i dispositivi;</a:t>
            </a:r>
            <a:endParaRPr kumimoji="0" lang="it-IT" sz="2400" b="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87425" algn="l"/>
              </a:tabLst>
            </a:pPr>
            <a:r>
              <a:rPr kumimoji="0" lang="it-IT" sz="2400" b="0" i="0" u="none" strike="noStrike" cap="none" normalizeH="0" baseline="0" dirty="0" smtClean="0">
                <a:ln>
                  <a:noFill/>
                </a:ln>
                <a:solidFill>
                  <a:schemeClr val="accent1">
                    <a:lumMod val="75000"/>
                  </a:schemeClr>
                </a:solidFill>
                <a:effectLst/>
                <a:ea typeface="Calibri" pitchFamily="34" charset="0"/>
                <a:cs typeface="Times New Roman" pitchFamily="18" charset="0"/>
              </a:rPr>
              <a:t>Agli studenti è richiesto di caricare completamente il dispositivo a casa:</a:t>
            </a:r>
            <a:endParaRPr kumimoji="0" lang="it-IT" sz="2400" b="0" i="0" u="none" strike="noStrike" cap="none" normalizeH="0" baseline="0" dirty="0" smtClean="0">
              <a:ln>
                <a:noFill/>
              </a:ln>
              <a:solidFill>
                <a:schemeClr val="accent1">
                  <a:lumMod val="75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87425" algn="l"/>
              </a:tabLst>
            </a:pPr>
            <a:r>
              <a:rPr kumimoji="0" lang="it-IT" sz="2400" b="0" i="0" u="none" strike="noStrike" cap="none" normalizeH="0" baseline="0" dirty="0" smtClean="0">
                <a:ln>
                  <a:noFill/>
                </a:ln>
                <a:solidFill>
                  <a:schemeClr val="accent1">
                    <a:lumMod val="75000"/>
                  </a:schemeClr>
                </a:solidFill>
                <a:effectLst/>
                <a:ea typeface="Calibri" pitchFamily="34" charset="0"/>
                <a:cs typeface="Times New Roman" pitchFamily="18" charset="0"/>
              </a:rPr>
              <a:t>	1. non è permesso ricaricare i dispositivi nelle aule</a:t>
            </a:r>
            <a:endParaRPr kumimoji="0" lang="it-IT" sz="2400" b="0" i="0" u="none" strike="noStrike" cap="none" normalizeH="0" baseline="0" dirty="0" smtClean="0">
              <a:ln>
                <a:noFill/>
              </a:ln>
              <a:solidFill>
                <a:schemeClr val="accent1">
                  <a:lumMod val="75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87425" algn="l"/>
              </a:tabLst>
            </a:pPr>
            <a:r>
              <a:rPr kumimoji="0" lang="it-IT" sz="2400" b="0" i="0" u="none" strike="noStrike" cap="none" normalizeH="0" baseline="0" dirty="0" smtClean="0">
                <a:ln>
                  <a:noFill/>
                </a:ln>
                <a:solidFill>
                  <a:schemeClr val="accent1">
                    <a:lumMod val="75000"/>
                  </a:schemeClr>
                </a:solidFill>
                <a:effectLst/>
                <a:ea typeface="Calibri" pitchFamily="34" charset="0"/>
                <a:cs typeface="Times New Roman" pitchFamily="18" charset="0"/>
              </a:rPr>
              <a:t>	2. non è permesso ricaricare i dispositivi durante 	l’orario di lezione</a:t>
            </a:r>
            <a:r>
              <a:rPr lang="it-IT" sz="2400" dirty="0" smtClean="0">
                <a:solidFill>
                  <a:schemeClr val="accent1">
                    <a:lumMod val="75000"/>
                  </a:schemeClr>
                </a:solidFill>
                <a:cs typeface="Arial" pitchFamily="34" charset="0"/>
              </a:rPr>
              <a:t>. </a:t>
            </a:r>
            <a:r>
              <a:rPr kumimoji="0" lang="it-IT" sz="2400" b="0" i="0" u="none" strike="noStrike" cap="none" normalizeH="0" baseline="0" dirty="0" smtClean="0">
                <a:ln>
                  <a:noFill/>
                </a:ln>
                <a:solidFill>
                  <a:schemeClr val="accent1">
                    <a:lumMod val="75000"/>
                  </a:schemeClr>
                </a:solidFill>
                <a:effectLst/>
                <a:ea typeface="Calibri" pitchFamily="34" charset="0"/>
                <a:cs typeface="Times New Roman" pitchFamily="18" charset="0"/>
              </a:rPr>
              <a:t>A tal scopo si consiglia di dotarsi 	di caricabatterie portatili. </a:t>
            </a:r>
          </a:p>
          <a:p>
            <a:pPr marL="0" marR="0" lvl="0" indent="0" algn="l" defTabSz="914400" rtl="0" eaLnBrk="0" fontAlgn="base" latinLnBrk="0" hangingPunct="0">
              <a:lnSpc>
                <a:spcPct val="100000"/>
              </a:lnSpc>
              <a:spcBef>
                <a:spcPct val="0"/>
              </a:spcBef>
              <a:spcAft>
                <a:spcPct val="0"/>
              </a:spcAft>
              <a:buClrTx/>
              <a:buSzTx/>
              <a:tabLst>
                <a:tab pos="987425" algn="l"/>
              </a:tabLst>
            </a:pPr>
            <a:r>
              <a:rPr kumimoji="0" lang="it-IT" sz="2400" b="0" i="0" u="none" strike="noStrike" cap="none" normalizeH="0" baseline="0" dirty="0" smtClean="0">
                <a:ln>
                  <a:noFill/>
                </a:ln>
                <a:solidFill>
                  <a:schemeClr val="tx1"/>
                </a:solidFill>
                <a:effectLst/>
                <a:ea typeface="Calibri" pitchFamily="34" charset="0"/>
                <a:cs typeface="Times New Roman" pitchFamily="18" charset="0"/>
              </a:rPr>
              <a:t>La scuola non sarà ritenuta responsabile per dispositivi che gli studenti lasciano a scuola</a:t>
            </a:r>
            <a:endParaRPr kumimoji="0" lang="it-IT"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87425" algn="l"/>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971600" y="1340768"/>
            <a:ext cx="691276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tx1"/>
                </a:solidFill>
                <a:effectLst/>
                <a:ea typeface="Calibri" pitchFamily="34" charset="0"/>
                <a:cs typeface="Times New Roman" pitchFamily="18" charset="0"/>
              </a:rPr>
              <a:t>Diritto di ispezione degli Insegnanti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ea typeface="Calibri" pitchFamily="34" charset="0"/>
                <a:cs typeface="Times New Roman" pitchFamily="18" charset="0"/>
              </a:rPr>
              <a:t>La scuola si riserva il diritto di monitorare le attività online degli utenti e accedere, controllare, copiare, raccogliere o cancellare ogni comunicazione elettronica o file, rivelandone il contenuto alle forze dell’ordine qualora lo ritenga necessario</a:t>
            </a:r>
            <a:r>
              <a:rPr kumimoji="0" lang="it-IT" sz="2400" b="0" i="0" u="none" strike="noStrike" cap="none" normalizeH="0" baseline="0" dirty="0" smtClean="0">
                <a:ln>
                  <a:noFill/>
                </a:ln>
                <a:solidFill>
                  <a:schemeClr val="tx1"/>
                </a:solidFill>
                <a:effectLst/>
                <a:cs typeface="Arial" pitchFamily="34" charset="0"/>
              </a:rPr>
              <a:t> </a:t>
            </a:r>
          </a:p>
        </p:txBody>
      </p:sp>
      <p:sp>
        <p:nvSpPr>
          <p:cNvPr id="22530" name="Rectangle 2"/>
          <p:cNvSpPr>
            <a:spLocks noChangeArrowheads="1"/>
          </p:cNvSpPr>
          <p:nvPr/>
        </p:nvSpPr>
        <p:spPr bwMode="auto">
          <a:xfrm>
            <a:off x="467544" y="4880193"/>
            <a:ext cx="810039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tx1"/>
                </a:solidFill>
                <a:effectLst/>
                <a:ea typeface="Calibri" pitchFamily="34" charset="0"/>
                <a:cs typeface="Times New Roman" pitchFamily="18" charset="0"/>
              </a:rPr>
              <a:t>Approvato dal C.d.I. con delibera n. 770 in data 14/01/201</a:t>
            </a:r>
            <a:r>
              <a:rPr kumimoji="0" lang="it-IT" sz="2400" b="0" i="0" u="none" strike="noStrike" cap="none" normalizeH="0" baseline="0" dirty="0" smtClean="0">
                <a:ln>
                  <a:noFill/>
                </a:ln>
                <a:solidFill>
                  <a:schemeClr val="tx1"/>
                </a:solidFill>
                <a:effectLst/>
                <a:ea typeface="Calibri" pitchFamily="34" charset="0"/>
                <a:cs typeface="Times New Roman" pitchFamily="18" charset="0"/>
              </a:rPr>
              <a:t>6</a:t>
            </a:r>
            <a:endParaRPr kumimoji="0" lang="it-IT"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12509137_738453499631982_4899690822693841298_n"/>
          <p:cNvPicPr>
            <a:picLocks noChangeAspect="1" noChangeArrowheads="1"/>
          </p:cNvPicPr>
          <p:nvPr/>
        </p:nvPicPr>
        <p:blipFill>
          <a:blip r:embed="rId2" cstate="print"/>
          <a:srcRect/>
          <a:stretch>
            <a:fillRect/>
          </a:stretch>
        </p:blipFill>
        <p:spPr bwMode="auto">
          <a:xfrm>
            <a:off x="1547664" y="620688"/>
            <a:ext cx="5931644" cy="593164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264</Words>
  <Application>Microsoft Office PowerPoint</Application>
  <PresentationFormat>Presentazione su schermo (4:3)</PresentationFormat>
  <Paragraphs>38</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Equinozio</vt:lpstr>
      <vt:lpstr>Diapositiva 1</vt:lpstr>
      <vt:lpstr>Azioni #25 e #28</vt:lpstr>
      <vt:lpstr>PROGRAMMA DEL CORSO</vt:lpstr>
      <vt:lpstr>Regolamento BYOD - Bring Your Own Devices Policy-Regolamento per l’utilizzo dei dispositivi digitali personali a scuola</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Formazione docenti</dc:title>
  <dc:creator>Sonya</dc:creator>
  <cp:lastModifiedBy>Sonya</cp:lastModifiedBy>
  <cp:revision>11</cp:revision>
  <dcterms:created xsi:type="dcterms:W3CDTF">2016-11-17T20:13:43Z</dcterms:created>
  <dcterms:modified xsi:type="dcterms:W3CDTF">2016-11-17T22:33:27Z</dcterms:modified>
</cp:coreProperties>
</file>