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3"/>
  </p:notesMasterIdLst>
  <p:sldIdLst>
    <p:sldId id="256" r:id="rId2"/>
    <p:sldId id="286" r:id="rId3"/>
    <p:sldId id="258" r:id="rId4"/>
    <p:sldId id="282" r:id="rId5"/>
    <p:sldId id="288" r:id="rId6"/>
    <p:sldId id="283" r:id="rId7"/>
    <p:sldId id="284" r:id="rId8"/>
    <p:sldId id="285" r:id="rId9"/>
    <p:sldId id="287" r:id="rId10"/>
    <p:sldId id="289" r:id="rId11"/>
    <p:sldId id="29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35" autoAdjust="0"/>
    <p:restoredTop sz="94660"/>
  </p:normalViewPr>
  <p:slideViewPr>
    <p:cSldViewPr>
      <p:cViewPr>
        <p:scale>
          <a:sx n="75" d="100"/>
          <a:sy n="75" d="100"/>
        </p:scale>
        <p:origin x="-1476"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6FAB8-8CC3-4AEA-8DEF-64F7B0889D15}" type="datetimeFigureOut">
              <a:rPr lang="en-US" smtClean="0"/>
              <a:pPr/>
              <a:t>5/19/2017</a:t>
            </a:fld>
            <a:endParaRPr lang="en-US"/>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o-RO" smtClean="0"/>
              <a:t>Faceți clic pentru a edita stilurile de text Coordonator</a:t>
            </a:r>
          </a:p>
          <a:p>
            <a:pPr lvl="1"/>
            <a:r>
              <a:rPr lang="ro-RO" smtClean="0"/>
              <a:t>Al doilea nivel</a:t>
            </a:r>
          </a:p>
          <a:p>
            <a:pPr lvl="2"/>
            <a:r>
              <a:rPr lang="ro-RO" smtClean="0"/>
              <a:t>Al treilea nivel</a:t>
            </a:r>
          </a:p>
          <a:p>
            <a:pPr lvl="3"/>
            <a:r>
              <a:rPr lang="ro-RO" smtClean="0"/>
              <a:t>Al patrulea nivel</a:t>
            </a:r>
          </a:p>
          <a:p>
            <a:pPr lvl="4"/>
            <a:r>
              <a:rPr lang="ro-RO" smtClean="0"/>
              <a:t>Al cincilea nivel</a:t>
            </a:r>
            <a:endParaRPr lang="en-US"/>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D24949-4326-4234-B546-EC7F777039D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0691563-F6F6-44B3-B4E0-4A79C6777948}" type="datetimeFigureOut">
              <a:rPr lang="en-US" smtClean="0"/>
              <a:pPr/>
              <a:t>5/19/2017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A3E2E6D-9CD4-437B-A8EE-F226DE3CF2B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3E2E6D-9CD4-437B-A8EE-F226DE3CF2B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3E2E6D-9CD4-437B-A8EE-F226DE3CF2B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3E2E6D-9CD4-437B-A8EE-F226DE3CF2B3}"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A3E2E6D-9CD4-437B-A8EE-F226DE3CF2B3}"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A3E2E6D-9CD4-437B-A8EE-F226DE3CF2B3}"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A3E2E6D-9CD4-437B-A8EE-F226DE3CF2B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A3E2E6D-9CD4-437B-A8EE-F226DE3CF2B3}"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0691563-F6F6-44B3-B4E0-4A79C6777948}" type="datetimeFigureOut">
              <a:rPr lang="en-US" smtClean="0"/>
              <a:pPr/>
              <a:t>5/19/2017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A3E2E6D-9CD4-437B-A8EE-F226DE3CF2B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0691563-F6F6-44B3-B4E0-4A79C6777948}" type="datetimeFigureOut">
              <a:rPr lang="en-US" smtClean="0"/>
              <a:pPr/>
              <a:t>5/19/2017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A3E2E6D-9CD4-437B-A8EE-F226DE3CF2B3}"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0691563-F6F6-44B3-B4E0-4A79C6777948}" type="datetimeFigureOut">
              <a:rPr lang="en-US" smtClean="0"/>
              <a:pPr/>
              <a:t>5/19/2017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A3E2E6D-9CD4-437B-A8EE-F226DE3CF2B3}"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0691563-F6F6-44B3-B4E0-4A79C6777948}" type="datetimeFigureOut">
              <a:rPr lang="en-US" smtClean="0"/>
              <a:pPr/>
              <a:t>5/19/2017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A3E2E6D-9CD4-437B-A8EE-F226DE3CF2B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spd="med">
    <p:wedge/>
  </p:transition>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radinita51craiova@yahoo.com" TargetMode="Externa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p:cNvSpPr>
            <a:spLocks noGrp="1"/>
          </p:cNvSpPr>
          <p:nvPr>
            <p:ph type="ctrTitle"/>
          </p:nvPr>
        </p:nvSpPr>
        <p:spPr>
          <a:xfrm>
            <a:off x="1143000" y="1600200"/>
            <a:ext cx="7162800" cy="1524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HEALTHYLAND</a:t>
            </a:r>
            <a:r>
              <a:rPr lang="ro-RO"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r>
            <a:br>
              <a:rPr lang="ro-RO" sz="3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ubtitlu 2"/>
          <p:cNvSpPr>
            <a:spLocks noGrp="1"/>
          </p:cNvSpPr>
          <p:nvPr>
            <p:ph type="subTitle" idx="1"/>
          </p:nvPr>
        </p:nvSpPr>
        <p:spPr>
          <a:xfrm>
            <a:off x="228600" y="2590800"/>
            <a:ext cx="5791200" cy="1066800"/>
          </a:xfrm>
        </p:spPr>
        <p:txBody>
          <a:bodyPr/>
          <a:lstStyle/>
          <a:p>
            <a:pPr algn="ctr"/>
            <a:r>
              <a:rPr lang="en-US" dirty="0" smtClean="0">
                <a:solidFill>
                  <a:schemeClr val="tx1"/>
                </a:solidFill>
              </a:rPr>
              <a:t>Reference number</a:t>
            </a:r>
          </a:p>
          <a:p>
            <a:pPr algn="ctr"/>
            <a:r>
              <a:rPr lang="en-US" sz="2400" b="1" dirty="0" smtClean="0">
                <a:solidFill>
                  <a:schemeClr val="tx1"/>
                </a:solidFill>
              </a:rPr>
              <a:t>2016-1-PL01-KA219-026474_2</a:t>
            </a:r>
          </a:p>
          <a:p>
            <a:pPr algn="ctr"/>
            <a:endParaRPr lang="en-US" dirty="0"/>
          </a:p>
        </p:txBody>
      </p:sp>
      <p:pic>
        <p:nvPicPr>
          <p:cNvPr id="4" name="Imagine 3" descr="D:\Proiect 2016-2018\erasmus+logo_mic.jpg"/>
          <p:cNvPicPr/>
          <p:nvPr/>
        </p:nvPicPr>
        <p:blipFill>
          <a:blip r:embed="rId2" cstate="print"/>
          <a:srcRect/>
          <a:stretch>
            <a:fillRect/>
          </a:stretch>
        </p:blipFill>
        <p:spPr bwMode="auto">
          <a:xfrm>
            <a:off x="6553200" y="533400"/>
            <a:ext cx="1981200" cy="838200"/>
          </a:xfrm>
          <a:prstGeom prst="rect">
            <a:avLst/>
          </a:prstGeom>
          <a:noFill/>
          <a:ln w="9525">
            <a:noFill/>
            <a:miter lim="800000"/>
            <a:headEnd/>
            <a:tailEnd/>
          </a:ln>
        </p:spPr>
      </p:pic>
      <p:sp>
        <p:nvSpPr>
          <p:cNvPr id="149507" name="Rectangle 3"/>
          <p:cNvSpPr>
            <a:spLocks noChangeArrowheads="1"/>
          </p:cNvSpPr>
          <p:nvPr/>
        </p:nvSpPr>
        <p:spPr bwMode="auto">
          <a:xfrm>
            <a:off x="304800" y="473333"/>
            <a:ext cx="6172200" cy="969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5943600" algn="r"/>
              </a:tabLst>
            </a:pPr>
            <a:r>
              <a:rPr kumimoji="0" lang="en-US" altLang="zh-CN" sz="9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altLang="zh-CN"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zh-CN" sz="1200" i="1" dirty="0">
                <a:latin typeface="Bookman Old Style" pitchFamily="18" charset="0"/>
                <a:ea typeface="Times New Roman" pitchFamily="18" charset="0"/>
                <a:cs typeface="Arial" pitchFamily="34" charset="0"/>
              </a:rPr>
              <a:t> </a:t>
            </a:r>
            <a:r>
              <a:rPr lang="en-US" altLang="zh-CN" sz="1200" i="1" dirty="0" smtClean="0">
                <a:latin typeface="Bookman Old Style" pitchFamily="18" charset="0"/>
                <a:ea typeface="Times New Roman" pitchFamily="18" charset="0"/>
                <a:cs typeface="Arial" pitchFamily="34" charset="0"/>
              </a:rPr>
              <a:t> </a:t>
            </a:r>
            <a:r>
              <a:rPr kumimoji="0" lang="en-US" altLang="zh-CN" sz="1200" b="0" i="1"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INSPECTORATUL ŞCOLAR JUDEŢEAN DOLJ	</a:t>
            </a:r>
            <a:endParaRPr kumimoji="0" lang="en-US" altLang="zh-CN" sz="1200" b="0"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lang="en-US" altLang="zh-CN" sz="1200" b="1" dirty="0" smtClean="0">
                <a:latin typeface="Bookman Old Style" pitchFamily="18" charset="0"/>
                <a:ea typeface="Times New Roman" pitchFamily="18" charset="0"/>
                <a:cs typeface="Arial" pitchFamily="34" charset="0"/>
              </a:rPr>
              <a:t>  </a:t>
            </a:r>
            <a:r>
              <a:rPr kumimoji="0" lang="en-US" altLang="zh-CN" sz="1200" b="1" i="0"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GRĂDINIŢA CU PROGRAM PRELUNGIT „FLOAREA SOARELUI” CRAIOVA      </a:t>
            </a:r>
            <a:endParaRPr kumimoji="0" lang="en-US" altLang="zh-CN" sz="1200" b="0" i="0"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STR.NICOLAE </a:t>
            </a:r>
            <a:r>
              <a:rPr kumimoji="0" lang="en-US" altLang="zh-CN"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COCULESCU,NR.20: TEL./FAX.0251/484450 </a:t>
            </a:r>
            <a:endParaRPr kumimoji="0" lang="en-US" altLang="zh-CN" sz="12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5943600" algn="r"/>
              </a:tabLst>
            </a:pPr>
            <a:r>
              <a:rPr kumimoji="0" lang="en-US" altLang="zh-CN" sz="1200" b="0" i="0" u="none" strike="noStrike" cap="none" normalizeH="0" baseline="0" dirty="0" smtClean="0">
                <a:ln>
                  <a:noFill/>
                </a:ln>
                <a:solidFill>
                  <a:schemeClr val="tx1"/>
                </a:solidFill>
                <a:effectLst/>
                <a:latin typeface="Bookman Old Style" pitchFamily="18" charset="0"/>
                <a:ea typeface="Times New Roman" pitchFamily="18" charset="0"/>
                <a:cs typeface="Times New Roman" pitchFamily="18" charset="0"/>
              </a:rPr>
              <a:t>  E-mail: </a:t>
            </a:r>
            <a:r>
              <a:rPr kumimoji="0" lang="en-US" altLang="zh-CN"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hlinkClick r:id="rId3"/>
              </a:rPr>
              <a:t>gradinita51craiova@yahoo.com</a:t>
            </a:r>
            <a:r>
              <a:rPr kumimoji="0" lang="en-US" altLang="zh-CN" sz="1200" b="0" i="0" u="none" strike="noStrike" cap="none" normalizeH="0" baseline="0" dirty="0" smtClean="0">
                <a:ln>
                  <a:noFill/>
                </a:ln>
                <a:solidFill>
                  <a:schemeClr val="tx1"/>
                </a:solidFill>
                <a:effectLst/>
                <a:latin typeface="Arial" pitchFamily="34" charset="0"/>
                <a:cs typeface="Arial" pitchFamily="34" charset="0"/>
              </a:rPr>
              <a:t> </a:t>
            </a:r>
          </a:p>
        </p:txBody>
      </p:sp>
      <p:pic>
        <p:nvPicPr>
          <p:cNvPr id="6" name="Imagine 44" descr="C:\Users\Eduard\Downloads\1 (1).png"/>
          <p:cNvPicPr/>
          <p:nvPr/>
        </p:nvPicPr>
        <p:blipFill>
          <a:blip r:embed="rId4" cstate="print"/>
          <a:srcRect/>
          <a:stretch>
            <a:fillRect/>
          </a:stretch>
        </p:blipFill>
        <p:spPr bwMode="auto">
          <a:xfrm>
            <a:off x="5486400" y="2057400"/>
            <a:ext cx="3429000" cy="3124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Mic\Desktop\Erasmus 2016-2018\poza DAIRY PRODUCTS fieldtrip.jpg"/>
          <p:cNvPicPr>
            <a:picLocks noChangeAspect="1" noChangeArrowheads="1"/>
          </p:cNvPicPr>
          <p:nvPr/>
        </p:nvPicPr>
        <p:blipFill>
          <a:blip r:embed="rId2" cstate="print"/>
          <a:srcRect l="7576" t="5882" r="6818" b="7843"/>
          <a:stretch>
            <a:fillRect/>
          </a:stretch>
        </p:blipFill>
        <p:spPr bwMode="auto">
          <a:xfrm>
            <a:off x="2286000" y="1142999"/>
            <a:ext cx="6858000" cy="5340743"/>
          </a:xfrm>
          <a:prstGeom prst="roundRect">
            <a:avLst/>
          </a:prstGeom>
          <a:noFill/>
        </p:spPr>
      </p:pic>
      <p:sp>
        <p:nvSpPr>
          <p:cNvPr id="3" name="Rectangle 2"/>
          <p:cNvSpPr/>
          <p:nvPr/>
        </p:nvSpPr>
        <p:spPr>
          <a:xfrm>
            <a:off x="457200" y="304800"/>
            <a:ext cx="8686800" cy="923330"/>
          </a:xfrm>
          <a:prstGeom prst="rect">
            <a:avLst/>
          </a:prstGeom>
        </p:spPr>
        <p:txBody>
          <a:bodyPr wrap="square">
            <a:spAutoFit/>
          </a:bodyPr>
          <a:lstStyle/>
          <a:p>
            <a:pPr>
              <a:buFont typeface="Wingdings" pitchFamily="2" charset="2"/>
              <a:buChar char="Ø"/>
            </a:pPr>
            <a:r>
              <a:rPr lang="en-US" dirty="0" smtClean="0"/>
              <a:t>During a </a:t>
            </a:r>
            <a:r>
              <a:rPr lang="en-US" dirty="0" smtClean="0"/>
              <a:t>fieldtrip where they acquired significant knowledge about where milk comes from and how are produced dairy </a:t>
            </a:r>
            <a:r>
              <a:rPr lang="en-US" dirty="0" smtClean="0"/>
              <a:t>products. </a:t>
            </a:r>
            <a:r>
              <a:rPr lang="en-US" dirty="0" smtClean="0"/>
              <a:t>They had the chance to observe the sheep in their environment, to talk to a </a:t>
            </a:r>
            <a:r>
              <a:rPr lang="en-US" dirty="0" smtClean="0"/>
              <a:t>shepherd. </a:t>
            </a:r>
            <a:endParaRPr lang="ro-RO" dirty="0"/>
          </a:p>
        </p:txBody>
      </p:sp>
      <p:sp>
        <p:nvSpPr>
          <p:cNvPr id="4" name="Rectangle 3"/>
          <p:cNvSpPr/>
          <p:nvPr/>
        </p:nvSpPr>
        <p:spPr>
          <a:xfrm>
            <a:off x="457200" y="1143000"/>
            <a:ext cx="1981200" cy="4524315"/>
          </a:xfrm>
          <a:prstGeom prst="rect">
            <a:avLst/>
          </a:prstGeom>
        </p:spPr>
        <p:txBody>
          <a:bodyPr wrap="square">
            <a:spAutoFit/>
          </a:bodyPr>
          <a:lstStyle/>
          <a:p>
            <a:r>
              <a:rPr lang="en-US" dirty="0" smtClean="0"/>
              <a:t>They tasted various </a:t>
            </a:r>
            <a:r>
              <a:rPr lang="en-US" dirty="0" smtClean="0"/>
              <a:t>types of cheese, </a:t>
            </a:r>
            <a:r>
              <a:rPr lang="en-US" dirty="0" smtClean="0"/>
              <a:t>saw </a:t>
            </a:r>
            <a:r>
              <a:rPr lang="en-US" dirty="0" smtClean="0"/>
              <a:t>how cheese is traditionally produced and kept, </a:t>
            </a:r>
            <a:r>
              <a:rPr lang="en-US" dirty="0" smtClean="0"/>
              <a:t>learnt about a shepherd’s </a:t>
            </a:r>
            <a:r>
              <a:rPr lang="en-US" dirty="0" smtClean="0"/>
              <a:t>life. </a:t>
            </a:r>
            <a:r>
              <a:rPr lang="en-US" dirty="0" smtClean="0"/>
              <a:t>In the end, they had </a:t>
            </a:r>
            <a:r>
              <a:rPr lang="en-US" dirty="0" smtClean="0"/>
              <a:t>the chance to eat traditional food made of polenta, cheese and cream.</a:t>
            </a:r>
            <a:endParaRPr lang="ro-RO"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ic\Desktop\Erasmus 2016-2018\poza PLANTING SEEDS.jpg"/>
          <p:cNvPicPr>
            <a:picLocks noChangeAspect="1" noChangeArrowheads="1"/>
          </p:cNvPicPr>
          <p:nvPr/>
        </p:nvPicPr>
        <p:blipFill>
          <a:blip r:embed="rId2" cstate="print"/>
          <a:srcRect l="5882" t="7382" r="5882" b="7612"/>
          <a:stretch>
            <a:fillRect/>
          </a:stretch>
        </p:blipFill>
        <p:spPr bwMode="auto">
          <a:xfrm>
            <a:off x="1066800" y="1752600"/>
            <a:ext cx="7391400" cy="5105400"/>
          </a:xfrm>
          <a:prstGeom prst="roundRect">
            <a:avLst/>
          </a:prstGeom>
          <a:noFill/>
        </p:spPr>
      </p:pic>
      <p:sp>
        <p:nvSpPr>
          <p:cNvPr id="4" name="CasetăText 2"/>
          <p:cNvSpPr txBox="1"/>
          <p:nvPr/>
        </p:nvSpPr>
        <p:spPr>
          <a:xfrm>
            <a:off x="457200" y="381000"/>
            <a:ext cx="8229600" cy="923330"/>
          </a:xfrm>
          <a:prstGeom prst="rect">
            <a:avLst/>
          </a:prstGeom>
          <a:noFill/>
        </p:spPr>
        <p:txBody>
          <a:bodyPr wrap="square" rtlCol="0">
            <a:spAutoFit/>
          </a:bodyPr>
          <a:lstStyle/>
          <a:p>
            <a:pPr algn="ctr"/>
            <a:r>
              <a:rPr lang="en-US" dirty="0" smtClean="0"/>
              <a:t>APRIL –PLANTING </a:t>
            </a:r>
            <a:r>
              <a:rPr lang="en-US" dirty="0" smtClean="0"/>
              <a:t>SEEDS-</a:t>
            </a:r>
          </a:p>
          <a:p>
            <a:pPr algn="ctr"/>
            <a:endParaRPr lang="en-US" dirty="0" smtClean="0"/>
          </a:p>
          <a:p>
            <a:pPr algn="ctr"/>
            <a:endParaRPr lang="en-US" dirty="0"/>
          </a:p>
        </p:txBody>
      </p:sp>
      <p:sp>
        <p:nvSpPr>
          <p:cNvPr id="5" name="Rectangle 4"/>
          <p:cNvSpPr/>
          <p:nvPr/>
        </p:nvSpPr>
        <p:spPr>
          <a:xfrm>
            <a:off x="381000" y="685800"/>
            <a:ext cx="8610600" cy="1200329"/>
          </a:xfrm>
          <a:prstGeom prst="rect">
            <a:avLst/>
          </a:prstGeom>
        </p:spPr>
        <p:txBody>
          <a:bodyPr wrap="square">
            <a:spAutoFit/>
          </a:bodyPr>
          <a:lstStyle/>
          <a:p>
            <a:r>
              <a:rPr lang="en-US" dirty="0" smtClean="0"/>
              <a:t>The kids </a:t>
            </a:r>
            <a:r>
              <a:rPr lang="en-US" dirty="0" smtClean="0"/>
              <a:t>observed seeds of various plants, planted them and learned about </a:t>
            </a:r>
            <a:r>
              <a:rPr lang="en-US" dirty="0" smtClean="0"/>
              <a:t>the growth process, how to take care of them - how often to water them, that they need light and heat to </a:t>
            </a:r>
            <a:r>
              <a:rPr lang="en-US" dirty="0" smtClean="0"/>
              <a:t>grow </a:t>
            </a:r>
            <a:r>
              <a:rPr lang="en-US" dirty="0" smtClean="0"/>
              <a:t>big – and they look forward to enjoy the fruits of their work.</a:t>
            </a:r>
            <a:endParaRPr lang="ro-R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ro-RO" dirty="0" smtClean="0"/>
              <a:t>Przedszkole nr 81 – Pol</a:t>
            </a:r>
            <a:r>
              <a:rPr lang="en-US" dirty="0" smtClean="0"/>
              <a:t>and</a:t>
            </a:r>
            <a:r>
              <a:rPr lang="ro-RO" dirty="0" smtClean="0"/>
              <a:t>, </a:t>
            </a:r>
            <a:r>
              <a:rPr lang="en-US" dirty="0" smtClean="0"/>
              <a:t>project </a:t>
            </a:r>
            <a:r>
              <a:rPr lang="ro-RO" dirty="0" err="1" smtClean="0"/>
              <a:t>coord</a:t>
            </a:r>
            <a:r>
              <a:rPr lang="en-US" dirty="0" err="1" smtClean="0"/>
              <a:t>inator</a:t>
            </a:r>
            <a:r>
              <a:rPr lang="ro-RO" dirty="0" smtClean="0"/>
              <a:t>;</a:t>
            </a:r>
          </a:p>
          <a:p>
            <a:pPr lvl="0"/>
            <a:r>
              <a:rPr lang="ro-RO" dirty="0" smtClean="0"/>
              <a:t>Gradinita cu Program Prelungit "Floarea Soarelui" – Romania;</a:t>
            </a:r>
          </a:p>
          <a:p>
            <a:pPr lvl="0"/>
            <a:r>
              <a:rPr lang="ro-RO" dirty="0" smtClean="0"/>
              <a:t>Istituto Comprensivo Statale "Biagio Siciliano" – </a:t>
            </a:r>
            <a:r>
              <a:rPr lang="ro-RO" dirty="0" err="1" smtClean="0"/>
              <a:t>Ital</a:t>
            </a:r>
            <a:r>
              <a:rPr lang="en-US" dirty="0" smtClean="0"/>
              <a:t>y</a:t>
            </a:r>
            <a:r>
              <a:rPr lang="ro-RO" dirty="0" smtClean="0"/>
              <a:t>;</a:t>
            </a:r>
          </a:p>
          <a:p>
            <a:pPr lvl="0"/>
            <a:r>
              <a:rPr lang="ro-RO" dirty="0" smtClean="0"/>
              <a:t>Izmir Gaziemir Sabiha Gokcen Ilkokulu – Tur</a:t>
            </a:r>
            <a:r>
              <a:rPr lang="en-US" dirty="0" smtClean="0"/>
              <a:t>key</a:t>
            </a:r>
            <a:r>
              <a:rPr lang="ro-RO" dirty="0" smtClean="0"/>
              <a:t>;</a:t>
            </a:r>
          </a:p>
          <a:p>
            <a:pPr lvl="0"/>
            <a:r>
              <a:rPr lang="ro-RO" dirty="0" smtClean="0"/>
              <a:t>Kalina Malina – Bulgaria;</a:t>
            </a:r>
          </a:p>
          <a:p>
            <a:pPr lvl="0"/>
            <a:r>
              <a:rPr lang="ro-RO" dirty="0" smtClean="0"/>
              <a:t>OLOIMERO NIPIAGOGIO AVLONARIU – </a:t>
            </a:r>
            <a:r>
              <a:rPr lang="ro-RO" dirty="0" err="1" smtClean="0"/>
              <a:t>Gre</a:t>
            </a:r>
            <a:r>
              <a:rPr lang="en-US" dirty="0" err="1" smtClean="0"/>
              <a:t>ece</a:t>
            </a:r>
            <a:r>
              <a:rPr lang="ro-RO" dirty="0" smtClean="0"/>
              <a:t>;</a:t>
            </a:r>
          </a:p>
          <a:p>
            <a:endParaRPr lang="ro-RO" dirty="0"/>
          </a:p>
        </p:txBody>
      </p:sp>
      <p:sp>
        <p:nvSpPr>
          <p:cNvPr id="3" name="Title 2"/>
          <p:cNvSpPr>
            <a:spLocks noGrp="1"/>
          </p:cNvSpPr>
          <p:nvPr>
            <p:ph type="title"/>
          </p:nvPr>
        </p:nvSpPr>
        <p:spPr/>
        <p:txBody>
          <a:bodyPr/>
          <a:lstStyle/>
          <a:p>
            <a:r>
              <a:rPr lang="en-US" dirty="0" err="1" smtClean="0"/>
              <a:t>Parteners</a:t>
            </a:r>
            <a:r>
              <a:rPr lang="en-US" dirty="0" smtClean="0"/>
              <a:t>:</a:t>
            </a:r>
            <a:endParaRPr lang="ro-RO"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stituent conținut 2"/>
          <p:cNvSpPr>
            <a:spLocks noGrp="1"/>
          </p:cNvSpPr>
          <p:nvPr>
            <p:ph idx="1"/>
          </p:nvPr>
        </p:nvSpPr>
        <p:spPr>
          <a:xfrm>
            <a:off x="0" y="1524000"/>
            <a:ext cx="2743200" cy="4648200"/>
          </a:xfrm>
        </p:spPr>
        <p:txBody>
          <a:bodyPr>
            <a:normAutofit/>
          </a:bodyPr>
          <a:lstStyle/>
          <a:p>
            <a:pPr algn="ctr">
              <a:buNone/>
            </a:pPr>
            <a:r>
              <a:rPr lang="en-US" sz="1800" dirty="0" smtClean="0"/>
              <a:t>    OCTOBER </a:t>
            </a:r>
          </a:p>
          <a:p>
            <a:pPr algn="ctr">
              <a:buNone/>
            </a:pPr>
            <a:r>
              <a:rPr lang="en-US" sz="1800" dirty="0" smtClean="0"/>
              <a:t>    –VEGETABLES-</a:t>
            </a:r>
          </a:p>
          <a:p>
            <a:r>
              <a:rPr lang="en-US" sz="1800" dirty="0" smtClean="0"/>
              <a:t>The activities that we carried on were: preparing vegetables salads with the help of the children’s parents, mathematics and science didactic games, various practical and art activities, funny animals made of vegetables etc.</a:t>
            </a:r>
            <a:endParaRPr lang="en-US" sz="1800" dirty="0"/>
          </a:p>
        </p:txBody>
      </p:sp>
      <p:sp>
        <p:nvSpPr>
          <p:cNvPr id="6" name="Rectangle 5"/>
          <p:cNvSpPr/>
          <p:nvPr/>
        </p:nvSpPr>
        <p:spPr>
          <a:xfrm>
            <a:off x="533400" y="228600"/>
            <a:ext cx="8001000" cy="923330"/>
          </a:xfrm>
          <a:prstGeom prst="rect">
            <a:avLst/>
          </a:prstGeom>
        </p:spPr>
        <p:txBody>
          <a:bodyPr wrap="square">
            <a:spAutoFit/>
          </a:bodyPr>
          <a:lstStyle/>
          <a:p>
            <a:r>
              <a:rPr lang="en-US" dirty="0" smtClean="0"/>
              <a:t>	In order to reach the project objectives and to promote a healthy lifestyle, every month we proposed to approach a theme which will help us discover the secrets of a healthy nutrition.</a:t>
            </a:r>
            <a:endParaRPr lang="ro-RO" dirty="0"/>
          </a:p>
        </p:txBody>
      </p:sp>
      <p:pic>
        <p:nvPicPr>
          <p:cNvPr id="5" name="Picture 2" descr="C:\Users\Mic\Desktop\Erasmus 2016-2018\poza VEGETABLES.jpg"/>
          <p:cNvPicPr>
            <a:picLocks noChangeAspect="1" noChangeArrowheads="1"/>
          </p:cNvPicPr>
          <p:nvPr/>
        </p:nvPicPr>
        <p:blipFill>
          <a:blip r:embed="rId2" cstate="print"/>
          <a:srcRect l="5599" t="5797" r="1449" b="10145"/>
          <a:stretch>
            <a:fillRect/>
          </a:stretch>
        </p:blipFill>
        <p:spPr bwMode="auto">
          <a:xfrm>
            <a:off x="2667000" y="1447800"/>
            <a:ext cx="6324600" cy="4876800"/>
          </a:xfrm>
          <a:prstGeom prst="roundRect">
            <a:avLst/>
          </a:prstGeom>
          <a:noFill/>
        </p:spPr>
      </p:pic>
    </p:spTree>
  </p:cSld>
  <p:clrMapOvr>
    <a:masterClrMapping/>
  </p:clrMapOvr>
  <p:transition spd="med">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2200" y="304800"/>
            <a:ext cx="2819400" cy="6172199"/>
          </a:xfrm>
        </p:spPr>
        <p:txBody>
          <a:bodyPr>
            <a:normAutofit lnSpcReduction="10000"/>
          </a:bodyPr>
          <a:lstStyle/>
          <a:p>
            <a:pPr algn="ctr">
              <a:buNone/>
            </a:pPr>
            <a:r>
              <a:rPr lang="en-US" sz="1800" dirty="0" smtClean="0"/>
              <a:t>NOVEMBER </a:t>
            </a:r>
          </a:p>
          <a:p>
            <a:pPr algn="ctr">
              <a:buNone/>
            </a:pPr>
            <a:r>
              <a:rPr lang="en-US" sz="1800" dirty="0" smtClean="0"/>
              <a:t>–FRUITS-</a:t>
            </a:r>
          </a:p>
          <a:p>
            <a:pPr>
              <a:buFont typeface="Wingdings" pitchFamily="2" charset="2"/>
              <a:buChar char="Ø"/>
            </a:pPr>
            <a:r>
              <a:rPr lang="en-US" sz="1800" dirty="0" smtClean="0"/>
              <a:t>the proposed activities were: preparing fruit salads and juice, preparing fruit tarts, sensorial games : “Guess what you’ve tasted!”, “Guess what you’ve touched”, mathematics and science didactic games, various practical and art activities, stories: “The Troublesome Apple”, “The Chestnuts Story”, “The Fruits Quarrel”.</a:t>
            </a:r>
            <a:endParaRPr lang="ro-RO" sz="1800" dirty="0" smtClean="0"/>
          </a:p>
          <a:p>
            <a:endParaRPr lang="ro-RO" dirty="0"/>
          </a:p>
        </p:txBody>
      </p:sp>
      <p:pic>
        <p:nvPicPr>
          <p:cNvPr id="5" name="Picture 2" descr="C:\Users\Mic\Desktop\Erasmus 2016-2018\poza FRUITS.jpg"/>
          <p:cNvPicPr>
            <a:picLocks noChangeAspect="1" noChangeArrowheads="1"/>
          </p:cNvPicPr>
          <p:nvPr/>
        </p:nvPicPr>
        <p:blipFill>
          <a:blip r:embed="rId2" cstate="print"/>
          <a:srcRect l="5435" t="7033" r="6522" b="4348"/>
          <a:stretch>
            <a:fillRect/>
          </a:stretch>
        </p:blipFill>
        <p:spPr bwMode="auto">
          <a:xfrm>
            <a:off x="228600" y="533400"/>
            <a:ext cx="6368143" cy="5562600"/>
          </a:xfrm>
          <a:prstGeom prst="round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ic\Desktop\Erasmus 2016-2018\poza AUTUMN FESTIVAL.jpg"/>
          <p:cNvPicPr>
            <a:picLocks noChangeAspect="1" noChangeArrowheads="1"/>
          </p:cNvPicPr>
          <p:nvPr/>
        </p:nvPicPr>
        <p:blipFill>
          <a:blip r:embed="rId2" cstate="print"/>
          <a:srcRect l="3704" t="4139" r="7407" b="7190"/>
          <a:stretch>
            <a:fillRect/>
          </a:stretch>
        </p:blipFill>
        <p:spPr bwMode="auto">
          <a:xfrm>
            <a:off x="609600" y="304800"/>
            <a:ext cx="8143103" cy="6276975"/>
          </a:xfrm>
          <a:prstGeom prst="round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
            <a:ext cx="8991600" cy="2133600"/>
          </a:xfrm>
        </p:spPr>
        <p:txBody>
          <a:bodyPr>
            <a:noAutofit/>
          </a:bodyPr>
          <a:lstStyle/>
          <a:p>
            <a:pPr algn="ctr">
              <a:buNone/>
            </a:pPr>
            <a:r>
              <a:rPr lang="en-US" sz="1800" dirty="0" smtClean="0"/>
              <a:t>DECEMBER –FISH AND SEAFOOD- </a:t>
            </a:r>
          </a:p>
          <a:p>
            <a:r>
              <a:rPr lang="en-US" sz="1800" dirty="0" smtClean="0"/>
              <a:t>This month came with a lot of news for the children who prepared and enjoyed “Tuna Salad”, learned about marine animals and the benefits of eating fish, carried on mathematics and language activities, had fun solving puzzles, painting, drawing or  making all types of crafts.</a:t>
            </a:r>
            <a:endParaRPr lang="ro-RO" sz="1800" dirty="0" smtClean="0"/>
          </a:p>
        </p:txBody>
      </p:sp>
      <p:pic>
        <p:nvPicPr>
          <p:cNvPr id="4" name="Picture 2" descr="C:\Users\Mic\Desktop\Erasmus 2016-2018\poza FISH.jpg"/>
          <p:cNvPicPr>
            <a:picLocks noChangeAspect="1" noChangeArrowheads="1"/>
          </p:cNvPicPr>
          <p:nvPr/>
        </p:nvPicPr>
        <p:blipFill>
          <a:blip r:embed="rId2" cstate="print"/>
          <a:srcRect l="6931" t="9027" r="4950" b="8969"/>
          <a:stretch>
            <a:fillRect/>
          </a:stretch>
        </p:blipFill>
        <p:spPr bwMode="auto">
          <a:xfrm>
            <a:off x="838200" y="1752600"/>
            <a:ext cx="7391400" cy="4876800"/>
          </a:xfrm>
          <a:prstGeom prst="round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228600"/>
            <a:ext cx="8991600" cy="6172200"/>
          </a:xfrm>
        </p:spPr>
        <p:txBody>
          <a:bodyPr>
            <a:noAutofit/>
          </a:bodyPr>
          <a:lstStyle/>
          <a:p>
            <a:pPr algn="ctr"/>
            <a:r>
              <a:rPr lang="en-US" sz="1800" dirty="0" smtClean="0"/>
              <a:t>J</a:t>
            </a:r>
            <a:r>
              <a:rPr lang="ro-RO" sz="1800" dirty="0" smtClean="0"/>
              <a:t>ANUAR</a:t>
            </a:r>
            <a:r>
              <a:rPr lang="en-US" sz="1800" dirty="0" smtClean="0"/>
              <a:t>Y</a:t>
            </a:r>
            <a:r>
              <a:rPr lang="ro-RO" sz="1800" dirty="0" smtClean="0"/>
              <a:t> –CEREAL</a:t>
            </a:r>
            <a:r>
              <a:rPr lang="en-US" sz="1800" dirty="0" smtClean="0"/>
              <a:t>S</a:t>
            </a:r>
            <a:r>
              <a:rPr lang="ro-RO" sz="1800" dirty="0" smtClean="0"/>
              <a:t>- </a:t>
            </a:r>
          </a:p>
          <a:p>
            <a:r>
              <a:rPr lang="en-US" sz="1800" dirty="0" smtClean="0"/>
              <a:t>The children acquired knowledge regarding the process through which wheat grain passes from sowing until bread arrives on our tables.</a:t>
            </a:r>
          </a:p>
          <a:p>
            <a:pPr>
              <a:buNone/>
            </a:pPr>
            <a:r>
              <a:rPr lang="en-US" sz="1800" dirty="0" smtClean="0"/>
              <a:t>	They effectuated simple experiments: dough preparation, modeling, bread baking and observing the results of these experiments</a:t>
            </a:r>
          </a:p>
        </p:txBody>
      </p:sp>
      <p:sp>
        <p:nvSpPr>
          <p:cNvPr id="4" name="Content Placeholder 1"/>
          <p:cNvSpPr txBox="1">
            <a:spLocks/>
          </p:cNvSpPr>
          <p:nvPr/>
        </p:nvSpPr>
        <p:spPr>
          <a:xfrm>
            <a:off x="0" y="1828800"/>
            <a:ext cx="3429000" cy="5029200"/>
          </a:xfrm>
          <a:prstGeom prst="rect">
            <a:avLst/>
          </a:prstGeom>
        </p:spPr>
        <p:txBody>
          <a:bodyPr vert="horz">
            <a:no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rPr>
              <a:t>	They learned songs on this theme: “The Bakers”, “</a:t>
            </a:r>
            <a:r>
              <a:rPr lang="en-US" dirty="0" smtClean="0"/>
              <a:t>Bake the Cake</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r>
              <a:rPr lang="en-US" dirty="0" smtClean="0"/>
              <a:t>The Miller</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learned about the types</a:t>
            </a:r>
            <a:r>
              <a:rPr kumimoji="0" lang="en-US" sz="1800" b="0" i="0" u="none" strike="noStrike" kern="1200" cap="none" spc="0" normalizeH="0" noProof="0" dirty="0" smtClean="0">
                <a:ln>
                  <a:noFill/>
                </a:ln>
                <a:solidFill>
                  <a:schemeClr val="tx1"/>
                </a:solidFill>
                <a:effectLst/>
                <a:uLnTx/>
                <a:uFillTx/>
                <a:latin typeface="+mn-lt"/>
                <a:ea typeface="+mn-ea"/>
                <a:cs typeface="+mn-cs"/>
              </a:rPr>
              <a:t> of cereals and the benefits of including them in our diet, prepared and ate digestive biscuits, </a:t>
            </a:r>
            <a:r>
              <a:rPr lang="en-US" dirty="0" smtClean="0"/>
              <a:t>carried on math activities within which they measured, weighed and counted the ingredients, the visited an important bakery in our town . </a:t>
            </a:r>
            <a:endParaRPr kumimoji="0" lang="ro-RO"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C:\Users\Mic\Desktop\Erasmus 2016-2018\poza CEREALS.jpg"/>
          <p:cNvPicPr>
            <a:picLocks noChangeAspect="1" noChangeArrowheads="1"/>
          </p:cNvPicPr>
          <p:nvPr/>
        </p:nvPicPr>
        <p:blipFill>
          <a:blip r:embed="rId2" cstate="print"/>
          <a:srcRect l="7507" t="9091" r="7025" b="9091"/>
          <a:stretch>
            <a:fillRect/>
          </a:stretch>
        </p:blipFill>
        <p:spPr bwMode="auto">
          <a:xfrm>
            <a:off x="3276600" y="1828800"/>
            <a:ext cx="5867400" cy="4648200"/>
          </a:xfrm>
          <a:prstGeom prst="round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381001"/>
            <a:ext cx="8229600" cy="2031325"/>
          </a:xfrm>
          <a:prstGeom prst="rect">
            <a:avLst/>
          </a:prstGeom>
        </p:spPr>
        <p:txBody>
          <a:bodyPr wrap="square">
            <a:spAutoFit/>
          </a:bodyPr>
          <a:lstStyle/>
          <a:p>
            <a:pPr algn="ctr"/>
            <a:r>
              <a:rPr lang="en-US" dirty="0" smtClean="0"/>
              <a:t>FEBR</a:t>
            </a:r>
            <a:r>
              <a:rPr lang="ro-RO" dirty="0" smtClean="0"/>
              <a:t>UA</a:t>
            </a:r>
            <a:r>
              <a:rPr lang="en-US" dirty="0" smtClean="0"/>
              <a:t>RY </a:t>
            </a:r>
            <a:r>
              <a:rPr lang="ro-RO" dirty="0" smtClean="0"/>
              <a:t> –</a:t>
            </a:r>
            <a:r>
              <a:rPr lang="en-US" dirty="0" smtClean="0"/>
              <a:t>WATER</a:t>
            </a:r>
            <a:r>
              <a:rPr lang="ro-RO" dirty="0" smtClean="0"/>
              <a:t>- </a:t>
            </a:r>
          </a:p>
          <a:p>
            <a:pPr>
              <a:buClr>
                <a:schemeClr val="accent1"/>
              </a:buClr>
              <a:buFont typeface="Wingdings" pitchFamily="2" charset="2"/>
              <a:buChar char="Ø"/>
            </a:pPr>
            <a:r>
              <a:rPr lang="en-US" dirty="0" smtClean="0"/>
              <a:t>The children learned about the types of water in the world, about the importance of drinking water for our health, and also about the importance of water for the environment, for the entire world fauna and vegetation. A specialist in hydrology from the University of Craiova came and explained the children al these things. </a:t>
            </a:r>
            <a:endParaRPr lang="ro-RO" dirty="0" smtClean="0"/>
          </a:p>
          <a:p>
            <a:endParaRPr lang="en-US" dirty="0" smtClean="0"/>
          </a:p>
        </p:txBody>
      </p:sp>
      <p:sp>
        <p:nvSpPr>
          <p:cNvPr id="5" name="Content Placeholder 1"/>
          <p:cNvSpPr txBox="1">
            <a:spLocks/>
          </p:cNvSpPr>
          <p:nvPr/>
        </p:nvSpPr>
        <p:spPr>
          <a:xfrm>
            <a:off x="5562600" y="1905000"/>
            <a:ext cx="3581400" cy="4648200"/>
          </a:xfrm>
          <a:prstGeom prst="rect">
            <a:avLst/>
          </a:prstGeom>
        </p:spPr>
        <p:txBody>
          <a:bodyPr vert="horz">
            <a:noAutofit/>
          </a:bodyPr>
          <a:lstStyle/>
          <a:p>
            <a:pPr marL="365760" lvl="0" indent="-256032">
              <a:spcBef>
                <a:spcPts val="400"/>
              </a:spcBef>
              <a:buClr>
                <a:schemeClr val="accent1"/>
              </a:buClr>
              <a:buSzPct val="68000"/>
              <a:buFont typeface="Wingdings" pitchFamily="2" charset="2"/>
              <a:buChar char="§"/>
              <a:defRPr/>
            </a:pPr>
            <a:r>
              <a:rPr lang="en-US" sz="1600" dirty="0" smtClean="0"/>
              <a:t>The children also got involved in the effectuation of various experiments: coloring the water, freezing and melting it, objects floating or diving into the water. They painted water drops, manufactured paper boats which afterwards they counted, grouped depending on their color and observed while floating,</a:t>
            </a:r>
          </a:p>
          <a:p>
            <a:pPr marL="365760" lvl="0" indent="-256032">
              <a:spcBef>
                <a:spcPts val="400"/>
              </a:spcBef>
              <a:buClr>
                <a:schemeClr val="accent1"/>
              </a:buClr>
              <a:buSzPct val="68000"/>
              <a:buFont typeface="Wingdings" pitchFamily="2" charset="2"/>
              <a:buChar char="§"/>
              <a:defRPr/>
            </a:pPr>
            <a:r>
              <a:rPr lang="en-US" sz="1600" dirty="0" smtClean="0"/>
              <a:t>They learned about the cycle of water in nature “The Story of the Water Drop” and about the importance of protecting the environment and keeping the water clean empathizing  with </a:t>
            </a:r>
            <a:r>
              <a:rPr lang="en-US" sz="1600" dirty="0" err="1" smtClean="0"/>
              <a:t>Flopi</a:t>
            </a:r>
            <a:r>
              <a:rPr lang="en-US" sz="1600" dirty="0" smtClean="0"/>
              <a:t> in the story “</a:t>
            </a:r>
            <a:r>
              <a:rPr lang="en-US" sz="1600" dirty="0" err="1" smtClean="0"/>
              <a:t>Flopi</a:t>
            </a:r>
            <a:r>
              <a:rPr lang="en-US" sz="1600" dirty="0" smtClean="0"/>
              <a:t> and the water”.</a:t>
            </a:r>
            <a:endParaRPr kumimoji="0" lang="ro-RO"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2" name="Picture 2" descr="C:\Users\Mic\Desktop\Erasmus 2016-2018\poza WATER.jpg"/>
          <p:cNvPicPr>
            <a:picLocks noChangeAspect="1" noChangeArrowheads="1"/>
          </p:cNvPicPr>
          <p:nvPr/>
        </p:nvPicPr>
        <p:blipFill>
          <a:blip r:embed="rId2" cstate="print"/>
          <a:srcRect l="7895" t="9752" r="7895" b="10217"/>
          <a:stretch>
            <a:fillRect/>
          </a:stretch>
        </p:blipFill>
        <p:spPr bwMode="auto">
          <a:xfrm>
            <a:off x="304800" y="2057400"/>
            <a:ext cx="5603132" cy="4419600"/>
          </a:xfrm>
          <a:prstGeom prst="round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p:cNvSpPr txBox="1"/>
          <p:nvPr/>
        </p:nvSpPr>
        <p:spPr>
          <a:xfrm>
            <a:off x="152400" y="304800"/>
            <a:ext cx="8991600" cy="1754326"/>
          </a:xfrm>
          <a:prstGeom prst="rect">
            <a:avLst/>
          </a:prstGeom>
          <a:noFill/>
        </p:spPr>
        <p:txBody>
          <a:bodyPr wrap="square" rtlCol="0">
            <a:spAutoFit/>
          </a:bodyPr>
          <a:lstStyle/>
          <a:p>
            <a:pPr algn="ctr"/>
            <a:r>
              <a:rPr lang="en-US" dirty="0" smtClean="0"/>
              <a:t>MARCH –MILK AND DAIRY </a:t>
            </a:r>
            <a:r>
              <a:rPr lang="en-US" dirty="0" smtClean="0"/>
              <a:t>PRODUCTS-</a:t>
            </a:r>
          </a:p>
          <a:p>
            <a:r>
              <a:rPr lang="en-US" dirty="0" smtClean="0"/>
              <a:t>The children enjoyed this theme very much. They tasted different types of dairy products, observing similarities and differences, learned about the benefits that dairy products bring to our body and prepared delicious healthy snacks. </a:t>
            </a:r>
          </a:p>
          <a:p>
            <a:pPr algn="ctr"/>
            <a:endParaRPr lang="en-US" dirty="0"/>
          </a:p>
        </p:txBody>
      </p:sp>
      <p:pic>
        <p:nvPicPr>
          <p:cNvPr id="4099" name="Picture 3" descr="C:\Users\Mic\Desktop\Erasmus 2016-2018\poza DAIRY PRODUCTS school.jpg"/>
          <p:cNvPicPr>
            <a:picLocks noChangeAspect="1" noChangeArrowheads="1"/>
          </p:cNvPicPr>
          <p:nvPr/>
        </p:nvPicPr>
        <p:blipFill>
          <a:blip r:embed="rId2" cstate="print"/>
          <a:srcRect l="4545" t="5882" r="6818" b="8824"/>
          <a:stretch>
            <a:fillRect/>
          </a:stretch>
        </p:blipFill>
        <p:spPr bwMode="auto">
          <a:xfrm>
            <a:off x="1219200" y="1447800"/>
            <a:ext cx="7086600" cy="5269523"/>
          </a:xfrm>
          <a:prstGeom prst="round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630</TotalTime>
  <Words>595</Words>
  <Application>Microsoft Office PowerPoint</Application>
  <PresentationFormat>On-screen Show (4:3)</PresentationFormat>
  <Paragraphs>38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HEALTHYLAND </vt:lpstr>
      <vt:lpstr>Parteners:</vt:lpstr>
      <vt:lpstr>Slide 3</vt:lpstr>
      <vt:lpstr>Slide 4</vt:lpstr>
      <vt:lpstr>Slide 5</vt:lpstr>
      <vt:lpstr>Slide 6</vt:lpstr>
      <vt:lpstr>Slide 7</vt:lpstr>
      <vt:lpstr>Slide 8</vt:lpstr>
      <vt:lpstr>Slide 9</vt:lpstr>
      <vt:lpstr>Slide 10</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HEALTHYLAND</dc:title>
  <dc:creator>Eduard</dc:creator>
  <cp:lastModifiedBy>Mic</cp:lastModifiedBy>
  <cp:revision>75</cp:revision>
  <dcterms:created xsi:type="dcterms:W3CDTF">2016-11-03T11:54:22Z</dcterms:created>
  <dcterms:modified xsi:type="dcterms:W3CDTF">2017-05-19T20:34:17Z</dcterms:modified>
</cp:coreProperties>
</file>