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erriweather"/>
      <p:regular r:id="rId18"/>
      <p:bold r:id="rId19"/>
      <p:italic r:id="rId20"/>
      <p:boldItalic r:id="rId21"/>
    </p:embeddedFon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j6lGaUOeRYX7lQzJkPKmTmZ2f8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erriweather-italic.fntdata"/><Relationship Id="rId22" Type="http://schemas.openxmlformats.org/officeDocument/2006/relationships/font" Target="fonts/CenturyGothic-regular.fntdata"/><Relationship Id="rId21" Type="http://schemas.openxmlformats.org/officeDocument/2006/relationships/font" Target="fonts/Merriweather-boldItalic.fntdata"/><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erriweather-bold.fntdata"/><Relationship Id="rId18" Type="http://schemas.openxmlformats.org/officeDocument/2006/relationships/font" Target="fonts/Merriweath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erywellmind.com/what-you-need-to-know-about-eustress-3145109"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o-RO"/>
              <a:t>Pressure is higher today </a:t>
            </a:r>
            <a:r>
              <a:rPr lang="ro-RO"/>
              <a:t>because</a:t>
            </a:r>
            <a:r>
              <a:rPr lang="ro-RO"/>
              <a:t> we are doing many things and </a:t>
            </a:r>
            <a:r>
              <a:rPr lang="ro-RO"/>
              <a:t>everything</a:t>
            </a:r>
            <a:r>
              <a:rPr lang="ro-RO"/>
              <a:t> happens fast.</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59da5088c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d59da5088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d4a782ff14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d4a782ff1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13caea280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d13caea28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o-RO"/>
              <a:t>Stress has a psychological component and a </a:t>
            </a:r>
            <a:r>
              <a:rPr lang="ro-RO"/>
              <a:t>physical</a:t>
            </a:r>
            <a:r>
              <a:rPr lang="ro-RO"/>
              <a:t> component. </a:t>
            </a:r>
            <a:r>
              <a:rPr lang="ro-RO"/>
              <a:t>Twitch</a:t>
            </a:r>
            <a:r>
              <a:rPr lang="ro-RO"/>
              <a:t>. Stress the most common </a:t>
            </a:r>
            <a:r>
              <a:rPr lang="ro-RO"/>
              <a:t>disease</a:t>
            </a:r>
            <a:r>
              <a:rPr lang="ro-RO"/>
              <a:t> of our times. More stress now then in 1990s. 45-60 years old </a:t>
            </a:r>
            <a:r>
              <a:rPr lang="ro-RO"/>
              <a:t>people</a:t>
            </a:r>
            <a:r>
              <a:rPr lang="ro-RO"/>
              <a:t> the most stressed people.</a:t>
            </a:r>
            <a:endParaRPr/>
          </a:p>
        </p:txBody>
      </p:sp>
      <p:sp>
        <p:nvSpPr>
          <p:cNvPr id="150" name="Google Shape;15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13caea28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13caea2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ro-RO" sz="1600">
                <a:solidFill>
                  <a:schemeClr val="dk1"/>
                </a:solidFill>
                <a:latin typeface="Century Gothic"/>
                <a:ea typeface="Century Gothic"/>
                <a:cs typeface="Century Gothic"/>
                <a:sym typeface="Century Gothic"/>
              </a:rPr>
              <a:t>The way </a:t>
            </a:r>
            <a:r>
              <a:rPr b="1" lang="ro-RO" sz="1600">
                <a:solidFill>
                  <a:schemeClr val="dk1"/>
                </a:solidFill>
                <a:latin typeface="Century Gothic"/>
                <a:ea typeface="Century Gothic"/>
                <a:cs typeface="Century Gothic"/>
                <a:sym typeface="Century Gothic"/>
              </a:rPr>
              <a:t>we live, we work, we have fun, we pray, we travel</a:t>
            </a:r>
            <a:r>
              <a:rPr lang="ro-RO" sz="1600">
                <a:solidFill>
                  <a:schemeClr val="dk1"/>
                </a:solidFill>
                <a:latin typeface="Century Gothic"/>
                <a:ea typeface="Century Gothic"/>
                <a:cs typeface="Century Gothic"/>
                <a:sym typeface="Century Gothic"/>
              </a:rPr>
              <a:t>… Work related stress increased, social interactions deceased. All family at home or kids at home for too long. Much time on devices and on internet. Isolation, tiredness. Masc on face limit the expression.</a:t>
            </a:r>
            <a:endParaRPr sz="300"/>
          </a:p>
        </p:txBody>
      </p:sp>
      <p:sp>
        <p:nvSpPr>
          <p:cNvPr id="164" name="Google Shape;1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6faecbfbd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6faecbfb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13caea280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d13caea28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cd82c6afd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cd82c6afd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ro-RO" sz="1200">
                <a:solidFill>
                  <a:srgbClr val="212121"/>
                </a:solidFill>
                <a:highlight>
                  <a:srgbClr val="FFFFFF"/>
                </a:highlight>
                <a:latin typeface="Merriweather"/>
                <a:ea typeface="Merriweather"/>
                <a:cs typeface="Merriweather"/>
                <a:sym typeface="Merriweather"/>
              </a:rPr>
              <a:t>Acute stress, Chronic stress, </a:t>
            </a:r>
            <a:r>
              <a:rPr b="1" lang="ro-RO" sz="1200">
                <a:solidFill>
                  <a:srgbClr val="263DB1"/>
                </a:solidFill>
                <a:highlight>
                  <a:srgbClr val="FFFFFF"/>
                </a:highlight>
                <a:uFill>
                  <a:noFill/>
                </a:uFill>
                <a:latin typeface="Merriweather"/>
                <a:ea typeface="Merriweather"/>
                <a:cs typeface="Merriweather"/>
                <a:sym typeface="Merriweather"/>
                <a:hlinkClick r:id="rId2">
                  <a:extLst>
                    <a:ext uri="{A12FA001-AC4F-418D-AE19-62706E023703}">
                      <ahyp:hlinkClr val="tx"/>
                    </a:ext>
                  </a:extLst>
                </a:hlinkClick>
              </a:rPr>
              <a:t>Eustress</a:t>
            </a:r>
            <a:r>
              <a:rPr lang="ro-RO"/>
              <a:t>.</a:t>
            </a:r>
            <a:r>
              <a:rPr lang="ro-RO" sz="100"/>
              <a:t> </a:t>
            </a:r>
            <a:r>
              <a:rPr lang="ro-RO" sz="1500">
                <a:solidFill>
                  <a:srgbClr val="FF0000"/>
                </a:solidFill>
                <a:latin typeface="Times New Roman"/>
                <a:ea typeface="Times New Roman"/>
                <a:cs typeface="Times New Roman"/>
                <a:sym typeface="Times New Roman"/>
              </a:rPr>
              <a:t>-As the lines between work and home life blur, </a:t>
            </a:r>
            <a:r>
              <a:rPr b="1" lang="ro-RO" sz="1500">
                <a:solidFill>
                  <a:srgbClr val="FF0000"/>
                </a:solidFill>
                <a:latin typeface="Times New Roman"/>
                <a:ea typeface="Times New Roman"/>
                <a:cs typeface="Times New Roman"/>
                <a:sym typeface="Times New Roman"/>
              </a:rPr>
              <a:t>the risk of burnout increases, balance is necessary. Preventing stress and decreasing stress.</a:t>
            </a:r>
            <a:endParaRPr sz="1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d82c6afd4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cd82c6afd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cd82c6afd4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cd82c6afd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C3-HD-BTM.png" id="13" name="Google Shape;13;p6"/>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4" name="Google Shape;14;p6"/>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6"/>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6"/>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6"/>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6"/>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1" name="Shape 71"/>
        <p:cNvGrpSpPr/>
        <p:nvPr/>
      </p:nvGrpSpPr>
      <p:grpSpPr>
        <a:xfrm>
          <a:off x="0" y="0"/>
          <a:ext cx="0" cy="0"/>
          <a:chOff x="0" y="0"/>
          <a:chExt cx="0" cy="0"/>
        </a:xfrm>
      </p:grpSpPr>
      <p:sp>
        <p:nvSpPr>
          <p:cNvPr id="72" name="Google Shape;72;p15"/>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5"/>
          <p:cNvSpPr/>
          <p:nvPr>
            <p:ph idx="2" type="pic"/>
          </p:nvPr>
        </p:nvSpPr>
        <p:spPr>
          <a:xfrm>
            <a:off x="681727" y="941439"/>
            <a:ext cx="10821840" cy="347816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74" name="Google Shape;74;p15"/>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1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78" name="Shape 78"/>
        <p:cNvGrpSpPr/>
        <p:nvPr/>
      </p:nvGrpSpPr>
      <p:grpSpPr>
        <a:xfrm>
          <a:off x="0" y="0"/>
          <a:ext cx="0" cy="0"/>
          <a:chOff x="0" y="0"/>
          <a:chExt cx="0" cy="0"/>
        </a:xfrm>
      </p:grpSpPr>
      <p:pic>
        <p:nvPicPr>
          <p:cNvPr descr="C3-HD-BTM.png" id="79" name="Google Shape;79;p16"/>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0" name="Google Shape;80;p16"/>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6"/>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16"/>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6"/>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85" name="Shape 85"/>
        <p:cNvGrpSpPr/>
        <p:nvPr/>
      </p:nvGrpSpPr>
      <p:grpSpPr>
        <a:xfrm>
          <a:off x="0" y="0"/>
          <a:ext cx="0" cy="0"/>
          <a:chOff x="0" y="0"/>
          <a:chExt cx="0" cy="0"/>
        </a:xfrm>
      </p:grpSpPr>
      <p:pic>
        <p:nvPicPr>
          <p:cNvPr descr="C3-HD-BTM.png" id="86" name="Google Shape;86;p17"/>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7" name="Google Shape;87;p17"/>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7"/>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17"/>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 name="Google Shape;90;p17"/>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7"/>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7"/>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
        <p:nvSpPr>
          <p:cNvPr id="93" name="Google Shape;93;p17"/>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entury Gothic"/>
              <a:buNone/>
            </a:pPr>
            <a:r>
              <a:rPr b="0" lang="ro-RO" sz="8000" cap="none">
                <a:solidFill>
                  <a:schemeClr val="dk1"/>
                </a:solidFill>
                <a:latin typeface="Century Gothic"/>
                <a:ea typeface="Century Gothic"/>
                <a:cs typeface="Century Gothic"/>
                <a:sym typeface="Century Gothic"/>
              </a:rPr>
              <a:t>“</a:t>
            </a:r>
            <a:endParaRPr/>
          </a:p>
        </p:txBody>
      </p:sp>
      <p:sp>
        <p:nvSpPr>
          <p:cNvPr id="94" name="Google Shape;94;p17"/>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entury Gothic"/>
              <a:buNone/>
            </a:pPr>
            <a:r>
              <a:rPr b="0" lang="ro-RO" sz="8000" cap="non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95" name="Shape 95"/>
        <p:cNvGrpSpPr/>
        <p:nvPr/>
      </p:nvGrpSpPr>
      <p:grpSpPr>
        <a:xfrm>
          <a:off x="0" y="0"/>
          <a:ext cx="0" cy="0"/>
          <a:chOff x="0" y="0"/>
          <a:chExt cx="0" cy="0"/>
        </a:xfrm>
      </p:grpSpPr>
      <p:pic>
        <p:nvPicPr>
          <p:cNvPr descr="C3-HD-BTM.png" id="96" name="Google Shape;96;p18"/>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7" name="Google Shape;97;p18"/>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8"/>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9" name="Google Shape;99;p18"/>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8"/>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8"/>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19"/>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9"/>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5" name="Google Shape;105;p19"/>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06" name="Google Shape;106;p19"/>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7" name="Google Shape;107;p19"/>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08" name="Google Shape;108;p19"/>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p19"/>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0" name="Google Shape;110;p1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3" name="Shape 113"/>
        <p:cNvGrpSpPr/>
        <p:nvPr/>
      </p:nvGrpSpPr>
      <p:grpSpPr>
        <a:xfrm>
          <a:off x="0" y="0"/>
          <a:ext cx="0" cy="0"/>
          <a:chOff x="0" y="0"/>
          <a:chExt cx="0" cy="0"/>
        </a:xfrm>
      </p:grpSpPr>
      <p:sp>
        <p:nvSpPr>
          <p:cNvPr id="114" name="Google Shape;114;p20"/>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0"/>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20"/>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17" name="Google Shape;117;p20"/>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8" name="Google Shape;118;p20"/>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p20"/>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20" name="Google Shape;120;p20"/>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1" name="Google Shape;121;p20"/>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20"/>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23" name="Google Shape;123;p20"/>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4" name="Google Shape;124;p2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1"/>
          <p:cNvSpPr txBox="1"/>
          <p:nvPr>
            <p:ph idx="1" type="body"/>
          </p:nvPr>
        </p:nvSpPr>
        <p:spPr>
          <a:xfrm rot="5400000">
            <a:off x="4083937" y="-1203579"/>
            <a:ext cx="4024125" cy="10820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2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33" name="Shape 133"/>
        <p:cNvGrpSpPr/>
        <p:nvPr/>
      </p:nvGrpSpPr>
      <p:grpSpPr>
        <a:xfrm>
          <a:off x="0" y="0"/>
          <a:ext cx="0" cy="0"/>
          <a:chOff x="0" y="0"/>
          <a:chExt cx="0" cy="0"/>
        </a:xfrm>
      </p:grpSpPr>
      <p:pic>
        <p:nvPicPr>
          <p:cNvPr descr="C3-HD-BTM.png" id="134" name="Google Shape;134;p2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35" name="Google Shape;135;p22"/>
          <p:cNvSpPr txBox="1"/>
          <p:nvPr>
            <p:ph type="title"/>
          </p:nvPr>
        </p:nvSpPr>
        <p:spPr>
          <a:xfrm rot="5400000">
            <a:off x="8525933" y="1667933"/>
            <a:ext cx="3903133" cy="2057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2"/>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22"/>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2"/>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2"/>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7"/>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5" name="Shape 25"/>
        <p:cNvGrpSpPr/>
        <p:nvPr/>
      </p:nvGrpSpPr>
      <p:grpSpPr>
        <a:xfrm>
          <a:off x="0" y="0"/>
          <a:ext cx="0" cy="0"/>
          <a:chOff x="0" y="0"/>
          <a:chExt cx="0" cy="0"/>
        </a:xfrm>
      </p:grpSpPr>
      <p:pic>
        <p:nvPicPr>
          <p:cNvPr descr="C3-HD-BTM.png" id="26" name="Google Shape;26;p8"/>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27" name="Google Shape;27;p8"/>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8"/>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888888"/>
              </a:buClr>
              <a:buSzPts val="2200"/>
              <a:buNone/>
              <a:defRPr sz="22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8"/>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8"/>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9"/>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9"/>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9"/>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10"/>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0"/>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0"/>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0"/>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0"/>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1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2"/>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13"/>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3"/>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3"/>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1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14"/>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4"/>
          <p:cNvSpPr/>
          <p:nvPr>
            <p:ph idx="2" type="pic"/>
          </p:nvPr>
        </p:nvSpPr>
        <p:spPr>
          <a:xfrm>
            <a:off x="7861238" y="751241"/>
            <a:ext cx="3644962" cy="546744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67" name="Google Shape;67;p14"/>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4"/>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4"/>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C3-HD-TOP.png" id="6" name="Google Shape;6;p5"/>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7" name="Google Shape;7;p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5"/>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9" name="Google Shape;9;p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 name="Google Shape;11;p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reddit.com/r/Jokes/comments/fobpuf/my_mom_always_told_me_i_wouldnt_accomplish/" TargetMode="External"/><Relationship Id="rId4" Type="http://schemas.openxmlformats.org/officeDocument/2006/relationships/hyperlink" Target="https://twitter.com/sidleykate/status/1240387232965500928?s=20" TargetMode="External"/><Relationship Id="rId5" Type="http://schemas.openxmlformats.org/officeDocument/2006/relationships/hyperlink" Target="https://twitter.com/TomMendozaTalks/status/1248948375325638657?s=2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verywellmind.com/stress-and-health-3145086" TargetMode="External"/><Relationship Id="rId4" Type="http://schemas.openxmlformats.org/officeDocument/2006/relationships/hyperlink" Target="https://www.mhe-sme.org/10-ways-to-cope-with-stress-during-the-pandemic/" TargetMode="External"/><Relationship Id="rId5" Type="http://schemas.openxmlformats.org/officeDocument/2006/relationships/hyperlink" Target="https://www.mhe-sme.org/10-ways-to-cope-with-stress-during-the-pandemi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sciencedirect.com/science/article/abs/pii/S016503270100414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
          <p:cNvPicPr preferRelativeResize="0"/>
          <p:nvPr/>
        </p:nvPicPr>
        <p:blipFill rotWithShape="1">
          <a:blip r:embed="rId3">
            <a:alphaModFix amt="82000"/>
          </a:blip>
          <a:srcRect b="0" l="0" r="0" t="1029"/>
          <a:stretch/>
        </p:blipFill>
        <p:spPr>
          <a:xfrm>
            <a:off x="0" y="0"/>
            <a:ext cx="12192001" cy="6858000"/>
          </a:xfrm>
          <a:prstGeom prst="rect">
            <a:avLst/>
          </a:prstGeom>
          <a:noFill/>
          <a:ln>
            <a:noFill/>
          </a:ln>
        </p:spPr>
      </p:pic>
      <p:sp>
        <p:nvSpPr>
          <p:cNvPr id="145" name="Google Shape;145;p1"/>
          <p:cNvSpPr txBox="1"/>
          <p:nvPr>
            <p:ph type="ctrTitle"/>
          </p:nvPr>
        </p:nvSpPr>
        <p:spPr>
          <a:xfrm>
            <a:off x="702275" y="1143005"/>
            <a:ext cx="10570500" cy="5379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89999"/>
              <a:buFont typeface="Century Gothic"/>
              <a:buNone/>
            </a:pPr>
            <a:r>
              <a:t/>
            </a:r>
            <a:endParaRPr b="1" sz="6666"/>
          </a:p>
          <a:p>
            <a:pPr indent="0" lvl="0" marL="0" rtl="0" algn="ctr">
              <a:lnSpc>
                <a:spcPct val="90000"/>
              </a:lnSpc>
              <a:spcBef>
                <a:spcPts val="0"/>
              </a:spcBef>
              <a:spcAft>
                <a:spcPts val="0"/>
              </a:spcAft>
              <a:buClr>
                <a:schemeClr val="dk1"/>
              </a:buClr>
              <a:buSzPct val="89999"/>
              <a:buFont typeface="Century Gothic"/>
              <a:buNone/>
            </a:pPr>
            <a:r>
              <a:t/>
            </a:r>
            <a:endParaRPr b="1" sz="6666"/>
          </a:p>
          <a:p>
            <a:pPr indent="0" lvl="0" marL="0" rtl="0" algn="ctr">
              <a:lnSpc>
                <a:spcPct val="90000"/>
              </a:lnSpc>
              <a:spcBef>
                <a:spcPts val="0"/>
              </a:spcBef>
              <a:spcAft>
                <a:spcPts val="0"/>
              </a:spcAft>
              <a:buClr>
                <a:schemeClr val="dk1"/>
              </a:buClr>
              <a:buSzPct val="100000"/>
              <a:buFont typeface="Century Gothic"/>
              <a:buNone/>
            </a:pPr>
            <a:r>
              <a:rPr b="1" lang="ro-RO" sz="6000"/>
              <a:t>Ability to work under pressure and time management in inclusive education</a:t>
            </a:r>
            <a:endParaRPr b="1" sz="6000"/>
          </a:p>
          <a:p>
            <a:pPr indent="0" lvl="0" marL="0" rtl="0" algn="ctr">
              <a:lnSpc>
                <a:spcPct val="90000"/>
              </a:lnSpc>
              <a:spcBef>
                <a:spcPts val="0"/>
              </a:spcBef>
              <a:spcAft>
                <a:spcPts val="0"/>
              </a:spcAft>
              <a:buClr>
                <a:schemeClr val="dk1"/>
              </a:buClr>
              <a:buSzPct val="89999"/>
              <a:buFont typeface="Century Gothic"/>
              <a:buNone/>
            </a:pPr>
            <a:r>
              <a:t/>
            </a:r>
            <a:endParaRPr b="1" sz="6666"/>
          </a:p>
          <a:p>
            <a:pPr indent="0" lvl="0" marL="0" rtl="0" algn="ctr">
              <a:lnSpc>
                <a:spcPct val="90000"/>
              </a:lnSpc>
              <a:spcBef>
                <a:spcPts val="0"/>
              </a:spcBef>
              <a:spcAft>
                <a:spcPts val="0"/>
              </a:spcAft>
              <a:buClr>
                <a:schemeClr val="dk1"/>
              </a:buClr>
              <a:buSzPct val="158823"/>
              <a:buFont typeface="Century Gothic"/>
              <a:buNone/>
            </a:pPr>
            <a:r>
              <a:rPr lang="ro-RO" sz="3777"/>
              <a:t>-Theodor Sîrbulețu-</a:t>
            </a:r>
            <a:br>
              <a:rPr lang="ro-RO"/>
            </a:br>
            <a:r>
              <a:rPr b="1" lang="ro-RO" sz="3300"/>
              <a:t>HOW WE CAN LIMIT THE STRESS</a:t>
            </a:r>
            <a:br>
              <a:rPr b="1" lang="ro-RO" sz="3300"/>
            </a:br>
            <a:r>
              <a:rPr b="1" lang="ro-RO" sz="3300"/>
              <a:t> WHEN THE LIMITS ARE CREATING IT</a:t>
            </a:r>
            <a:endParaRPr b="1" sz="3300"/>
          </a:p>
        </p:txBody>
      </p:sp>
      <p:pic>
        <p:nvPicPr>
          <p:cNvPr id="146" name="Google Shape;146;p1"/>
          <p:cNvPicPr preferRelativeResize="0"/>
          <p:nvPr/>
        </p:nvPicPr>
        <p:blipFill>
          <a:blip r:embed="rId4">
            <a:alphaModFix/>
          </a:blip>
          <a:stretch>
            <a:fillRect/>
          </a:stretch>
        </p:blipFill>
        <p:spPr>
          <a:xfrm>
            <a:off x="-12" y="-12"/>
            <a:ext cx="4752975" cy="1171575"/>
          </a:xfrm>
          <a:prstGeom prst="rect">
            <a:avLst/>
          </a:prstGeom>
          <a:noFill/>
          <a:ln>
            <a:noFill/>
          </a:ln>
        </p:spPr>
      </p:pic>
      <p:sp>
        <p:nvSpPr>
          <p:cNvPr id="147" name="Google Shape;147;p1"/>
          <p:cNvSpPr txBox="1"/>
          <p:nvPr/>
        </p:nvSpPr>
        <p:spPr>
          <a:xfrm>
            <a:off x="5536350" y="124088"/>
            <a:ext cx="5553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ro-RO" sz="2400">
                <a:solidFill>
                  <a:schemeClr val="dk1"/>
                </a:solidFill>
                <a:latin typeface="Times New Roman"/>
                <a:ea typeface="Times New Roman"/>
                <a:cs typeface="Times New Roman"/>
                <a:sym typeface="Times New Roman"/>
              </a:rPr>
              <a:t>KA229- DON'T CHANGE THE CLIMATE; CHANGE THE SYSTEM!</a:t>
            </a:r>
            <a:endParaRPr sz="2600">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d59da5088c_0_4"/>
          <p:cNvSpPr txBox="1"/>
          <p:nvPr>
            <p:ph idx="1" type="body"/>
          </p:nvPr>
        </p:nvSpPr>
        <p:spPr>
          <a:xfrm>
            <a:off x="854100" y="2559185"/>
            <a:ext cx="10820400" cy="4024200"/>
          </a:xfrm>
          <a:prstGeom prst="rect">
            <a:avLst/>
          </a:prstGeom>
        </p:spPr>
        <p:txBody>
          <a:bodyPr anchorCtr="0" anchor="t" bIns="45700" lIns="91425" spcFirstLastPara="1" rIns="91425" wrap="square" tIns="45700">
            <a:normAutofit/>
          </a:bodyPr>
          <a:lstStyle/>
          <a:p>
            <a:pPr indent="0" lvl="0" marL="0" rtl="0" algn="l">
              <a:lnSpc>
                <a:spcPct val="98684"/>
              </a:lnSpc>
              <a:spcBef>
                <a:spcPts val="0"/>
              </a:spcBef>
              <a:spcAft>
                <a:spcPts val="0"/>
              </a:spcAft>
              <a:buNone/>
            </a:pPr>
            <a:r>
              <a:rPr b="1" lang="ro-RO" sz="3000">
                <a:highlight>
                  <a:schemeClr val="lt1"/>
                </a:highlight>
                <a:latin typeface="Times New Roman"/>
                <a:ea typeface="Times New Roman"/>
                <a:cs typeface="Times New Roman"/>
                <a:sym typeface="Times New Roman"/>
              </a:rPr>
              <a:t>7. Seek professional support</a:t>
            </a:r>
            <a:endParaRPr b="1" sz="3000">
              <a:highlight>
                <a:schemeClr val="lt1"/>
              </a:highlight>
              <a:latin typeface="Times New Roman"/>
              <a:ea typeface="Times New Roman"/>
              <a:cs typeface="Times New Roman"/>
              <a:sym typeface="Times New Roman"/>
            </a:endParaRPr>
          </a:p>
          <a:p>
            <a:pPr indent="0" lvl="0" marL="0" rtl="0" algn="l">
              <a:lnSpc>
                <a:spcPct val="98684"/>
              </a:lnSpc>
              <a:spcBef>
                <a:spcPts val="0"/>
              </a:spcBef>
              <a:spcAft>
                <a:spcPts val="0"/>
              </a:spcAft>
              <a:buClr>
                <a:schemeClr val="dk1"/>
              </a:buClr>
              <a:buSzPts val="1100"/>
              <a:buFont typeface="Arial"/>
              <a:buNone/>
            </a:pPr>
            <a:r>
              <a:rPr lang="ro-RO" sz="3000">
                <a:highlight>
                  <a:schemeClr val="lt1"/>
                </a:highlight>
                <a:latin typeface="Times New Roman"/>
                <a:ea typeface="Times New Roman"/>
                <a:cs typeface="Times New Roman"/>
                <a:sym typeface="Times New Roman"/>
              </a:rPr>
              <a:t>Peer help, counsellor, </a:t>
            </a:r>
            <a:r>
              <a:rPr lang="ro-RO" sz="3000">
                <a:highlight>
                  <a:schemeClr val="lt1"/>
                </a:highlight>
                <a:latin typeface="Times New Roman"/>
                <a:ea typeface="Times New Roman"/>
                <a:cs typeface="Times New Roman"/>
                <a:sym typeface="Times New Roman"/>
              </a:rPr>
              <a:t>psychotherapist or medical help</a:t>
            </a:r>
            <a:r>
              <a:rPr lang="ro-RO" sz="3000">
                <a:highlight>
                  <a:schemeClr val="lt1"/>
                </a:highlight>
                <a:latin typeface="Times New Roman"/>
                <a:ea typeface="Times New Roman"/>
                <a:cs typeface="Times New Roman"/>
                <a:sym typeface="Times New Roman"/>
              </a:rPr>
              <a:t>.</a:t>
            </a:r>
            <a:endParaRPr sz="3000">
              <a:highlight>
                <a:schemeClr val="lt1"/>
              </a:highlight>
              <a:latin typeface="Times New Roman"/>
              <a:ea typeface="Times New Roman"/>
              <a:cs typeface="Times New Roman"/>
              <a:sym typeface="Times New Roman"/>
            </a:endParaRPr>
          </a:p>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d4a782ff14_0_4"/>
          <p:cNvSpPr txBox="1"/>
          <p:nvPr>
            <p:ph idx="1" type="body"/>
          </p:nvPr>
        </p:nvSpPr>
        <p:spPr>
          <a:xfrm>
            <a:off x="409500" y="1200150"/>
            <a:ext cx="11373000" cy="5410500"/>
          </a:xfrm>
          <a:prstGeom prst="rect">
            <a:avLst/>
          </a:prstGeom>
        </p:spPr>
        <p:txBody>
          <a:bodyPr anchorCtr="0" anchor="t" bIns="45700" lIns="91425" spcFirstLastPara="1" rIns="91425" wrap="square" tIns="45700">
            <a:normAutofit fontScale="25000" lnSpcReduction="20000"/>
          </a:bodyPr>
          <a:lstStyle/>
          <a:p>
            <a:pPr indent="-419844" lvl="0" marL="457200" rtl="0" algn="just">
              <a:lnSpc>
                <a:spcPct val="100000"/>
              </a:lnSpc>
              <a:spcBef>
                <a:spcPts val="0"/>
              </a:spcBef>
              <a:spcAft>
                <a:spcPts val="0"/>
              </a:spcAft>
              <a:buSzPct val="100000"/>
              <a:buFont typeface="Times New Roman"/>
              <a:buChar char="-"/>
            </a:pPr>
            <a:r>
              <a:rPr lang="ro-RO" sz="12046">
                <a:latin typeface="Times New Roman"/>
                <a:ea typeface="Times New Roman"/>
                <a:cs typeface="Times New Roman"/>
                <a:sym typeface="Times New Roman"/>
              </a:rPr>
              <a:t>When something is not possible we have the power to say NO.</a:t>
            </a:r>
            <a:endParaRPr sz="12046">
              <a:latin typeface="Times New Roman"/>
              <a:ea typeface="Times New Roman"/>
              <a:cs typeface="Times New Roman"/>
              <a:sym typeface="Times New Roman"/>
            </a:endParaRPr>
          </a:p>
          <a:p>
            <a:pPr indent="-419844" lvl="0" marL="457200" rtl="0" algn="just">
              <a:lnSpc>
                <a:spcPct val="100000"/>
              </a:lnSpc>
              <a:spcBef>
                <a:spcPts val="0"/>
              </a:spcBef>
              <a:spcAft>
                <a:spcPts val="0"/>
              </a:spcAft>
              <a:buSzPct val="100000"/>
              <a:buFont typeface="Times New Roman"/>
              <a:buChar char="-"/>
            </a:pPr>
            <a:r>
              <a:rPr lang="ro-RO" sz="12046">
                <a:latin typeface="Times New Roman"/>
                <a:ea typeface="Times New Roman"/>
                <a:cs typeface="Times New Roman"/>
                <a:sym typeface="Times New Roman"/>
              </a:rPr>
              <a:t>Focus on positive side of the things and positive thoughts;</a:t>
            </a:r>
            <a:endParaRPr sz="12046">
              <a:latin typeface="Times New Roman"/>
              <a:ea typeface="Times New Roman"/>
              <a:cs typeface="Times New Roman"/>
              <a:sym typeface="Times New Roman"/>
            </a:endParaRPr>
          </a:p>
          <a:p>
            <a:pPr indent="-419844" lvl="0" marL="457200" rtl="0" algn="just">
              <a:lnSpc>
                <a:spcPct val="100000"/>
              </a:lnSpc>
              <a:spcBef>
                <a:spcPts val="0"/>
              </a:spcBef>
              <a:spcAft>
                <a:spcPts val="0"/>
              </a:spcAft>
              <a:buSzPct val="100000"/>
              <a:buFont typeface="Times New Roman"/>
              <a:buChar char="-"/>
            </a:pPr>
            <a:r>
              <a:rPr lang="ro-RO" sz="12046">
                <a:latin typeface="Times New Roman"/>
                <a:ea typeface="Times New Roman"/>
                <a:cs typeface="Times New Roman"/>
                <a:sym typeface="Times New Roman"/>
              </a:rPr>
              <a:t>When you leave your work leave the work related </a:t>
            </a:r>
            <a:r>
              <a:rPr lang="ro-RO" sz="12046">
                <a:latin typeface="Times New Roman"/>
                <a:ea typeface="Times New Roman"/>
                <a:cs typeface="Times New Roman"/>
                <a:sym typeface="Times New Roman"/>
              </a:rPr>
              <a:t>problems</a:t>
            </a:r>
            <a:r>
              <a:rPr lang="ro-RO" sz="12046">
                <a:latin typeface="Times New Roman"/>
                <a:ea typeface="Times New Roman"/>
                <a:cs typeface="Times New Roman"/>
                <a:sym typeface="Times New Roman"/>
              </a:rPr>
              <a:t> there.</a:t>
            </a:r>
            <a:endParaRPr sz="12046">
              <a:latin typeface="Times New Roman"/>
              <a:ea typeface="Times New Roman"/>
              <a:cs typeface="Times New Roman"/>
              <a:sym typeface="Times New Roman"/>
            </a:endParaRPr>
          </a:p>
          <a:p>
            <a:pPr indent="-419844" lvl="0" marL="457200" rtl="0" algn="just">
              <a:lnSpc>
                <a:spcPct val="100000"/>
              </a:lnSpc>
              <a:spcBef>
                <a:spcPts val="0"/>
              </a:spcBef>
              <a:spcAft>
                <a:spcPts val="0"/>
              </a:spcAft>
              <a:buSzPct val="100000"/>
              <a:buFont typeface="Times New Roman"/>
              <a:buChar char="-"/>
            </a:pPr>
            <a:r>
              <a:rPr lang="ro-RO" sz="12046">
                <a:latin typeface="Times New Roman"/>
                <a:ea typeface="Times New Roman"/>
                <a:cs typeface="Times New Roman"/>
                <a:sym typeface="Times New Roman"/>
              </a:rPr>
              <a:t> </a:t>
            </a:r>
            <a:r>
              <a:rPr lang="ro-RO" sz="12046">
                <a:latin typeface="Times New Roman"/>
                <a:ea typeface="Times New Roman"/>
                <a:cs typeface="Times New Roman"/>
                <a:sym typeface="Times New Roman"/>
              </a:rPr>
              <a:t>Smile, use jokes:</a:t>
            </a:r>
            <a:endParaRPr sz="12046">
              <a:latin typeface="Times New Roman"/>
              <a:ea typeface="Times New Roman"/>
              <a:cs typeface="Times New Roman"/>
              <a:sym typeface="Times New Roman"/>
            </a:endParaRPr>
          </a:p>
          <a:p>
            <a:pPr indent="457200" lvl="0" marL="0" rtl="0" algn="just">
              <a:lnSpc>
                <a:spcPct val="100000"/>
              </a:lnSpc>
              <a:spcBef>
                <a:spcPts val="0"/>
              </a:spcBef>
              <a:spcAft>
                <a:spcPts val="0"/>
              </a:spcAft>
              <a:buNone/>
            </a:pPr>
            <a:r>
              <a:t/>
            </a:r>
            <a:endParaRPr sz="12046">
              <a:latin typeface="Times New Roman"/>
              <a:ea typeface="Times New Roman"/>
              <a:cs typeface="Times New Roman"/>
              <a:sym typeface="Times New Roman"/>
            </a:endParaRPr>
          </a:p>
          <a:p>
            <a:pPr indent="-419844" lvl="0" marL="899999" rtl="0" algn="just">
              <a:lnSpc>
                <a:spcPct val="100000"/>
              </a:lnSpc>
              <a:spcBef>
                <a:spcPts val="0"/>
              </a:spcBef>
              <a:spcAft>
                <a:spcPts val="0"/>
              </a:spcAft>
              <a:buSzPct val="100000"/>
              <a:buFont typeface="Times New Roman"/>
              <a:buAutoNum type="arabicPeriod"/>
            </a:pPr>
            <a:r>
              <a:rPr b="1" i="1" lang="ro-RO" sz="12046">
                <a:latin typeface="Times New Roman"/>
                <a:ea typeface="Times New Roman"/>
                <a:cs typeface="Times New Roman"/>
                <a:sym typeface="Times New Roman"/>
              </a:rPr>
              <a:t>Pretty wild how we used to eat cake after someone blew on it !</a:t>
            </a:r>
            <a:endParaRPr b="1" i="1" sz="12046">
              <a:latin typeface="Times New Roman"/>
              <a:ea typeface="Times New Roman"/>
              <a:cs typeface="Times New Roman"/>
              <a:sym typeface="Times New Roman"/>
            </a:endParaRPr>
          </a:p>
          <a:p>
            <a:pPr indent="-419844" lvl="0" marL="899999" marR="266700" rtl="0" algn="just">
              <a:lnSpc>
                <a:spcPct val="100000"/>
              </a:lnSpc>
              <a:spcBef>
                <a:spcPts val="0"/>
              </a:spcBef>
              <a:spcAft>
                <a:spcPts val="0"/>
              </a:spcAft>
              <a:buSzPct val="100000"/>
              <a:buFont typeface="Times New Roman"/>
              <a:buAutoNum type="arabicPeriod"/>
            </a:pPr>
            <a:r>
              <a:rPr b="1" i="1" lang="ro-RO" sz="12046">
                <a:highlight>
                  <a:srgbClr val="FFFFFF"/>
                </a:highlight>
                <a:uFill>
                  <a:noFill/>
                </a:uFill>
                <a:latin typeface="Times New Roman"/>
                <a:ea typeface="Times New Roman"/>
                <a:cs typeface="Times New Roman"/>
                <a:sym typeface="Times New Roman"/>
                <a:hlinkClick r:id="rId3"/>
              </a:rPr>
              <a:t>My</a:t>
            </a:r>
            <a:r>
              <a:rPr b="1" i="1" lang="ro-RO" sz="12046">
                <a:highlight>
                  <a:srgbClr val="FFFFFF"/>
                </a:highlight>
                <a:latin typeface="Times New Roman"/>
                <a:ea typeface="Times New Roman"/>
                <a:cs typeface="Times New Roman"/>
                <a:sym typeface="Times New Roman"/>
              </a:rPr>
              <a:t> mom always told me I wouldn’t accomplish anything by lying in bed all day. But look at me now, ma! I’m saving the world by doing it!</a:t>
            </a:r>
            <a:endParaRPr b="1" i="1" sz="12046">
              <a:highlight>
                <a:srgbClr val="FFFFFF"/>
              </a:highlight>
              <a:latin typeface="Times New Roman"/>
              <a:ea typeface="Times New Roman"/>
              <a:cs typeface="Times New Roman"/>
              <a:sym typeface="Times New Roman"/>
            </a:endParaRPr>
          </a:p>
          <a:p>
            <a:pPr indent="-419844" lvl="0" marL="899999" marR="266700" rtl="0" algn="just">
              <a:lnSpc>
                <a:spcPct val="100000"/>
              </a:lnSpc>
              <a:spcBef>
                <a:spcPts val="0"/>
              </a:spcBef>
              <a:spcAft>
                <a:spcPts val="0"/>
              </a:spcAft>
              <a:buSzPct val="100000"/>
              <a:buFont typeface="Times New Roman"/>
              <a:buAutoNum type="arabicPeriod"/>
            </a:pPr>
            <a:r>
              <a:rPr b="1" i="1" lang="ro-RO" sz="12046">
                <a:highlight>
                  <a:srgbClr val="FFFFFF"/>
                </a:highlight>
                <a:latin typeface="Times New Roman"/>
                <a:ea typeface="Times New Roman"/>
                <a:cs typeface="Times New Roman"/>
                <a:sym typeface="Times New Roman"/>
              </a:rPr>
              <a:t>If I keep stress-eating at this level, the buttons on my shirt will start socially distancing from each other.</a:t>
            </a:r>
            <a:endParaRPr b="1" i="1" sz="12046">
              <a:highlight>
                <a:srgbClr val="FFFFFF"/>
              </a:highlight>
              <a:latin typeface="Times New Roman"/>
              <a:ea typeface="Times New Roman"/>
              <a:cs typeface="Times New Roman"/>
              <a:sym typeface="Times New Roman"/>
            </a:endParaRPr>
          </a:p>
          <a:p>
            <a:pPr indent="-419844" lvl="0" marL="899999" marR="266700" rtl="0" algn="just">
              <a:lnSpc>
                <a:spcPct val="100000"/>
              </a:lnSpc>
              <a:spcBef>
                <a:spcPts val="0"/>
              </a:spcBef>
              <a:spcAft>
                <a:spcPts val="0"/>
              </a:spcAft>
              <a:buSzPct val="100000"/>
              <a:buFont typeface="Times New Roman"/>
              <a:buAutoNum type="arabicPeriod"/>
            </a:pPr>
            <a:r>
              <a:rPr b="1" i="1" lang="ro-RO" sz="12046">
                <a:highlight>
                  <a:srgbClr val="FFFFFF"/>
                </a:highlight>
                <a:uFill>
                  <a:noFill/>
                </a:uFill>
                <a:latin typeface="Times New Roman"/>
                <a:ea typeface="Times New Roman"/>
                <a:cs typeface="Times New Roman"/>
                <a:sym typeface="Times New Roman"/>
                <a:hlinkClick r:id="rId4"/>
              </a:rPr>
              <a:t>Nothing</a:t>
            </a:r>
            <a:r>
              <a:rPr b="1" i="1" lang="ro-RO" sz="12046">
                <a:highlight>
                  <a:srgbClr val="FFFFFF"/>
                </a:highlight>
                <a:latin typeface="Times New Roman"/>
                <a:ea typeface="Times New Roman"/>
                <a:cs typeface="Times New Roman"/>
                <a:sym typeface="Times New Roman"/>
              </a:rPr>
              <a:t> like relaxing on the couch after a long day of being tense on the couch.</a:t>
            </a:r>
            <a:endParaRPr b="1" i="1" sz="12046">
              <a:highlight>
                <a:srgbClr val="FFFFFF"/>
              </a:highlight>
              <a:latin typeface="Times New Roman"/>
              <a:ea typeface="Times New Roman"/>
              <a:cs typeface="Times New Roman"/>
              <a:sym typeface="Times New Roman"/>
            </a:endParaRPr>
          </a:p>
          <a:p>
            <a:pPr indent="-419844" lvl="0" marL="899999" marR="266700" rtl="0" algn="just">
              <a:lnSpc>
                <a:spcPct val="100000"/>
              </a:lnSpc>
              <a:spcBef>
                <a:spcPts val="0"/>
              </a:spcBef>
              <a:spcAft>
                <a:spcPts val="0"/>
              </a:spcAft>
              <a:buSzPct val="100000"/>
              <a:buFont typeface="Times New Roman"/>
              <a:buAutoNum type="arabicPeriod"/>
            </a:pPr>
            <a:r>
              <a:rPr b="1" i="1" lang="ro-RO" sz="12046">
                <a:highlight>
                  <a:srgbClr val="FFFFFF"/>
                </a:highlight>
                <a:uFill>
                  <a:noFill/>
                </a:uFill>
                <a:latin typeface="Times New Roman"/>
                <a:ea typeface="Times New Roman"/>
                <a:cs typeface="Times New Roman"/>
                <a:sym typeface="Times New Roman"/>
                <a:hlinkClick r:id="rId5"/>
              </a:rPr>
              <a:t>Day 121</a:t>
            </a:r>
            <a:r>
              <a:rPr b="1" i="1" lang="ro-RO" sz="12046">
                <a:highlight>
                  <a:srgbClr val="FFFFFF"/>
                </a:highlight>
                <a:latin typeface="Times New Roman"/>
                <a:ea typeface="Times New Roman"/>
                <a:cs typeface="Times New Roman"/>
                <a:sym typeface="Times New Roman"/>
              </a:rPr>
              <a:t> at home and the dog is looking at me like, “See? This is why I chew the furniture!”</a:t>
            </a:r>
            <a:endParaRPr b="1" i="1" sz="12046">
              <a:highlight>
                <a:srgbClr val="FFFFFF"/>
              </a:highlight>
              <a:latin typeface="Times New Roman"/>
              <a:ea typeface="Times New Roman"/>
              <a:cs typeface="Times New Roman"/>
              <a:sym typeface="Times New Roman"/>
            </a:endParaRPr>
          </a:p>
          <a:p>
            <a:pPr indent="0" lvl="0" marL="899999" marR="266700" rtl="0" algn="just">
              <a:lnSpc>
                <a:spcPct val="100000"/>
              </a:lnSpc>
              <a:spcBef>
                <a:spcPts val="0"/>
              </a:spcBef>
              <a:spcAft>
                <a:spcPts val="0"/>
              </a:spcAft>
              <a:buNone/>
            </a:pPr>
            <a:r>
              <a:t/>
            </a:r>
            <a:endParaRPr b="1" i="1" sz="11246">
              <a:highlight>
                <a:srgbClr val="FFFFFF"/>
              </a:highlight>
              <a:latin typeface="Times New Roman"/>
              <a:ea typeface="Times New Roman"/>
              <a:cs typeface="Times New Roman"/>
              <a:sym typeface="Times New Roman"/>
            </a:endParaRPr>
          </a:p>
          <a:p>
            <a:pPr indent="0" lvl="0" marL="457200" rtl="0" algn="l">
              <a:spcBef>
                <a:spcPts val="1000"/>
              </a:spcBef>
              <a:spcAft>
                <a:spcPts val="0"/>
              </a:spcAft>
              <a:buNone/>
            </a:pPr>
            <a:r>
              <a:t/>
            </a:r>
            <a:endParaRPr b="1" i="1" sz="3400"/>
          </a:p>
          <a:p>
            <a:pPr indent="0" lvl="0" marL="457200" rtl="0" algn="l">
              <a:spcBef>
                <a:spcPts val="1000"/>
              </a:spcBef>
              <a:spcAft>
                <a:spcPts val="0"/>
              </a:spcAft>
              <a:buNone/>
            </a:pPr>
            <a:r>
              <a:t/>
            </a:r>
            <a:endParaRPr b="1" i="1" sz="3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d13caea280_0_7"/>
          <p:cNvSpPr txBox="1"/>
          <p:nvPr>
            <p:ph idx="1" type="body"/>
          </p:nvPr>
        </p:nvSpPr>
        <p:spPr>
          <a:xfrm>
            <a:off x="685800" y="2194560"/>
            <a:ext cx="10820400" cy="4024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14" name="Google Shape;214;gd13caea280_0_7"/>
          <p:cNvPicPr preferRelativeResize="0"/>
          <p:nvPr/>
        </p:nvPicPr>
        <p:blipFill rotWithShape="1">
          <a:blip r:embed="rId3">
            <a:alphaModFix/>
          </a:blip>
          <a:srcRect b="3651" l="0" r="0" t="0"/>
          <a:stretch/>
        </p:blipFill>
        <p:spPr>
          <a:xfrm>
            <a:off x="838200" y="0"/>
            <a:ext cx="105537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ro-RO"/>
              <a:t>BIBLIOGRAPHY</a:t>
            </a:r>
            <a:endParaRPr/>
          </a:p>
        </p:txBody>
      </p:sp>
      <p:sp>
        <p:nvSpPr>
          <p:cNvPr id="220" name="Google Shape;220;p4"/>
          <p:cNvSpPr txBox="1"/>
          <p:nvPr>
            <p:ph idx="1" type="body"/>
          </p:nvPr>
        </p:nvSpPr>
        <p:spPr>
          <a:xfrm>
            <a:off x="685800" y="2194550"/>
            <a:ext cx="11065500" cy="4024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ro-RO"/>
              <a:t>https://www.healthline.com/health-news/people-more-stressed-today-than-1990s</a:t>
            </a:r>
            <a:endParaRPr/>
          </a:p>
          <a:p>
            <a:pPr indent="-228600" lvl="0" marL="228600" rtl="0" algn="l">
              <a:lnSpc>
                <a:spcPct val="90000"/>
              </a:lnSpc>
              <a:spcBef>
                <a:spcPts val="0"/>
              </a:spcBef>
              <a:spcAft>
                <a:spcPts val="0"/>
              </a:spcAft>
              <a:buClr>
                <a:schemeClr val="dk1"/>
              </a:buClr>
              <a:buSzPts val="2200"/>
              <a:buChar char="•"/>
            </a:pPr>
            <a:r>
              <a:rPr lang="ro-RO" u="sng">
                <a:solidFill>
                  <a:schemeClr val="hlink"/>
                </a:solidFill>
                <a:hlinkClick r:id="rId3"/>
              </a:rPr>
              <a:t>https://www.verywellmind.com/stress-and-health-3145086</a:t>
            </a:r>
            <a:endParaRPr/>
          </a:p>
          <a:p>
            <a:pPr indent="-228600" lvl="0" marL="228600" rtl="0" algn="l">
              <a:lnSpc>
                <a:spcPct val="90000"/>
              </a:lnSpc>
              <a:spcBef>
                <a:spcPts val="1000"/>
              </a:spcBef>
              <a:spcAft>
                <a:spcPts val="0"/>
              </a:spcAft>
              <a:buClr>
                <a:schemeClr val="dk1"/>
              </a:buClr>
              <a:buSzPts val="2200"/>
              <a:buChar char="•"/>
            </a:pPr>
            <a:r>
              <a:rPr lang="ro-RO" u="sng">
                <a:solidFill>
                  <a:schemeClr val="hlink"/>
                </a:solidFill>
                <a:hlinkClick r:id="rId4"/>
              </a:rPr>
              <a:t>https://www.mhe-sme.org/10-ways-to-cope-with-stress-during-the-pandemi</a:t>
            </a:r>
            <a:r>
              <a:rPr lang="ro-RO" u="sng">
                <a:solidFill>
                  <a:schemeClr val="hlink"/>
                </a:solidFill>
                <a:hlinkClick r:id="rId5"/>
              </a:rPr>
              <a:t>c</a:t>
            </a:r>
            <a:endParaRPr/>
          </a:p>
          <a:p>
            <a:pPr indent="-88900" lvl="0" marL="22860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
          <p:cNvSpPr txBox="1"/>
          <p:nvPr>
            <p:ph type="title"/>
          </p:nvPr>
        </p:nvSpPr>
        <p:spPr>
          <a:xfrm>
            <a:off x="5625000" y="180450"/>
            <a:ext cx="5350800" cy="12930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b="1" lang="ro-RO"/>
              <a:t>WHAT IS STRESS ?</a:t>
            </a:r>
            <a:endParaRPr b="1"/>
          </a:p>
        </p:txBody>
      </p:sp>
      <p:sp>
        <p:nvSpPr>
          <p:cNvPr id="153" name="Google Shape;153;p2"/>
          <p:cNvSpPr txBox="1"/>
          <p:nvPr>
            <p:ph idx="1" type="body"/>
          </p:nvPr>
        </p:nvSpPr>
        <p:spPr>
          <a:xfrm>
            <a:off x="138200" y="1277100"/>
            <a:ext cx="11682600" cy="4908600"/>
          </a:xfrm>
          <a:prstGeom prst="rect">
            <a:avLst/>
          </a:prstGeom>
          <a:noFill/>
          <a:ln>
            <a:noFill/>
          </a:ln>
        </p:spPr>
        <p:txBody>
          <a:bodyPr anchorCtr="0" anchor="t" bIns="45700" lIns="91425" spcFirstLastPara="1" rIns="91425" wrap="square" tIns="45700">
            <a:normAutofit/>
          </a:bodyPr>
          <a:lstStyle/>
          <a:p>
            <a:pPr indent="-203200" lvl="0" marL="179999" rtl="0" algn="just">
              <a:lnSpc>
                <a:spcPct val="90000"/>
              </a:lnSpc>
              <a:spcBef>
                <a:spcPts val="0"/>
              </a:spcBef>
              <a:spcAft>
                <a:spcPts val="0"/>
              </a:spcAft>
              <a:buClr>
                <a:schemeClr val="dk1"/>
              </a:buClr>
              <a:buSzPts val="3200"/>
              <a:buChar char="•"/>
            </a:pPr>
            <a:r>
              <a:rPr lang="ro-RO" sz="3200">
                <a:latin typeface="Times New Roman"/>
                <a:ea typeface="Times New Roman"/>
                <a:cs typeface="Times New Roman"/>
                <a:sym typeface="Times New Roman"/>
              </a:rPr>
              <a:t>Any type of change that causes </a:t>
            </a:r>
            <a:r>
              <a:rPr b="1" lang="ro-RO" sz="3200">
                <a:latin typeface="Times New Roman"/>
                <a:ea typeface="Times New Roman"/>
                <a:cs typeface="Times New Roman"/>
                <a:sym typeface="Times New Roman"/>
              </a:rPr>
              <a:t>physical, emotional, or psychological </a:t>
            </a:r>
            <a:r>
              <a:rPr lang="ro-RO" sz="3200">
                <a:latin typeface="Times New Roman"/>
                <a:ea typeface="Times New Roman"/>
                <a:cs typeface="Times New Roman"/>
                <a:sym typeface="Times New Roman"/>
              </a:rPr>
              <a:t>strain/pressure. Stress is our body's response to anything that requires attention or action. </a:t>
            </a:r>
            <a:endParaRPr sz="3200">
              <a:latin typeface="Times New Roman"/>
              <a:ea typeface="Times New Roman"/>
              <a:cs typeface="Times New Roman"/>
              <a:sym typeface="Times New Roman"/>
            </a:endParaRPr>
          </a:p>
          <a:p>
            <a:pPr indent="0" lvl="0" marL="0" rtl="0" algn="just">
              <a:lnSpc>
                <a:spcPct val="90000"/>
              </a:lnSpc>
              <a:spcBef>
                <a:spcPts val="1000"/>
              </a:spcBef>
              <a:spcAft>
                <a:spcPts val="0"/>
              </a:spcAft>
              <a:buNone/>
            </a:pPr>
            <a:r>
              <a:t/>
            </a:r>
            <a:endParaRPr sz="2600">
              <a:latin typeface="Times New Roman"/>
              <a:ea typeface="Times New Roman"/>
              <a:cs typeface="Times New Roman"/>
              <a:sym typeface="Times New Roman"/>
            </a:endParaRPr>
          </a:p>
          <a:p>
            <a:pPr indent="0" lvl="0" marL="179999" rtl="0" algn="l">
              <a:lnSpc>
                <a:spcPct val="90000"/>
              </a:lnSpc>
              <a:spcBef>
                <a:spcPts val="1000"/>
              </a:spcBef>
              <a:spcAft>
                <a:spcPts val="0"/>
              </a:spcAft>
              <a:buClr>
                <a:schemeClr val="dk1"/>
              </a:buClr>
              <a:buSzPts val="2200"/>
              <a:buNone/>
            </a:pPr>
            <a:r>
              <a:t/>
            </a:r>
            <a:endParaRPr/>
          </a:p>
        </p:txBody>
      </p:sp>
      <p:pic>
        <p:nvPicPr>
          <p:cNvPr id="154" name="Google Shape;154;p2"/>
          <p:cNvPicPr preferRelativeResize="0"/>
          <p:nvPr/>
        </p:nvPicPr>
        <p:blipFill>
          <a:blip r:embed="rId3">
            <a:alphaModFix/>
          </a:blip>
          <a:stretch>
            <a:fillRect/>
          </a:stretch>
        </p:blipFill>
        <p:spPr>
          <a:xfrm>
            <a:off x="5099050" y="2663825"/>
            <a:ext cx="6778625" cy="4067175"/>
          </a:xfrm>
          <a:prstGeom prst="rect">
            <a:avLst/>
          </a:prstGeom>
          <a:noFill/>
          <a:ln>
            <a:noFill/>
          </a:ln>
        </p:spPr>
      </p:pic>
      <p:sp>
        <p:nvSpPr>
          <p:cNvPr id="155" name="Google Shape;155;p2"/>
          <p:cNvSpPr txBox="1"/>
          <p:nvPr/>
        </p:nvSpPr>
        <p:spPr>
          <a:xfrm>
            <a:off x="222250" y="4476750"/>
            <a:ext cx="4762500" cy="1071300"/>
          </a:xfrm>
          <a:prstGeom prst="rect">
            <a:avLst/>
          </a:prstGeom>
          <a:noFill/>
          <a:ln>
            <a:noFill/>
          </a:ln>
        </p:spPr>
        <p:txBody>
          <a:bodyPr anchorCtr="0" anchor="t" bIns="91425" lIns="91425" spcFirstLastPara="1" rIns="91425" wrap="square" tIns="91425">
            <a:spAutoFit/>
          </a:bodyPr>
          <a:lstStyle/>
          <a:p>
            <a:pPr indent="-203200" lvl="0" marL="179999" rtl="0" algn="just">
              <a:lnSpc>
                <a:spcPct val="90000"/>
              </a:lnSpc>
              <a:spcBef>
                <a:spcPts val="1000"/>
              </a:spcBef>
              <a:spcAft>
                <a:spcPts val="0"/>
              </a:spcAft>
              <a:buClr>
                <a:schemeClr val="dk1"/>
              </a:buClr>
              <a:buSzPts val="3200"/>
              <a:buFont typeface="Times New Roman"/>
              <a:buChar char="•"/>
            </a:pPr>
            <a:r>
              <a:rPr lang="ro-RO" sz="3200">
                <a:solidFill>
                  <a:schemeClr val="dk1"/>
                </a:solidFill>
                <a:latin typeface="Times New Roman"/>
                <a:ea typeface="Times New Roman"/>
                <a:cs typeface="Times New Roman"/>
                <a:sym typeface="Times New Roman"/>
              </a:rPr>
              <a:t>Everyone experiences stress to some degree. </a:t>
            </a:r>
            <a:endParaRPr sz="16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d13caea280_0_0"/>
          <p:cNvSpPr txBox="1"/>
          <p:nvPr>
            <p:ph idx="1" type="body"/>
          </p:nvPr>
        </p:nvSpPr>
        <p:spPr>
          <a:xfrm>
            <a:off x="365125" y="1489700"/>
            <a:ext cx="11382300" cy="5019000"/>
          </a:xfrm>
          <a:prstGeom prst="rect">
            <a:avLst/>
          </a:prstGeom>
        </p:spPr>
        <p:txBody>
          <a:bodyPr anchorCtr="0" anchor="t" bIns="45700" lIns="91425" spcFirstLastPara="1" rIns="91425" wrap="square" tIns="45700">
            <a:noAutofit/>
          </a:bodyPr>
          <a:lstStyle/>
          <a:p>
            <a:pPr indent="-203200" lvl="0" marL="179999" rtl="0" algn="just">
              <a:lnSpc>
                <a:spcPct val="80000"/>
              </a:lnSpc>
              <a:spcBef>
                <a:spcPts val="1000"/>
              </a:spcBef>
              <a:spcAft>
                <a:spcPts val="0"/>
              </a:spcAft>
              <a:buSzPts val="3200"/>
              <a:buFont typeface="Times New Roman"/>
              <a:buChar char="•"/>
            </a:pPr>
            <a:r>
              <a:rPr b="1" lang="ro-RO" sz="3200">
                <a:latin typeface="Times New Roman"/>
                <a:ea typeface="Times New Roman"/>
                <a:cs typeface="Times New Roman"/>
                <a:sym typeface="Times New Roman"/>
              </a:rPr>
              <a:t>Factors/causes</a:t>
            </a:r>
            <a:r>
              <a:rPr lang="ro-RO" sz="3200">
                <a:latin typeface="Times New Roman"/>
                <a:ea typeface="Times New Roman"/>
                <a:cs typeface="Times New Roman"/>
                <a:sym typeface="Times New Roman"/>
              </a:rPr>
              <a:t>:</a:t>
            </a:r>
            <a:endParaRPr sz="3200">
              <a:latin typeface="Times New Roman"/>
              <a:ea typeface="Times New Roman"/>
              <a:cs typeface="Times New Roman"/>
              <a:sym typeface="Times New Roman"/>
            </a:endParaRPr>
          </a:p>
          <a:p>
            <a:pPr indent="0" lvl="0" marL="179999" rtl="0" algn="just">
              <a:lnSpc>
                <a:spcPct val="80000"/>
              </a:lnSpc>
              <a:spcBef>
                <a:spcPts val="1000"/>
              </a:spcBef>
              <a:spcAft>
                <a:spcPts val="0"/>
              </a:spcAft>
              <a:buClr>
                <a:schemeClr val="dk1"/>
              </a:buClr>
              <a:buSzPts val="2200"/>
              <a:buFont typeface="Arial"/>
              <a:buNone/>
            </a:pPr>
            <a:r>
              <a:rPr lang="ro-RO" sz="3200">
                <a:latin typeface="Times New Roman"/>
                <a:ea typeface="Times New Roman"/>
                <a:cs typeface="Times New Roman"/>
                <a:sym typeface="Times New Roman"/>
              </a:rPr>
              <a:t>Getting out of comfort zone, an interview, too many tasks, time limits, restrictions, high expectations, sudden change… limits</a:t>
            </a:r>
            <a:endParaRPr sz="3200">
              <a:latin typeface="Times New Roman"/>
              <a:ea typeface="Times New Roman"/>
              <a:cs typeface="Times New Roman"/>
              <a:sym typeface="Times New Roman"/>
            </a:endParaRPr>
          </a:p>
          <a:p>
            <a:pPr indent="0" lvl="0" marL="0" rtl="0" algn="just">
              <a:lnSpc>
                <a:spcPct val="80000"/>
              </a:lnSpc>
              <a:spcBef>
                <a:spcPts val="1000"/>
              </a:spcBef>
              <a:spcAft>
                <a:spcPts val="0"/>
              </a:spcAft>
              <a:buClr>
                <a:schemeClr val="dk1"/>
              </a:buClr>
              <a:buSzPts val="2200"/>
              <a:buFont typeface="Arial"/>
              <a:buNone/>
            </a:pPr>
            <a:r>
              <a:t/>
            </a:r>
            <a:endParaRPr sz="3200">
              <a:latin typeface="Times New Roman"/>
              <a:ea typeface="Times New Roman"/>
              <a:cs typeface="Times New Roman"/>
              <a:sym typeface="Times New Roman"/>
            </a:endParaRPr>
          </a:p>
          <a:p>
            <a:pPr indent="-203200" lvl="0" marL="179999" rtl="0" algn="just">
              <a:lnSpc>
                <a:spcPct val="80000"/>
              </a:lnSpc>
              <a:spcBef>
                <a:spcPts val="1000"/>
              </a:spcBef>
              <a:spcAft>
                <a:spcPts val="0"/>
              </a:spcAft>
              <a:buSzPts val="3200"/>
              <a:buChar char="•"/>
            </a:pPr>
            <a:r>
              <a:rPr b="1" lang="ro-RO" sz="3200">
                <a:latin typeface="Times New Roman"/>
                <a:ea typeface="Times New Roman"/>
                <a:cs typeface="Times New Roman"/>
                <a:sym typeface="Times New Roman"/>
              </a:rPr>
              <a:t>Stress effects</a:t>
            </a:r>
            <a:r>
              <a:rPr lang="ro-RO" sz="3200">
                <a:latin typeface="Times New Roman"/>
                <a:ea typeface="Times New Roman"/>
                <a:cs typeface="Times New Roman"/>
                <a:sym typeface="Times New Roman"/>
              </a:rPr>
              <a:t> (signs): </a:t>
            </a:r>
            <a:endParaRPr sz="3200">
              <a:latin typeface="Times New Roman"/>
              <a:ea typeface="Times New Roman"/>
              <a:cs typeface="Times New Roman"/>
              <a:sym typeface="Times New Roman"/>
            </a:endParaRPr>
          </a:p>
          <a:p>
            <a:pPr indent="0" lvl="0" marL="228600" rtl="0" algn="just">
              <a:lnSpc>
                <a:spcPct val="80000"/>
              </a:lnSpc>
              <a:spcBef>
                <a:spcPts val="1000"/>
              </a:spcBef>
              <a:spcAft>
                <a:spcPts val="0"/>
              </a:spcAft>
              <a:buNone/>
            </a:pPr>
            <a:r>
              <a:rPr lang="ro-RO" sz="3200">
                <a:latin typeface="Times New Roman"/>
                <a:ea typeface="Times New Roman"/>
                <a:cs typeface="Times New Roman"/>
                <a:sym typeface="Times New Roman"/>
              </a:rPr>
              <a:t>Changes in mood, Clammy or sweaty palms, Decreased sex drive, Diarrhea, Difficulty sleeping, Digestive problems, Dizziness, Feeling anxious, Frequent sickness, Grinding teeth, Headaches, Low energy, Muscle tension, especially in the neck and shoulders, Physical pains, Stirred, Racing heartbeat, Frustrations, Twitches, all the way to deap depression and suicidal tendency.</a:t>
            </a:r>
            <a:endParaRPr sz="3200">
              <a:latin typeface="Times New Roman"/>
              <a:ea typeface="Times New Roman"/>
              <a:cs typeface="Times New Roman"/>
              <a:sym typeface="Times New Roman"/>
            </a:endParaRPr>
          </a:p>
          <a:p>
            <a:pPr indent="0" lvl="0" marL="0" rtl="0" algn="l">
              <a:lnSpc>
                <a:spcPct val="80000"/>
              </a:lnSpc>
              <a:spcBef>
                <a:spcPts val="1000"/>
              </a:spcBef>
              <a:spcAft>
                <a:spcPts val="0"/>
              </a:spcAft>
              <a:buNone/>
            </a:pPr>
            <a:r>
              <a:t/>
            </a:r>
            <a:endParaRPr/>
          </a:p>
        </p:txBody>
      </p:sp>
      <p:sp>
        <p:nvSpPr>
          <p:cNvPr id="161" name="Google Shape;161;gd13caea280_0_0"/>
          <p:cNvSpPr/>
          <p:nvPr/>
        </p:nvSpPr>
        <p:spPr>
          <a:xfrm>
            <a:off x="250075" y="3898825"/>
            <a:ext cx="11612400" cy="464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161"/>
                                        </p:tgtEl>
                                        <p:attrNameLst>
                                          <p:attrName>ppt_x</p:attrName>
                                        </p:attrNameLst>
                                      </p:cBhvr>
                                      <p:tavLst>
                                        <p:tav fmla="" tm="0">
                                          <p:val>
                                            <p:strVal val="#ppt_x"/>
                                          </p:val>
                                        </p:tav>
                                        <p:tav fmla="" tm="100000">
                                          <p:val>
                                            <p:strVal val="#ppt_x+1"/>
                                          </p:val>
                                        </p:tav>
                                      </p:tavLst>
                                    </p:anim>
                                    <p:set>
                                      <p:cBhvr>
                                        <p:cTn dur="1" fill="hold">
                                          <p:stCondLst>
                                            <p:cond delay="1000"/>
                                          </p:stCondLst>
                                        </p:cTn>
                                        <p:tgtEl>
                                          <p:spTgt spid="1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
          <p:cNvSpPr txBox="1"/>
          <p:nvPr>
            <p:ph type="title"/>
          </p:nvPr>
        </p:nvSpPr>
        <p:spPr>
          <a:xfrm>
            <a:off x="4784125" y="116100"/>
            <a:ext cx="5631300" cy="12930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b="1" lang="ro-RO"/>
              <a:t>Pandemic period</a:t>
            </a:r>
            <a:endParaRPr b="1"/>
          </a:p>
        </p:txBody>
      </p:sp>
      <p:sp>
        <p:nvSpPr>
          <p:cNvPr id="167" name="Google Shape;167;p3"/>
          <p:cNvSpPr txBox="1"/>
          <p:nvPr/>
        </p:nvSpPr>
        <p:spPr>
          <a:xfrm>
            <a:off x="489600" y="1409100"/>
            <a:ext cx="11346000" cy="4617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419100" lvl="0" marL="457200" marR="0" rtl="0" algn="l">
              <a:spcBef>
                <a:spcPts val="0"/>
              </a:spcBef>
              <a:spcAft>
                <a:spcPts val="0"/>
              </a:spcAft>
              <a:buClr>
                <a:schemeClr val="dk1"/>
              </a:buClr>
              <a:buSzPts val="3000"/>
              <a:buFont typeface="Times New Roman"/>
              <a:buChar char="●"/>
            </a:pPr>
            <a:r>
              <a:rPr lang="ro-RO" sz="3000">
                <a:solidFill>
                  <a:schemeClr val="dk1"/>
                </a:solidFill>
                <a:latin typeface="Times New Roman"/>
                <a:ea typeface="Times New Roman"/>
                <a:cs typeface="Times New Roman"/>
                <a:sym typeface="Times New Roman"/>
              </a:rPr>
              <a:t>How a very small thing like a virus can change our lives? </a:t>
            </a:r>
            <a:endParaRPr sz="30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rPr lang="ro-RO" sz="3000">
                <a:solidFill>
                  <a:schemeClr val="dk1"/>
                </a:solidFill>
                <a:latin typeface="Times New Roman"/>
                <a:ea typeface="Times New Roman"/>
                <a:cs typeface="Times New Roman"/>
                <a:sym typeface="Times New Roman"/>
              </a:rPr>
              <a:t>Very easy, if it is highly transmissible, it will change the whole world.</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419100" lvl="0" marL="457200" marR="0" rtl="0" algn="l">
              <a:spcBef>
                <a:spcPts val="0"/>
              </a:spcBef>
              <a:spcAft>
                <a:spcPts val="0"/>
              </a:spcAft>
              <a:buClr>
                <a:schemeClr val="dk1"/>
              </a:buClr>
              <a:buSzPts val="3000"/>
              <a:buFont typeface="Times New Roman"/>
              <a:buChar char="●"/>
            </a:pPr>
            <a:r>
              <a:rPr lang="ro-RO" sz="3000">
                <a:solidFill>
                  <a:schemeClr val="dk1"/>
                </a:solidFill>
                <a:latin typeface="Times New Roman"/>
                <a:ea typeface="Times New Roman"/>
                <a:cs typeface="Times New Roman"/>
                <a:sym typeface="Times New Roman"/>
              </a:rPr>
              <a:t>What Covid19 </a:t>
            </a:r>
            <a:r>
              <a:rPr lang="ro-RO" sz="3000">
                <a:solidFill>
                  <a:schemeClr val="dk1"/>
                </a:solidFill>
                <a:latin typeface="Times New Roman"/>
                <a:ea typeface="Times New Roman"/>
                <a:cs typeface="Times New Roman"/>
                <a:sym typeface="Times New Roman"/>
              </a:rPr>
              <a:t>pandemic</a:t>
            </a:r>
            <a:r>
              <a:rPr lang="ro-RO" sz="3000">
                <a:solidFill>
                  <a:schemeClr val="dk1"/>
                </a:solidFill>
                <a:latin typeface="Times New Roman"/>
                <a:ea typeface="Times New Roman"/>
                <a:cs typeface="Times New Roman"/>
                <a:sym typeface="Times New Roman"/>
              </a:rPr>
              <a:t> changed? </a:t>
            </a:r>
            <a:endParaRPr sz="30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ro-RO" sz="3000">
                <a:solidFill>
                  <a:schemeClr val="dk1"/>
                </a:solidFill>
                <a:latin typeface="Times New Roman"/>
                <a:ea typeface="Times New Roman"/>
                <a:cs typeface="Times New Roman"/>
                <a:sym typeface="Times New Roman"/>
              </a:rPr>
              <a:t>The way we respond to stress, however, makes a big difference to our overall well-being. </a:t>
            </a:r>
            <a:endParaRPr sz="2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d6faecbfbd_0_3"/>
          <p:cNvSpPr txBox="1"/>
          <p:nvPr>
            <p:ph type="title"/>
          </p:nvPr>
        </p:nvSpPr>
        <p:spPr>
          <a:xfrm>
            <a:off x="2895600" y="764373"/>
            <a:ext cx="8610600" cy="12930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t/>
            </a:r>
            <a:endParaRPr/>
          </a:p>
        </p:txBody>
      </p:sp>
      <p:sp>
        <p:nvSpPr>
          <p:cNvPr id="173" name="Google Shape;173;gd6faecbfbd_0_3"/>
          <p:cNvSpPr txBox="1"/>
          <p:nvPr>
            <p:ph idx="1" type="body"/>
          </p:nvPr>
        </p:nvSpPr>
        <p:spPr>
          <a:xfrm>
            <a:off x="685800" y="2194560"/>
            <a:ext cx="10820400" cy="4024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74" name="Google Shape;174;gd6faecbfbd_0_3"/>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75" name="Google Shape;175;gd6faecbfbd_0_3"/>
          <p:cNvSpPr/>
          <p:nvPr/>
        </p:nvSpPr>
        <p:spPr>
          <a:xfrm>
            <a:off x="3349625" y="428625"/>
            <a:ext cx="6064200" cy="73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d6faecbfbd_0_3"/>
          <p:cNvSpPr txBox="1"/>
          <p:nvPr>
            <p:ph type="title"/>
          </p:nvPr>
        </p:nvSpPr>
        <p:spPr>
          <a:xfrm>
            <a:off x="3121025" y="147225"/>
            <a:ext cx="5902200" cy="12930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b="1" lang="ro-RO"/>
              <a:t>History of inclusion</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d13caea280_0_13"/>
          <p:cNvSpPr txBox="1"/>
          <p:nvPr>
            <p:ph type="title"/>
          </p:nvPr>
        </p:nvSpPr>
        <p:spPr>
          <a:xfrm>
            <a:off x="4857750" y="367500"/>
            <a:ext cx="5902200" cy="12930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b="1" lang="ro-RO"/>
              <a:t>Inclusive education</a:t>
            </a:r>
            <a:endParaRPr b="1"/>
          </a:p>
        </p:txBody>
      </p:sp>
      <p:sp>
        <p:nvSpPr>
          <p:cNvPr id="182" name="Google Shape;182;gd13caea280_0_13"/>
          <p:cNvSpPr txBox="1"/>
          <p:nvPr>
            <p:ph idx="1" type="body"/>
          </p:nvPr>
        </p:nvSpPr>
        <p:spPr>
          <a:xfrm>
            <a:off x="685800" y="1730325"/>
            <a:ext cx="10820400" cy="47070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lang="ro-RO" sz="3000"/>
              <a:t>Inclusion is the last in line after integration. </a:t>
            </a:r>
            <a:endParaRPr sz="3000"/>
          </a:p>
          <a:p>
            <a:pPr indent="0" lvl="0" marL="0" rtl="0" algn="just">
              <a:spcBef>
                <a:spcPts val="1000"/>
              </a:spcBef>
              <a:spcAft>
                <a:spcPts val="0"/>
              </a:spcAft>
              <a:buNone/>
            </a:pPr>
            <a:r>
              <a:rPr lang="ro-RO" sz="3000"/>
              <a:t>It ensures proper education for all kids including disabled ones. </a:t>
            </a:r>
            <a:endParaRPr sz="3000"/>
          </a:p>
          <a:p>
            <a:pPr indent="0" lvl="0" marL="0" rtl="0" algn="just">
              <a:spcBef>
                <a:spcPts val="1000"/>
              </a:spcBef>
              <a:spcAft>
                <a:spcPts val="0"/>
              </a:spcAft>
              <a:buNone/>
            </a:pPr>
            <a:r>
              <a:rPr lang="ro-RO" sz="3000"/>
              <a:t>But, </a:t>
            </a:r>
            <a:r>
              <a:rPr b="1" lang="ro-RO" sz="3000"/>
              <a:t>beside its </a:t>
            </a:r>
            <a:r>
              <a:rPr b="1" lang="ro-RO" sz="3000"/>
              <a:t>benefits</a:t>
            </a:r>
            <a:r>
              <a:rPr b="1" lang="ro-RO" sz="3000"/>
              <a:t>, it can be problematic</a:t>
            </a:r>
            <a:r>
              <a:rPr lang="ro-RO" sz="3000"/>
              <a:t> for the teachers who had no previous contacts with disabled kids. </a:t>
            </a:r>
            <a:endParaRPr sz="3000"/>
          </a:p>
          <a:p>
            <a:pPr indent="0" lvl="0" marL="0" rtl="0" algn="just">
              <a:spcBef>
                <a:spcPts val="1000"/>
              </a:spcBef>
              <a:spcAft>
                <a:spcPts val="0"/>
              </a:spcAft>
              <a:buNone/>
            </a:pPr>
            <a:r>
              <a:rPr lang="ro-RO" sz="3000"/>
              <a:t>A new thing creates stress: Special planning, individual intervention plan, new methods of teaching, new different materials to use with the new kid, behavior management...</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cd82c6afd4_0_1"/>
          <p:cNvSpPr txBox="1"/>
          <p:nvPr>
            <p:ph idx="1" type="body"/>
          </p:nvPr>
        </p:nvSpPr>
        <p:spPr>
          <a:xfrm>
            <a:off x="474000" y="1325125"/>
            <a:ext cx="11244000" cy="5392500"/>
          </a:xfrm>
          <a:prstGeom prst="rect">
            <a:avLst/>
          </a:prstGeom>
        </p:spPr>
        <p:txBody>
          <a:bodyPr anchorCtr="0" anchor="t" bIns="45700" lIns="91425" spcFirstLastPara="1" rIns="91425" wrap="square" tIns="45700">
            <a:noAutofit/>
          </a:bodyPr>
          <a:lstStyle/>
          <a:p>
            <a:pPr indent="-393700" lvl="0" marL="457200" rtl="0" algn="just">
              <a:lnSpc>
                <a:spcPct val="100000"/>
              </a:lnSpc>
              <a:spcBef>
                <a:spcPts val="0"/>
              </a:spcBef>
              <a:spcAft>
                <a:spcPts val="0"/>
              </a:spcAft>
              <a:buSzPts val="2600"/>
              <a:buAutoNum type="arabicPeriod"/>
            </a:pPr>
            <a:r>
              <a:rPr lang="ro-RO" sz="3000">
                <a:latin typeface="Times New Roman"/>
                <a:ea typeface="Times New Roman"/>
                <a:cs typeface="Times New Roman"/>
                <a:sym typeface="Times New Roman"/>
              </a:rPr>
              <a:t>Having a </a:t>
            </a:r>
            <a:r>
              <a:rPr b="1" lang="ro-RO" sz="3000">
                <a:latin typeface="Times New Roman"/>
                <a:ea typeface="Times New Roman"/>
                <a:cs typeface="Times New Roman"/>
                <a:sym typeface="Times New Roman"/>
              </a:rPr>
              <a:t>daily routine, a schedule</a:t>
            </a:r>
            <a:r>
              <a:rPr lang="ro-RO" sz="3000">
                <a:latin typeface="Times New Roman"/>
                <a:ea typeface="Times New Roman"/>
                <a:cs typeface="Times New Roman"/>
                <a:sym typeface="Times New Roman"/>
              </a:rPr>
              <a:t> for work and for the rest of the day. </a:t>
            </a:r>
            <a:r>
              <a:rPr b="1" lang="ro-RO" sz="3000">
                <a:latin typeface="Times New Roman"/>
                <a:ea typeface="Times New Roman"/>
                <a:cs typeface="Times New Roman"/>
                <a:sym typeface="Times New Roman"/>
              </a:rPr>
              <a:t>Get organized and document yourself</a:t>
            </a:r>
            <a:r>
              <a:rPr lang="ro-RO" sz="3000">
                <a:latin typeface="Times New Roman"/>
                <a:ea typeface="Times New Roman"/>
                <a:cs typeface="Times New Roman"/>
                <a:sym typeface="Times New Roman"/>
              </a:rPr>
              <a:t>.</a:t>
            </a:r>
            <a:endParaRPr sz="3000">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rPr b="1" lang="ro-RO" sz="3000">
                <a:solidFill>
                  <a:schemeClr val="accent1"/>
                </a:solidFill>
                <a:latin typeface="Times New Roman"/>
                <a:ea typeface="Times New Roman"/>
                <a:cs typeface="Times New Roman"/>
                <a:sym typeface="Times New Roman"/>
              </a:rPr>
              <a:t>-</a:t>
            </a:r>
            <a:r>
              <a:rPr b="1" lang="ro-RO" sz="3000">
                <a:solidFill>
                  <a:schemeClr val="accent1"/>
                </a:solidFill>
                <a:latin typeface="Times New Roman"/>
                <a:ea typeface="Times New Roman"/>
                <a:cs typeface="Times New Roman"/>
                <a:sym typeface="Times New Roman"/>
              </a:rPr>
              <a:t>breaks, move, sleep, </a:t>
            </a:r>
            <a:r>
              <a:rPr b="1" lang="ro-RO" sz="3000">
                <a:solidFill>
                  <a:schemeClr val="accent1"/>
                </a:solidFill>
                <a:latin typeface="Times New Roman"/>
                <a:ea typeface="Times New Roman"/>
                <a:cs typeface="Times New Roman"/>
                <a:sym typeface="Times New Roman"/>
              </a:rPr>
              <a:t>hobbies or</a:t>
            </a:r>
            <a:r>
              <a:rPr b="1" lang="ro-RO" sz="3000">
                <a:solidFill>
                  <a:schemeClr val="accent1"/>
                </a:solidFill>
                <a:latin typeface="Times New Roman"/>
                <a:ea typeface="Times New Roman"/>
                <a:cs typeface="Times New Roman"/>
                <a:sym typeface="Times New Roman"/>
              </a:rPr>
              <a:t> </a:t>
            </a:r>
            <a:r>
              <a:rPr b="1" lang="ro-RO" sz="3000">
                <a:solidFill>
                  <a:schemeClr val="accent1"/>
                </a:solidFill>
                <a:latin typeface="Times New Roman"/>
                <a:ea typeface="Times New Roman"/>
                <a:cs typeface="Times New Roman"/>
                <a:sym typeface="Times New Roman"/>
              </a:rPr>
              <a:t>enjoyable</a:t>
            </a:r>
            <a:r>
              <a:rPr b="1" lang="ro-RO" sz="3000">
                <a:solidFill>
                  <a:schemeClr val="accent1"/>
                </a:solidFill>
                <a:latin typeface="Times New Roman"/>
                <a:ea typeface="Times New Roman"/>
                <a:cs typeface="Times New Roman"/>
                <a:sym typeface="Times New Roman"/>
              </a:rPr>
              <a:t> activities</a:t>
            </a:r>
            <a:endParaRPr b="1" sz="3000">
              <a:solidFill>
                <a:schemeClr val="accent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rPr lang="ro-RO" sz="3000">
                <a:solidFill>
                  <a:schemeClr val="accent1"/>
                </a:solidFill>
                <a:latin typeface="Times New Roman"/>
                <a:ea typeface="Times New Roman"/>
                <a:cs typeface="Times New Roman"/>
                <a:sym typeface="Times New Roman"/>
              </a:rPr>
              <a:t>-If too many tasks </a:t>
            </a:r>
            <a:r>
              <a:rPr b="1" lang="ro-RO" sz="3000">
                <a:solidFill>
                  <a:schemeClr val="accent1"/>
                </a:solidFill>
                <a:latin typeface="Times New Roman"/>
                <a:ea typeface="Times New Roman"/>
                <a:cs typeface="Times New Roman"/>
                <a:sym typeface="Times New Roman"/>
              </a:rPr>
              <a:t>prioritize them</a:t>
            </a:r>
            <a:r>
              <a:rPr lang="ro-RO" sz="3000">
                <a:solidFill>
                  <a:schemeClr val="accent1"/>
                </a:solidFill>
                <a:latin typeface="Times New Roman"/>
                <a:ea typeface="Times New Roman"/>
                <a:cs typeface="Times New Roman"/>
                <a:sym typeface="Times New Roman"/>
              </a:rPr>
              <a:t>, if time is too short </a:t>
            </a:r>
            <a:r>
              <a:rPr b="1" lang="ro-RO" sz="3000">
                <a:solidFill>
                  <a:schemeClr val="accent1"/>
                </a:solidFill>
                <a:latin typeface="Times New Roman"/>
                <a:ea typeface="Times New Roman"/>
                <a:cs typeface="Times New Roman"/>
                <a:sym typeface="Times New Roman"/>
              </a:rPr>
              <a:t>ask for help</a:t>
            </a:r>
            <a:r>
              <a:rPr lang="ro-RO" sz="3000">
                <a:solidFill>
                  <a:schemeClr val="accent1"/>
                </a:solidFill>
                <a:latin typeface="Times New Roman"/>
                <a:ea typeface="Times New Roman"/>
                <a:cs typeface="Times New Roman"/>
                <a:sym typeface="Times New Roman"/>
              </a:rPr>
              <a:t>, if the task is a big one </a:t>
            </a:r>
            <a:r>
              <a:rPr b="1" lang="ro-RO" sz="3000">
                <a:solidFill>
                  <a:schemeClr val="accent1"/>
                </a:solidFill>
                <a:latin typeface="Times New Roman"/>
                <a:ea typeface="Times New Roman"/>
                <a:cs typeface="Times New Roman"/>
                <a:sym typeface="Times New Roman"/>
              </a:rPr>
              <a:t>break it in smaller ones</a:t>
            </a:r>
            <a:r>
              <a:rPr lang="ro-RO" sz="3000">
                <a:solidFill>
                  <a:schemeClr val="accent1"/>
                </a:solidFill>
                <a:latin typeface="Times New Roman"/>
                <a:ea typeface="Times New Roman"/>
                <a:cs typeface="Times New Roman"/>
                <a:sym typeface="Times New Roman"/>
              </a:rPr>
              <a:t>.</a:t>
            </a:r>
            <a:endParaRPr sz="3000">
              <a:solidFill>
                <a:schemeClr val="accent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t/>
            </a:r>
            <a:endParaRPr sz="3000">
              <a:solidFill>
                <a:srgbClr val="FF0000"/>
              </a:solidFill>
              <a:latin typeface="Times New Roman"/>
              <a:ea typeface="Times New Roman"/>
              <a:cs typeface="Times New Roman"/>
              <a:sym typeface="Times New Roman"/>
            </a:endParaRPr>
          </a:p>
          <a:p>
            <a:pPr indent="-393700" lvl="0" marL="457200" rtl="0" algn="just">
              <a:lnSpc>
                <a:spcPct val="100000"/>
              </a:lnSpc>
              <a:spcBef>
                <a:spcPts val="0"/>
              </a:spcBef>
              <a:spcAft>
                <a:spcPts val="0"/>
              </a:spcAft>
              <a:buSzPts val="2600"/>
              <a:buAutoNum type="arabicPeriod"/>
            </a:pPr>
            <a:r>
              <a:rPr b="1" lang="ro-RO" sz="3000">
                <a:latin typeface="Times New Roman"/>
                <a:ea typeface="Times New Roman"/>
                <a:cs typeface="Times New Roman"/>
                <a:sym typeface="Times New Roman"/>
              </a:rPr>
              <a:t>Physical activity</a:t>
            </a:r>
            <a:r>
              <a:rPr lang="ro-RO" sz="3000">
                <a:latin typeface="Times New Roman"/>
                <a:ea typeface="Times New Roman"/>
                <a:cs typeface="Times New Roman"/>
                <a:sym typeface="Times New Roman"/>
              </a:rPr>
              <a:t> (at least intense 15 minutes per day), as </a:t>
            </a:r>
            <a:r>
              <a:rPr b="1" lang="ro-RO" sz="3000">
                <a:solidFill>
                  <a:srgbClr val="980000"/>
                </a:solidFill>
                <a:latin typeface="Times New Roman"/>
                <a:ea typeface="Times New Roman"/>
                <a:cs typeface="Times New Roman"/>
                <a:sym typeface="Times New Roman"/>
              </a:rPr>
              <a:t>domestic chores, online exercise classes like</a:t>
            </a:r>
            <a:r>
              <a:rPr lang="ro-RO" sz="3000">
                <a:latin typeface="Times New Roman"/>
                <a:ea typeface="Times New Roman"/>
                <a:cs typeface="Times New Roman"/>
                <a:sym typeface="Times New Roman"/>
              </a:rPr>
              <a:t> …. </a:t>
            </a:r>
            <a:endParaRPr sz="3000">
              <a:latin typeface="Times New Roman"/>
              <a:ea typeface="Times New Roman"/>
              <a:cs typeface="Times New Roman"/>
              <a:sym typeface="Times New Roman"/>
            </a:endParaRPr>
          </a:p>
          <a:p>
            <a:pPr indent="-419100" lvl="0" marL="457200" rtl="0" algn="just">
              <a:lnSpc>
                <a:spcPct val="100000"/>
              </a:lnSpc>
              <a:spcBef>
                <a:spcPts val="0"/>
              </a:spcBef>
              <a:spcAft>
                <a:spcPts val="0"/>
              </a:spcAft>
              <a:buSzPts val="3000"/>
              <a:buFont typeface="Times New Roman"/>
              <a:buAutoNum type="arabicPeriod"/>
            </a:pPr>
            <a:r>
              <a:rPr b="1" lang="ro-RO" sz="3000">
                <a:latin typeface="Times New Roman"/>
                <a:ea typeface="Times New Roman"/>
                <a:cs typeface="Times New Roman"/>
                <a:sym typeface="Times New Roman"/>
              </a:rPr>
              <a:t>Relax: </a:t>
            </a:r>
            <a:r>
              <a:rPr b="1" lang="ro-RO" sz="3000">
                <a:solidFill>
                  <a:srgbClr val="980000"/>
                </a:solidFill>
                <a:latin typeface="Times New Roman"/>
                <a:ea typeface="Times New Roman"/>
                <a:cs typeface="Times New Roman"/>
                <a:sym typeface="Times New Roman"/>
              </a:rPr>
              <a:t>yoga, pilates, tai-chi, meditation and  breathing techniques. </a:t>
            </a:r>
            <a:r>
              <a:rPr b="1" lang="ro-RO" sz="3000">
                <a:solidFill>
                  <a:srgbClr val="980000"/>
                </a:solidFill>
                <a:latin typeface="Times New Roman"/>
                <a:ea typeface="Times New Roman"/>
                <a:cs typeface="Times New Roman"/>
                <a:sym typeface="Times New Roman"/>
              </a:rPr>
              <a:t>Slowing down breathing (count, 4-4-4).</a:t>
            </a:r>
            <a:endParaRPr b="1" sz="3000">
              <a:solidFill>
                <a:srgbClr val="980000"/>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rPr b="1" lang="ro-RO" sz="3000">
                <a:solidFill>
                  <a:srgbClr val="980000"/>
                </a:solidFill>
                <a:latin typeface="Times New Roman"/>
                <a:ea typeface="Times New Roman"/>
                <a:cs typeface="Times New Roman"/>
                <a:sym typeface="Times New Roman"/>
              </a:rPr>
              <a:t>Stand up and walk.</a:t>
            </a:r>
            <a:endParaRPr b="1" sz="3000">
              <a:solidFill>
                <a:srgbClr val="980000"/>
              </a:solidFill>
              <a:latin typeface="Times New Roman"/>
              <a:ea typeface="Times New Roman"/>
              <a:cs typeface="Times New Roman"/>
              <a:sym typeface="Times New Roman"/>
            </a:endParaRPr>
          </a:p>
        </p:txBody>
      </p:sp>
      <p:sp>
        <p:nvSpPr>
          <p:cNvPr id="188" name="Google Shape;188;gcd82c6afd4_0_1"/>
          <p:cNvSpPr txBox="1"/>
          <p:nvPr>
            <p:ph type="title"/>
          </p:nvPr>
        </p:nvSpPr>
        <p:spPr>
          <a:xfrm>
            <a:off x="4064000" y="335750"/>
            <a:ext cx="6886500" cy="12930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b="1" lang="ro-RO"/>
              <a:t>Prevent and reduce stress</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cd82c6afd4_0_6"/>
          <p:cNvSpPr txBox="1"/>
          <p:nvPr>
            <p:ph idx="1" type="body"/>
          </p:nvPr>
        </p:nvSpPr>
        <p:spPr>
          <a:xfrm>
            <a:off x="588900" y="1467473"/>
            <a:ext cx="11014200" cy="4803000"/>
          </a:xfrm>
          <a:prstGeom prst="rect">
            <a:avLst/>
          </a:prstGeom>
        </p:spPr>
        <p:txBody>
          <a:bodyPr anchorCtr="0" anchor="t" bIns="45700" lIns="91425" spcFirstLastPara="1" rIns="91425" wrap="square" tIns="45700">
            <a:noAutofit/>
          </a:bodyPr>
          <a:lstStyle/>
          <a:p>
            <a:pPr indent="0" lvl="0" marL="0" rtl="0" algn="just">
              <a:lnSpc>
                <a:spcPct val="78684"/>
              </a:lnSpc>
              <a:spcBef>
                <a:spcPts val="0"/>
              </a:spcBef>
              <a:spcAft>
                <a:spcPts val="0"/>
              </a:spcAft>
              <a:buClr>
                <a:schemeClr val="dk1"/>
              </a:buClr>
              <a:buSzPts val="1018"/>
              <a:buFont typeface="Arial"/>
              <a:buNone/>
            </a:pPr>
            <a:r>
              <a:rPr b="1" lang="ro-RO" sz="3075">
                <a:highlight>
                  <a:schemeClr val="lt1"/>
                </a:highlight>
                <a:latin typeface="Times New Roman"/>
                <a:ea typeface="Times New Roman"/>
                <a:cs typeface="Times New Roman"/>
                <a:sym typeface="Times New Roman"/>
              </a:rPr>
              <a:t>4. Set limits on social media and around news on COVID-19</a:t>
            </a:r>
            <a:endParaRPr b="1" sz="3075">
              <a:highlight>
                <a:schemeClr val="lt1"/>
              </a:highlight>
              <a:latin typeface="Times New Roman"/>
              <a:ea typeface="Times New Roman"/>
              <a:cs typeface="Times New Roman"/>
              <a:sym typeface="Times New Roman"/>
            </a:endParaRPr>
          </a:p>
          <a:p>
            <a:pPr indent="0" lvl="0" marL="0" rtl="0" algn="just">
              <a:lnSpc>
                <a:spcPct val="70000"/>
              </a:lnSpc>
              <a:spcBef>
                <a:spcPts val="1000"/>
              </a:spcBef>
              <a:spcAft>
                <a:spcPts val="0"/>
              </a:spcAft>
              <a:buSzPts val="1018"/>
              <a:buNone/>
            </a:pPr>
            <a:r>
              <a:rPr lang="ro-RO" sz="3075">
                <a:latin typeface="Times New Roman"/>
                <a:ea typeface="Times New Roman"/>
                <a:cs typeface="Times New Roman"/>
                <a:sym typeface="Times New Roman"/>
              </a:rPr>
              <a:t>Turn off automatic news on phone, set time limits, check only the trusted </a:t>
            </a:r>
            <a:r>
              <a:rPr lang="ro-RO" sz="3075">
                <a:latin typeface="Times New Roman"/>
                <a:ea typeface="Times New Roman"/>
                <a:cs typeface="Times New Roman"/>
                <a:sym typeface="Times New Roman"/>
              </a:rPr>
              <a:t>sources</a:t>
            </a:r>
            <a:r>
              <a:rPr lang="ro-RO" sz="3075">
                <a:latin typeface="Times New Roman"/>
                <a:ea typeface="Times New Roman"/>
                <a:cs typeface="Times New Roman"/>
                <a:sym typeface="Times New Roman"/>
              </a:rPr>
              <a:t> not all the opinions that flow everywhere, concentrating on good/positive stories.</a:t>
            </a:r>
            <a:endParaRPr sz="3075">
              <a:latin typeface="Times New Roman"/>
              <a:ea typeface="Times New Roman"/>
              <a:cs typeface="Times New Roman"/>
              <a:sym typeface="Times New Roman"/>
            </a:endParaRPr>
          </a:p>
          <a:p>
            <a:pPr indent="0" lvl="0" marL="0" rtl="0" algn="just">
              <a:lnSpc>
                <a:spcPct val="70000"/>
              </a:lnSpc>
              <a:spcBef>
                <a:spcPts val="1000"/>
              </a:spcBef>
              <a:spcAft>
                <a:spcPts val="0"/>
              </a:spcAft>
              <a:buSzPts val="1018"/>
              <a:buNone/>
            </a:pPr>
            <a:r>
              <a:rPr lang="ro-RO" sz="3075">
                <a:latin typeface="Times New Roman"/>
                <a:ea typeface="Times New Roman"/>
                <a:cs typeface="Times New Roman"/>
                <a:sym typeface="Times New Roman"/>
              </a:rPr>
              <a:t>Limit the notifications from Whatsapp, Facebook, Instagram etc., unfollow or unfriend if the case.</a:t>
            </a:r>
            <a:endParaRPr sz="3075">
              <a:latin typeface="Times New Roman"/>
              <a:ea typeface="Times New Roman"/>
              <a:cs typeface="Times New Roman"/>
              <a:sym typeface="Times New Roman"/>
            </a:endParaRPr>
          </a:p>
          <a:p>
            <a:pPr indent="0" lvl="0" marL="0" rtl="0" algn="just">
              <a:lnSpc>
                <a:spcPct val="70000"/>
              </a:lnSpc>
              <a:spcBef>
                <a:spcPts val="1000"/>
              </a:spcBef>
              <a:spcAft>
                <a:spcPts val="0"/>
              </a:spcAft>
              <a:buSzPts val="1018"/>
              <a:buNone/>
            </a:pPr>
            <a:r>
              <a:t/>
            </a:r>
            <a:endParaRPr sz="3075">
              <a:latin typeface="Times New Roman"/>
              <a:ea typeface="Times New Roman"/>
              <a:cs typeface="Times New Roman"/>
              <a:sym typeface="Times New Roman"/>
            </a:endParaRPr>
          </a:p>
          <a:p>
            <a:pPr indent="0" lvl="0" marL="0" rtl="0" algn="just">
              <a:lnSpc>
                <a:spcPct val="80000"/>
              </a:lnSpc>
              <a:spcBef>
                <a:spcPts val="0"/>
              </a:spcBef>
              <a:spcAft>
                <a:spcPts val="0"/>
              </a:spcAft>
              <a:buClr>
                <a:schemeClr val="dk1"/>
              </a:buClr>
              <a:buSzPts val="1018"/>
              <a:buFont typeface="Arial"/>
              <a:buNone/>
            </a:pPr>
            <a:r>
              <a:rPr b="1" lang="ro-RO" sz="3075">
                <a:highlight>
                  <a:schemeClr val="lt1"/>
                </a:highlight>
                <a:latin typeface="Times New Roman"/>
                <a:ea typeface="Times New Roman"/>
                <a:cs typeface="Times New Roman"/>
                <a:sym typeface="Times New Roman"/>
              </a:rPr>
              <a:t>5. Spend time in nature</a:t>
            </a:r>
            <a:endParaRPr b="1" sz="3075">
              <a:highlight>
                <a:schemeClr val="lt1"/>
              </a:highlight>
              <a:latin typeface="Times New Roman"/>
              <a:ea typeface="Times New Roman"/>
              <a:cs typeface="Times New Roman"/>
              <a:sym typeface="Times New Roman"/>
            </a:endParaRPr>
          </a:p>
          <a:p>
            <a:pPr indent="0" lvl="0" marL="0" rtl="0" algn="just">
              <a:lnSpc>
                <a:spcPct val="80000"/>
              </a:lnSpc>
              <a:spcBef>
                <a:spcPts val="0"/>
              </a:spcBef>
              <a:spcAft>
                <a:spcPts val="0"/>
              </a:spcAft>
              <a:buSzPts val="1018"/>
              <a:buNone/>
            </a:pPr>
            <a:r>
              <a:rPr lang="ro-RO" sz="3075">
                <a:latin typeface="Times New Roman"/>
                <a:ea typeface="Times New Roman"/>
                <a:cs typeface="Times New Roman"/>
                <a:sym typeface="Times New Roman"/>
              </a:rPr>
              <a:t> Time spent in nature also contributes to our mental and physical wellbeing: walk in the garden or pak, in the forest… run on the mountain.</a:t>
            </a:r>
            <a:endParaRPr sz="40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cd82c6afd4_0_12"/>
          <p:cNvSpPr txBox="1"/>
          <p:nvPr>
            <p:ph idx="1" type="body"/>
          </p:nvPr>
        </p:nvSpPr>
        <p:spPr>
          <a:xfrm>
            <a:off x="590250" y="1749824"/>
            <a:ext cx="10820400" cy="4584300"/>
          </a:xfrm>
          <a:prstGeom prst="rect">
            <a:avLst/>
          </a:prstGeom>
        </p:spPr>
        <p:txBody>
          <a:bodyPr anchorCtr="0" anchor="t" bIns="45700" lIns="91425" spcFirstLastPara="1" rIns="91425" wrap="square" tIns="45700">
            <a:noAutofit/>
          </a:bodyPr>
          <a:lstStyle/>
          <a:p>
            <a:pPr indent="0" lvl="0" marL="0" rtl="0" algn="l">
              <a:lnSpc>
                <a:spcPct val="78684"/>
              </a:lnSpc>
              <a:spcBef>
                <a:spcPts val="0"/>
              </a:spcBef>
              <a:spcAft>
                <a:spcPts val="0"/>
              </a:spcAft>
              <a:buSzPts val="1018"/>
              <a:buNone/>
            </a:pPr>
            <a:r>
              <a:rPr b="1" lang="ro-RO" sz="3231">
                <a:highlight>
                  <a:schemeClr val="lt1"/>
                </a:highlight>
                <a:latin typeface="Times New Roman"/>
                <a:ea typeface="Times New Roman"/>
                <a:cs typeface="Times New Roman"/>
                <a:sym typeface="Times New Roman"/>
              </a:rPr>
              <a:t>6. Reach out to others</a:t>
            </a:r>
            <a:endParaRPr b="1" sz="3231">
              <a:highlight>
                <a:schemeClr val="lt1"/>
              </a:highlight>
              <a:latin typeface="Times New Roman"/>
              <a:ea typeface="Times New Roman"/>
              <a:cs typeface="Times New Roman"/>
              <a:sym typeface="Times New Roman"/>
            </a:endParaRPr>
          </a:p>
          <a:p>
            <a:pPr indent="0" lvl="0" marL="0" rtl="0" algn="l">
              <a:lnSpc>
                <a:spcPct val="78684"/>
              </a:lnSpc>
              <a:spcBef>
                <a:spcPts val="0"/>
              </a:spcBef>
              <a:spcAft>
                <a:spcPts val="0"/>
              </a:spcAft>
              <a:buSzPts val="1018"/>
              <a:buNone/>
            </a:pPr>
            <a:r>
              <a:t/>
            </a:r>
            <a:endParaRPr b="1" sz="3231">
              <a:highlight>
                <a:schemeClr val="lt1"/>
              </a:highlight>
              <a:latin typeface="Times New Roman"/>
              <a:ea typeface="Times New Roman"/>
              <a:cs typeface="Times New Roman"/>
              <a:sym typeface="Times New Roman"/>
            </a:endParaRPr>
          </a:p>
          <a:p>
            <a:pPr indent="0" lvl="0" marL="0" rtl="0" algn="l">
              <a:lnSpc>
                <a:spcPct val="70000"/>
              </a:lnSpc>
              <a:spcBef>
                <a:spcPts val="1000"/>
              </a:spcBef>
              <a:spcAft>
                <a:spcPts val="0"/>
              </a:spcAft>
              <a:buSzPts val="1018"/>
              <a:buNone/>
            </a:pPr>
            <a:r>
              <a:t/>
            </a:r>
            <a:endParaRPr sz="3231">
              <a:latin typeface="Times New Roman"/>
              <a:ea typeface="Times New Roman"/>
              <a:cs typeface="Times New Roman"/>
              <a:sym typeface="Times New Roman"/>
            </a:endParaRPr>
          </a:p>
          <a:p>
            <a:pPr indent="0" lvl="0" marL="0" rtl="0" algn="l">
              <a:lnSpc>
                <a:spcPct val="70000"/>
              </a:lnSpc>
              <a:spcBef>
                <a:spcPts val="1000"/>
              </a:spcBef>
              <a:spcAft>
                <a:spcPts val="0"/>
              </a:spcAft>
              <a:buSzPts val="1018"/>
              <a:buNone/>
            </a:pPr>
            <a:r>
              <a:rPr lang="ro-RO" sz="3231">
                <a:latin typeface="Times New Roman"/>
                <a:ea typeface="Times New Roman"/>
                <a:cs typeface="Times New Roman"/>
                <a:sym typeface="Times New Roman"/>
              </a:rPr>
              <a:t>Making time to </a:t>
            </a:r>
            <a:r>
              <a:rPr b="1" lang="ro-RO" sz="3231">
                <a:latin typeface="Times New Roman"/>
                <a:ea typeface="Times New Roman"/>
                <a:cs typeface="Times New Roman"/>
                <a:sym typeface="Times New Roman"/>
              </a:rPr>
              <a:t>reach out and connect</a:t>
            </a:r>
            <a:r>
              <a:rPr lang="ro-RO" sz="3231">
                <a:latin typeface="Times New Roman"/>
                <a:ea typeface="Times New Roman"/>
                <a:cs typeface="Times New Roman"/>
                <a:sym typeface="Times New Roman"/>
              </a:rPr>
              <a:t> with others is important for our mental health.</a:t>
            </a:r>
            <a:endParaRPr sz="3231">
              <a:latin typeface="Times New Roman"/>
              <a:ea typeface="Times New Roman"/>
              <a:cs typeface="Times New Roman"/>
              <a:sym typeface="Times New Roman"/>
            </a:endParaRPr>
          </a:p>
          <a:p>
            <a:pPr indent="0" lvl="0" marL="0" rtl="0" algn="l">
              <a:lnSpc>
                <a:spcPct val="70000"/>
              </a:lnSpc>
              <a:spcBef>
                <a:spcPts val="1000"/>
              </a:spcBef>
              <a:spcAft>
                <a:spcPts val="0"/>
              </a:spcAft>
              <a:buSzPts val="1018"/>
              <a:buNone/>
            </a:pPr>
            <a:r>
              <a:rPr lang="ro-RO" sz="3231">
                <a:latin typeface="Times New Roman"/>
                <a:ea typeface="Times New Roman"/>
                <a:cs typeface="Times New Roman"/>
                <a:sym typeface="Times New Roman"/>
              </a:rPr>
              <a:t>Socialising </a:t>
            </a:r>
            <a:r>
              <a:rPr lang="ro-RO" sz="3231">
                <a:uFill>
                  <a:noFill/>
                </a:uFill>
                <a:latin typeface="Times New Roman"/>
                <a:ea typeface="Times New Roman"/>
                <a:cs typeface="Times New Roman"/>
                <a:sym typeface="Times New Roman"/>
                <a:hlinkClick r:id="rId3"/>
              </a:rPr>
              <a:t>decreases</a:t>
            </a:r>
            <a:r>
              <a:rPr lang="ro-RO" sz="3231">
                <a:latin typeface="Times New Roman"/>
                <a:ea typeface="Times New Roman"/>
                <a:cs typeface="Times New Roman"/>
                <a:sym typeface="Times New Roman"/>
              </a:rPr>
              <a:t> stress and anxiety while supporting calm and happy feelings. </a:t>
            </a:r>
            <a:endParaRPr sz="3231">
              <a:latin typeface="Times New Roman"/>
              <a:ea typeface="Times New Roman"/>
              <a:cs typeface="Times New Roman"/>
              <a:sym typeface="Times New Roman"/>
            </a:endParaRPr>
          </a:p>
          <a:p>
            <a:pPr indent="0" lvl="0" marL="0" rtl="0" algn="l">
              <a:lnSpc>
                <a:spcPct val="70000"/>
              </a:lnSpc>
              <a:spcBef>
                <a:spcPts val="1000"/>
              </a:spcBef>
              <a:spcAft>
                <a:spcPts val="0"/>
              </a:spcAft>
              <a:buSzPts val="1018"/>
              <a:buNone/>
            </a:pPr>
            <a:r>
              <a:rPr lang="ro-RO" sz="3231">
                <a:latin typeface="Times New Roman"/>
                <a:ea typeface="Times New Roman"/>
                <a:cs typeface="Times New Roman"/>
                <a:sym typeface="Times New Roman"/>
              </a:rPr>
              <a:t>C</a:t>
            </a:r>
            <a:r>
              <a:rPr lang="ro-RO" sz="3231">
                <a:latin typeface="Times New Roman"/>
                <a:ea typeface="Times New Roman"/>
                <a:cs typeface="Times New Roman"/>
                <a:sym typeface="Times New Roman"/>
              </a:rPr>
              <a:t>all or video call if isolated at home.</a:t>
            </a:r>
            <a:endParaRPr sz="3231">
              <a:latin typeface="Times New Roman"/>
              <a:ea typeface="Times New Roman"/>
              <a:cs typeface="Times New Roman"/>
              <a:sym typeface="Times New Roman"/>
            </a:endParaRPr>
          </a:p>
          <a:p>
            <a:pPr indent="0" lvl="0" marL="0" rtl="0" algn="l">
              <a:lnSpc>
                <a:spcPct val="70000"/>
              </a:lnSpc>
              <a:spcBef>
                <a:spcPts val="1000"/>
              </a:spcBef>
              <a:spcAft>
                <a:spcPts val="0"/>
              </a:spcAft>
              <a:buSzPts val="1018"/>
              <a:buNone/>
            </a:pPr>
            <a:r>
              <a:rPr lang="ro-RO" sz="3231">
                <a:latin typeface="Times New Roman"/>
                <a:ea typeface="Times New Roman"/>
                <a:cs typeface="Times New Roman"/>
                <a:sym typeface="Times New Roman"/>
              </a:rPr>
              <a:t>Working from home can feel lonely and isolating.</a:t>
            </a:r>
            <a:endParaRPr sz="3631">
              <a:latin typeface="Times New Roman"/>
              <a:ea typeface="Times New Roman"/>
              <a:cs typeface="Times New Roman"/>
              <a:sym typeface="Times New Roman"/>
            </a:endParaRPr>
          </a:p>
          <a:p>
            <a:pPr indent="0" lvl="0" marL="0" rtl="0" algn="l">
              <a:lnSpc>
                <a:spcPct val="70000"/>
              </a:lnSpc>
              <a:spcBef>
                <a:spcPts val="1000"/>
              </a:spcBef>
              <a:spcAft>
                <a:spcPts val="0"/>
              </a:spcAft>
              <a:buSzPts val="1018"/>
              <a:buNone/>
            </a:pPr>
            <a:r>
              <a:t/>
            </a:r>
            <a:endParaRPr sz="2775">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Vapor Trail">
  <a:themeElements>
    <a:clrScheme name="Vapor Trail">
      <a:dk1>
        <a:srgbClr val="000000"/>
      </a:dk1>
      <a:lt1>
        <a:srgbClr val="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2021-04-26T17:34:48Z</dcterms:created>
  <dc:creator>Theodor Sirbuletu</dc:creator>
</cp:coreProperties>
</file>