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1" r:id="rId4"/>
    <p:sldId id="258" r:id="rId5"/>
    <p:sldId id="262" r:id="rId6"/>
    <p:sldId id="265" r:id="rId7"/>
    <p:sldId id="259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83718-2333-0C4C-BA14-68BEE2FF8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D588D1-621E-5847-A409-3294B2CB3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D5784A-9E4B-064E-B053-40EB61120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84FAB1-5C50-024F-8341-A4D22A14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6E591A-173C-5A42-86CF-6FE0EE3B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89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762CF1-50B0-7043-9404-AF54E17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86C74F-FA4E-0749-B45E-042CC41D9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F8C54D-FD5A-6142-A3ED-85B6E054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692031-8ECE-9342-AAEA-90C6BAE1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E15045-C47E-B944-B98F-816AEE3B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25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5E3D82F-2069-9D4D-9B93-066C263960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AF0C77-BD19-5848-A796-C72A9E5D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EE70C-652E-2341-ABA3-13339F42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BB8E0D4-A5BA-AE4C-902F-3DED1A3A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0BC901-38BA-A846-8297-41F34EDB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97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256072-31F4-E145-BB58-665CAC36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5D0D2-95E8-E24D-9E22-C6AE0E780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8299A6-095D-B743-900D-5C2B9CDF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57B9E1-A8B1-4E40-B531-7FF67ADC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F2EFCC-E081-0242-AD6B-8FBCE5BD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0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E9CDA-0F5A-E843-925D-84D4A2858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5100F4-CC82-0742-92A9-6E676549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FF43BF-E847-0345-B0EC-3DC61BC6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CE24B8-5C99-3141-BED5-9AB30435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E98272-553A-1D4A-8B67-6C1AB0FE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146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ABAE5-5C09-7D42-B12F-F9B0E2C9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78E5DE-0ADA-CE46-AD43-8E987747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D6335F-26A6-FE4C-94C7-188C9B72B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3643FD8-70E2-0047-BCB1-2C4947FE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48E830-E8B3-AF4A-A5E9-8FB6E358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4EF64F-D11C-9C4D-8D48-552F2E3E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8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0A9DB3-949C-E34C-B90D-89E638366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96A0A4-2B4A-7447-B0AF-A56D5D514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D13AFA-1815-574B-8E8F-FACBD1732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9E2F652-1600-8144-BEAF-5B7B43537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9019E17-22C3-114A-B183-F6D34554B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1EF0A5-183D-CA48-93E5-045994440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D5D71C5-C76E-FC4D-B5C1-115F4DA0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1C612ED-D44C-B045-8E8A-9D90C1DC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8A129-DB7F-AD40-BFCE-07B219CF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EDDEC8-4F91-7E49-AE29-75D9ED11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940C31-EA40-BB49-B265-1C334F7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D3F58D6-144F-3E4D-B3B5-F4798BF0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5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25FB4F0-AE54-3347-93A0-47F62AC9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F41623-AACC-B348-BB75-889E2439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1AD3F19-FD48-7248-9832-70886191A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2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391FF-DE7E-F547-B0F5-04FCE6D7E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5747FC-7A27-3E4D-B368-1A9E322E8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487D5C-4548-8D4B-8434-BE6365DB4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B03CC9-2423-3247-91AF-EDD57A21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71D12F-9B85-1E49-B26A-A9A72677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3BCCF9-549C-0946-B18A-E1176A49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38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AF1E8-E5BD-A54B-94A0-FA192C38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052A681-3D1D-814B-88A7-6A7CA863D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6E686A4-CFD8-2A4E-A99D-C8FE82AD6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8772F1-F230-924C-B32D-FFA0FB20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DDAF24-308E-BA41-ADBF-2AD5EC69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FF738C-6D61-6946-8A3B-7C67A230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89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F502A6F-9BCF-754D-8AAF-36C17634149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273181-F13B-2D4F-BC55-4B1934D8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2156FF2-A0F7-8C4D-89AC-95AE14D49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95C52-4E99-6246-AB78-DD7F1FEBC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09.03.2019</a:t>
            </a:fld>
            <a:endParaRPr lang="de-D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B5D904-E1A4-6C43-A649-AE142FD7F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6DFA93-70AA-5B4E-8D00-D0B336B0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AD638EF-C612-9D47-AF37-EE99F9DB272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8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10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80" y="1600200"/>
            <a:ext cx="8854440" cy="2479675"/>
          </a:xfrm>
        </p:spPr>
        <p:txBody>
          <a:bodyPr>
            <a:normAutofit/>
          </a:bodyPr>
          <a:lstStyle/>
          <a:p>
            <a:r>
              <a:rPr lang="nl-BE" sz="9600" dirty="0">
                <a:cs typeface="Calibri Light"/>
              </a:rPr>
              <a:t>Flemish class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80599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Sing!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Zon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zien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zakken</a:t>
            </a:r>
            <a:r>
              <a:rPr lang="en-US" dirty="0">
                <a:solidFill>
                  <a:schemeClr val="bg1"/>
                </a:solidFill>
              </a:rPr>
              <a:t> in</a:t>
            </a:r>
            <a:r>
              <a:rPr lang="en-US" dirty="0"/>
              <a:t> de zee</a:t>
            </a:r>
          </a:p>
          <a:p>
            <a:r>
              <a:rPr lang="en-US" dirty="0" err="1">
                <a:solidFill>
                  <a:schemeClr val="bg1"/>
                </a:solidFill>
              </a:rPr>
              <a:t>Hoort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klokken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Hoofd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schouders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teen</a:t>
            </a:r>
          </a:p>
          <a:p>
            <a:r>
              <a:rPr lang="en-US" dirty="0" err="1">
                <a:solidFill>
                  <a:schemeClr val="bg1"/>
                </a:solidFill>
              </a:rPr>
              <a:t>Broeder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Jakob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2" name="Picture 4" descr="Image result for 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80" y="2363893"/>
            <a:ext cx="2343150" cy="23431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urch b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081462"/>
            <a:ext cx="2476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0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330F9-5F0A-4C18-9237-9C424010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8902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The </a:t>
            </a:r>
            <a:r>
              <a:rPr lang="nl-N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Alphabet</a:t>
            </a:r>
            <a:endParaRPr lang="nl-NL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abriola" pitchFamily="82" charset="0"/>
            </a:endParaRPr>
          </a:p>
        </p:txBody>
      </p:sp>
      <p:pic>
        <p:nvPicPr>
          <p:cNvPr id="11" name="Afbeelding 11" descr="Afbeelding met kleding&#10;&#10;Beschrijving is gegenereerd met hoge betrouwbaarheid">
            <a:extLst>
              <a:ext uri="{FF2B5EF4-FFF2-40B4-BE49-F238E27FC236}">
                <a16:creationId xmlns:a16="http://schemas.microsoft.com/office/drawing/2014/main" id="{DD7EA6DF-AB39-401F-9905-D5480921F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1601" y="2154978"/>
            <a:ext cx="3978439" cy="39770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31520" y="2174922"/>
            <a:ext cx="67887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R                   Rolling </a:t>
            </a:r>
            <a:r>
              <a:rPr lang="nl-NL" sz="2800" dirty="0"/>
              <a:t>R or  French 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G                  </a:t>
            </a:r>
            <a:r>
              <a:rPr lang="nl-NL" sz="2800" dirty="0" err="1">
                <a:solidFill>
                  <a:schemeClr val="bg1"/>
                </a:solidFill>
              </a:rPr>
              <a:t>Very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dist</a:t>
            </a:r>
            <a:r>
              <a:rPr lang="nl-NL" sz="2800" dirty="0" err="1"/>
              <a:t>inct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J                    </a:t>
            </a:r>
            <a:r>
              <a:rPr lang="nl-NL" sz="2800" dirty="0" err="1">
                <a:solidFill>
                  <a:schemeClr val="bg1"/>
                </a:solidFill>
              </a:rPr>
              <a:t>Ye</a:t>
            </a: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https://www.youtube.com/watch?v=OuDp-C9w-vQ</a:t>
            </a:r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1541496" y="2451269"/>
            <a:ext cx="867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1541496" y="2897385"/>
            <a:ext cx="867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1541496" y="3307080"/>
            <a:ext cx="8678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31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97F7BB-9BBA-489B-8A84-0266DF4B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758"/>
            <a:ext cx="10515600" cy="1325563"/>
          </a:xfrm>
        </p:spPr>
        <p:txBody>
          <a:bodyPr>
            <a:normAutofit/>
          </a:bodyPr>
          <a:lstStyle/>
          <a:p>
            <a:r>
              <a:rPr lang="nl-N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Numbers</a:t>
            </a:r>
            <a:endParaRPr lang="nl-NL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20F0A9A-3979-41DD-880E-FCE0EABE21B3}"/>
              </a:ext>
            </a:extLst>
          </p:cNvPr>
          <p:cNvSpPr txBox="1"/>
          <p:nvPr/>
        </p:nvSpPr>
        <p:spPr>
          <a:xfrm>
            <a:off x="-73324" y="2700643"/>
            <a:ext cx="4310332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algn="l"/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BA805A-3477-EC4D-8DE0-F0D61C28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230" y="1977241"/>
            <a:ext cx="10515600" cy="435133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Teen = tien </a:t>
            </a:r>
          </a:p>
          <a:p>
            <a:r>
              <a:rPr lang="nl-NL" dirty="0" err="1">
                <a:solidFill>
                  <a:schemeClr val="bg1"/>
                </a:solidFill>
              </a:rPr>
              <a:t>Exceptions</a:t>
            </a:r>
            <a:r>
              <a:rPr lang="nl-NL" dirty="0">
                <a:solidFill>
                  <a:schemeClr val="bg1"/>
                </a:solidFill>
              </a:rPr>
              <a:t>: Elf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/>
              <a:t>Twaalf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F8FFCB-1476-0540-B617-2BC5C9758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128" y="1855321"/>
            <a:ext cx="4199722" cy="419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DE6D6-88A3-4716-9719-A3BA05D6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3" y="2928937"/>
            <a:ext cx="1802772" cy="534436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Lopen</a:t>
            </a:r>
          </a:p>
        </p:txBody>
      </p:sp>
      <p:pic>
        <p:nvPicPr>
          <p:cNvPr id="4" name="Afbeelding 4" descr="Afbeelding met lucht, buiten&#10;&#10;Beschrijving is gegenereerd met zeer hoge betrouwbaarheid">
            <a:extLst>
              <a:ext uri="{FF2B5EF4-FFF2-40B4-BE49-F238E27FC236}">
                <a16:creationId xmlns:a16="http://schemas.microsoft.com/office/drawing/2014/main" id="{5ABE6489-2AFC-4E1F-B019-4A51EED03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740" y="927675"/>
            <a:ext cx="2610298" cy="1864292"/>
          </a:xfrm>
          <a:prstGeom prst="rect">
            <a:avLst/>
          </a:prstGeom>
        </p:spPr>
      </p:pic>
      <p:pic>
        <p:nvPicPr>
          <p:cNvPr id="6" name="Afbeelding 6">
            <a:extLst>
              <a:ext uri="{FF2B5EF4-FFF2-40B4-BE49-F238E27FC236}">
                <a16:creationId xmlns:a16="http://schemas.microsoft.com/office/drawing/2014/main" id="{7B14DD03-2A04-42A7-A857-A6D57EF8A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72" y="861105"/>
            <a:ext cx="3116053" cy="192024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F823152-6A76-4745-AFDE-40DE7F4151D5}"/>
              </a:ext>
            </a:extLst>
          </p:cNvPr>
          <p:cNvSpPr txBox="1"/>
          <p:nvPr/>
        </p:nvSpPr>
        <p:spPr>
          <a:xfrm>
            <a:off x="5182175" y="2872990"/>
            <a:ext cx="3260784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dirty="0"/>
              <a:t>Dansen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EA3AD2D-3618-4859-998F-9075FAF0A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3960" y="952847"/>
            <a:ext cx="2326703" cy="1884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79AE40-199C-4E1A-BE95-E1C3B233C4E9}"/>
              </a:ext>
            </a:extLst>
          </p:cNvPr>
          <p:cNvSpPr txBox="1"/>
          <p:nvPr/>
        </p:nvSpPr>
        <p:spPr>
          <a:xfrm>
            <a:off x="9289259" y="2935649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Slapen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740" y="3737314"/>
            <a:ext cx="2610298" cy="207619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478151" y="5877178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Eten</a:t>
            </a:r>
            <a:endParaRPr lang="nl-BE" sz="3600" dirty="0">
              <a:solidFill>
                <a:schemeClr val="bg1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549666" y="3737314"/>
            <a:ext cx="3116053" cy="2076193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4953575" y="5905152"/>
            <a:ext cx="1967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Drinken</a:t>
            </a:r>
            <a:endParaRPr lang="nl-BE" sz="3600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3960" y="3773466"/>
            <a:ext cx="2326703" cy="204004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9208881" y="5905151"/>
            <a:ext cx="19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Zingen</a:t>
            </a:r>
            <a:endParaRPr lang="nl-B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25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91" y="404571"/>
            <a:ext cx="4735570" cy="285288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364630" y="3600542"/>
            <a:ext cx="3782291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I love </a:t>
            </a:r>
            <a:r>
              <a:rPr lang="nl-NL" dirty="0" err="1"/>
              <a:t>you</a:t>
            </a:r>
            <a:endParaRPr lang="nl-NL" dirty="0"/>
          </a:p>
          <a:p>
            <a:r>
              <a:rPr lang="nl-NL" dirty="0"/>
              <a:t> </a:t>
            </a:r>
            <a:r>
              <a:rPr lang="nl-NL" sz="2000" dirty="0"/>
              <a:t>Ik hou van jou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You’re</a:t>
            </a:r>
            <a:r>
              <a:rPr lang="nl-NL" dirty="0"/>
              <a:t> </a:t>
            </a:r>
            <a:r>
              <a:rPr lang="nl-NL" dirty="0" err="1"/>
              <a:t>pretty</a:t>
            </a:r>
            <a:endParaRPr lang="nl-NL" dirty="0"/>
          </a:p>
          <a:p>
            <a:r>
              <a:rPr lang="nl-NL" sz="2000" dirty="0"/>
              <a:t> Jij bent mooi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Can</a:t>
            </a:r>
            <a:r>
              <a:rPr lang="nl-NL" dirty="0"/>
              <a:t> I have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number</a:t>
            </a:r>
            <a:r>
              <a:rPr lang="nl-NL" dirty="0"/>
              <a:t>?</a:t>
            </a:r>
          </a:p>
          <a:p>
            <a:r>
              <a:rPr lang="nl-NL" dirty="0"/>
              <a:t> </a:t>
            </a:r>
            <a:r>
              <a:rPr lang="nl-NL" sz="2000" dirty="0"/>
              <a:t>Mag ik je </a:t>
            </a:r>
            <a:r>
              <a:rPr lang="nl-NL" sz="2000" dirty="0" err="1"/>
              <a:t>number</a:t>
            </a:r>
            <a:r>
              <a:rPr lang="nl-NL" sz="2000" dirty="0"/>
              <a:t>?</a:t>
            </a:r>
          </a:p>
          <a:p>
            <a:pPr marL="285750" indent="-285750">
              <a:buFontTx/>
              <a:buChar char="-"/>
            </a:pPr>
            <a:r>
              <a:rPr lang="nl-NL" dirty="0"/>
              <a:t>I like </a:t>
            </a:r>
            <a:r>
              <a:rPr lang="nl-NL" dirty="0" err="1"/>
              <a:t>you</a:t>
            </a:r>
            <a:endParaRPr lang="nl-NL" dirty="0"/>
          </a:p>
          <a:p>
            <a:r>
              <a:rPr lang="nl-NL" sz="2000" dirty="0"/>
              <a:t>Ik vind je leuk</a:t>
            </a:r>
          </a:p>
          <a:p>
            <a:pPr marL="285750" indent="-285750">
              <a:buFontTx/>
              <a:buChar char="-"/>
            </a:pP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923" y="404570"/>
            <a:ext cx="3342842" cy="285288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174923" y="3600542"/>
            <a:ext cx="3342842" cy="27084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I would like to have the menu</a:t>
            </a:r>
          </a:p>
          <a:p>
            <a:r>
              <a:rPr lang="en-GB" sz="2000" dirty="0" err="1"/>
              <a:t>Ik</a:t>
            </a:r>
            <a:r>
              <a:rPr lang="en-GB" sz="2000" dirty="0"/>
              <a:t> </a:t>
            </a:r>
            <a:r>
              <a:rPr lang="en-GB" sz="2000" dirty="0" err="1"/>
              <a:t>zou</a:t>
            </a:r>
            <a:r>
              <a:rPr lang="en-GB" sz="2000" dirty="0"/>
              <a:t> </a:t>
            </a:r>
            <a:r>
              <a:rPr lang="en-GB" sz="2000" dirty="0" err="1"/>
              <a:t>graag</a:t>
            </a:r>
            <a:r>
              <a:rPr lang="en-GB" sz="2000" dirty="0"/>
              <a:t> het menu </a:t>
            </a:r>
            <a:r>
              <a:rPr lang="en-GB" sz="2000" dirty="0" err="1"/>
              <a:t>willen</a:t>
            </a:r>
            <a:endParaRPr lang="en-GB" sz="2000" dirty="0"/>
          </a:p>
          <a:p>
            <a:pPr marL="285750" indent="-285750">
              <a:buFontTx/>
              <a:buChar char="-"/>
            </a:pPr>
            <a:r>
              <a:rPr lang="en-GB" dirty="0"/>
              <a:t>For me a coke</a:t>
            </a:r>
          </a:p>
          <a:p>
            <a:r>
              <a:rPr lang="en-GB" sz="2000" dirty="0" err="1"/>
              <a:t>Voor</a:t>
            </a:r>
            <a:r>
              <a:rPr lang="en-GB" sz="2000" dirty="0"/>
              <a:t> </a:t>
            </a:r>
            <a:r>
              <a:rPr lang="en-GB" sz="2000" dirty="0" err="1"/>
              <a:t>mij</a:t>
            </a:r>
            <a:r>
              <a:rPr lang="en-GB" sz="2000" dirty="0"/>
              <a:t> </a:t>
            </a:r>
            <a:r>
              <a:rPr lang="en-GB" sz="2000" dirty="0" err="1"/>
              <a:t>een</a:t>
            </a:r>
            <a:r>
              <a:rPr lang="en-GB" sz="2000" dirty="0"/>
              <a:t> cola</a:t>
            </a:r>
          </a:p>
          <a:p>
            <a:pPr marL="285750" indent="-285750">
              <a:buFontTx/>
              <a:buChar char="-"/>
            </a:pPr>
            <a:r>
              <a:rPr lang="en-GB" dirty="0"/>
              <a:t>How much is it for the red wine?</a:t>
            </a:r>
          </a:p>
          <a:p>
            <a:r>
              <a:rPr lang="en-GB" sz="2000" dirty="0" err="1"/>
              <a:t>Hoeveel</a:t>
            </a:r>
            <a:r>
              <a:rPr lang="en-GB" sz="2000" dirty="0"/>
              <a:t> </a:t>
            </a:r>
            <a:r>
              <a:rPr lang="en-GB" sz="2000" dirty="0" err="1"/>
              <a:t>kost</a:t>
            </a:r>
            <a:r>
              <a:rPr lang="en-GB" sz="2000" dirty="0"/>
              <a:t> </a:t>
            </a:r>
            <a:r>
              <a:rPr lang="en-GB" sz="2000" dirty="0" err="1"/>
              <a:t>een</a:t>
            </a:r>
            <a:r>
              <a:rPr lang="en-GB" sz="2000" dirty="0"/>
              <a:t> rode </a:t>
            </a:r>
            <a:r>
              <a:rPr lang="en-GB" sz="2000" dirty="0" err="1"/>
              <a:t>wijn</a:t>
            </a:r>
            <a:r>
              <a:rPr lang="en-GB" sz="2000" dirty="0"/>
              <a:t>?</a:t>
            </a:r>
          </a:p>
          <a:p>
            <a:pPr marL="285750" indent="-285750">
              <a:buFontTx/>
              <a:buChar char="-"/>
            </a:pPr>
            <a:r>
              <a:rPr lang="en-GB" dirty="0"/>
              <a:t>Where are the toilets?</a:t>
            </a:r>
          </a:p>
          <a:p>
            <a:r>
              <a:rPr lang="en-GB" sz="2000" dirty="0" err="1"/>
              <a:t>Waar</a:t>
            </a:r>
            <a:r>
              <a:rPr lang="en-GB" sz="2000" dirty="0"/>
              <a:t> </a:t>
            </a:r>
            <a:r>
              <a:rPr lang="en-GB" sz="2000" dirty="0" err="1"/>
              <a:t>zijn</a:t>
            </a:r>
            <a:r>
              <a:rPr lang="en-GB" sz="2000" dirty="0"/>
              <a:t> de </a:t>
            </a:r>
            <a:r>
              <a:rPr lang="en-GB" sz="2000" dirty="0" err="1"/>
              <a:t>toiletten</a:t>
            </a:r>
            <a:r>
              <a:rPr lang="en-GB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866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817" y="1068589"/>
            <a:ext cx="4003963" cy="5041752"/>
          </a:xfrm>
          <a:prstGeom prst="rect">
            <a:avLst/>
          </a:prstGeom>
        </p:spPr>
      </p:pic>
      <p:sp>
        <p:nvSpPr>
          <p:cNvPr id="5" name="Bijschrift met afgeronde rechthoek 4"/>
          <p:cNvSpPr/>
          <p:nvPr/>
        </p:nvSpPr>
        <p:spPr>
          <a:xfrm>
            <a:off x="8866908" y="2105891"/>
            <a:ext cx="2715491" cy="3214254"/>
          </a:xfrm>
          <a:prstGeom prst="wedgeRoundRectCallout">
            <a:avLst>
              <a:gd name="adj1" fmla="val -88575"/>
              <a:gd name="adj2" fmla="val -34936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8996461" y="2492014"/>
            <a:ext cx="25769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-</a:t>
            </a:r>
            <a:r>
              <a:rPr lang="nl-NL" err="1"/>
              <a:t>Hello</a:t>
            </a:r>
            <a:r>
              <a:rPr lang="nl-NL"/>
              <a:t>, I </a:t>
            </a:r>
            <a:r>
              <a:rPr lang="nl-NL" err="1"/>
              <a:t>am</a:t>
            </a:r>
            <a:r>
              <a:rPr lang="nl-NL"/>
              <a:t> James</a:t>
            </a:r>
          </a:p>
          <a:p>
            <a:r>
              <a:rPr lang="nl-NL" sz="2000"/>
              <a:t>Hallo, ik ben James</a:t>
            </a:r>
          </a:p>
          <a:p>
            <a:r>
              <a:rPr lang="nl-NL"/>
              <a:t>-I </a:t>
            </a:r>
            <a:r>
              <a:rPr lang="nl-NL" err="1"/>
              <a:t>am</a:t>
            </a:r>
            <a:r>
              <a:rPr lang="nl-NL"/>
              <a:t> 15 </a:t>
            </a:r>
            <a:r>
              <a:rPr lang="nl-NL" err="1"/>
              <a:t>years</a:t>
            </a:r>
            <a:r>
              <a:rPr lang="nl-NL"/>
              <a:t> </a:t>
            </a:r>
            <a:r>
              <a:rPr lang="nl-NL" err="1"/>
              <a:t>old</a:t>
            </a:r>
            <a:endParaRPr lang="nl-NL"/>
          </a:p>
          <a:p>
            <a:r>
              <a:rPr lang="nl-NL" sz="2000"/>
              <a:t>Ik ben 15 jaar oud</a:t>
            </a:r>
          </a:p>
          <a:p>
            <a:r>
              <a:rPr lang="nl-NL"/>
              <a:t>-I </a:t>
            </a:r>
            <a:r>
              <a:rPr lang="nl-NL" err="1"/>
              <a:t>am</a:t>
            </a:r>
            <a:r>
              <a:rPr lang="nl-NL"/>
              <a:t> a boy</a:t>
            </a:r>
          </a:p>
          <a:p>
            <a:r>
              <a:rPr lang="nl-NL" sz="2000"/>
              <a:t>Ik ben een jongen</a:t>
            </a:r>
          </a:p>
          <a:p>
            <a:r>
              <a:rPr lang="nl-NL"/>
              <a:t>-</a:t>
            </a:r>
            <a:r>
              <a:rPr lang="nl-NL" err="1"/>
              <a:t>I’m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Belgium</a:t>
            </a:r>
          </a:p>
          <a:p>
            <a:r>
              <a:rPr lang="nl-NL" sz="2000"/>
              <a:t>Ik ben van </a:t>
            </a:r>
            <a:r>
              <a:rPr lang="nl-NL" sz="2000" err="1"/>
              <a:t>Belgie</a:t>
            </a:r>
            <a:r>
              <a:rPr lang="nl-NL" sz="2000"/>
              <a:t> </a:t>
            </a:r>
            <a:endParaRPr lang="nl-BE" sz="2000"/>
          </a:p>
        </p:txBody>
      </p:sp>
      <p:sp>
        <p:nvSpPr>
          <p:cNvPr id="7" name="Bijschrift met afgeronde rechthoek 6"/>
          <p:cNvSpPr/>
          <p:nvPr/>
        </p:nvSpPr>
        <p:spPr>
          <a:xfrm>
            <a:off x="630556" y="2105891"/>
            <a:ext cx="2566740" cy="3158836"/>
          </a:xfrm>
          <a:prstGeom prst="wedgeRoundRectCallout">
            <a:avLst>
              <a:gd name="adj1" fmla="val 85903"/>
              <a:gd name="adj2" fmla="val -3116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/>
          <p:cNvSpPr txBox="1"/>
          <p:nvPr/>
        </p:nvSpPr>
        <p:spPr>
          <a:xfrm>
            <a:off x="887586" y="2492014"/>
            <a:ext cx="2175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err="1"/>
              <a:t>Hello</a:t>
            </a:r>
            <a:r>
              <a:rPr lang="nl-NL"/>
              <a:t>, I </a:t>
            </a:r>
            <a:r>
              <a:rPr lang="nl-NL" err="1"/>
              <a:t>am</a:t>
            </a:r>
            <a:r>
              <a:rPr lang="nl-NL"/>
              <a:t> Sophie</a:t>
            </a:r>
          </a:p>
          <a:p>
            <a:r>
              <a:rPr lang="nl-NL"/>
              <a:t>Hallo, ik ben Sophie</a:t>
            </a:r>
          </a:p>
          <a:p>
            <a:r>
              <a:rPr lang="nl-NL"/>
              <a:t>-I </a:t>
            </a:r>
            <a:r>
              <a:rPr lang="nl-NL" err="1"/>
              <a:t>am</a:t>
            </a:r>
            <a:r>
              <a:rPr lang="nl-NL"/>
              <a:t> 16 </a:t>
            </a:r>
            <a:r>
              <a:rPr lang="nl-NL" err="1"/>
              <a:t>years</a:t>
            </a:r>
            <a:r>
              <a:rPr lang="nl-NL"/>
              <a:t> </a:t>
            </a:r>
            <a:r>
              <a:rPr lang="nl-NL" err="1"/>
              <a:t>old</a:t>
            </a:r>
            <a:endParaRPr lang="nl-NL"/>
          </a:p>
          <a:p>
            <a:r>
              <a:rPr lang="nl-NL"/>
              <a:t>Ik ben 16 jaar oud</a:t>
            </a:r>
          </a:p>
          <a:p>
            <a:r>
              <a:rPr lang="nl-NL"/>
              <a:t>-I </a:t>
            </a:r>
            <a:r>
              <a:rPr lang="nl-NL" err="1"/>
              <a:t>am</a:t>
            </a:r>
            <a:r>
              <a:rPr lang="nl-NL"/>
              <a:t> a girl</a:t>
            </a:r>
          </a:p>
          <a:p>
            <a:r>
              <a:rPr lang="nl-NL"/>
              <a:t>Ik ben een meisje</a:t>
            </a:r>
          </a:p>
          <a:p>
            <a:r>
              <a:rPr lang="nl-NL"/>
              <a:t>-</a:t>
            </a:r>
            <a:r>
              <a:rPr lang="nl-NL" err="1"/>
              <a:t>I’m</a:t>
            </a:r>
            <a:r>
              <a:rPr lang="nl-NL"/>
              <a:t> </a:t>
            </a:r>
            <a:r>
              <a:rPr lang="nl-NL" err="1"/>
              <a:t>from</a:t>
            </a:r>
            <a:r>
              <a:rPr lang="nl-NL"/>
              <a:t> England</a:t>
            </a:r>
          </a:p>
          <a:p>
            <a:r>
              <a:rPr lang="nl-NL"/>
              <a:t>Ik ben van Engeland </a:t>
            </a:r>
            <a:endParaRPr lang="nl-BE"/>
          </a:p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0316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6A82F6-AFDF-4F65-AFF9-B8A8090B4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922" y="450993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Flemish vs Dutch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AE64FE-4B3A-474B-8F8A-018DCA762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4000"/>
            <a:ext cx="5469572" cy="981075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chemeClr val="bg1"/>
                </a:solidFill>
              </a:rPr>
              <a:t>Flemish</a:t>
            </a:r>
            <a:endParaRPr lang="nl-NL" sz="3200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E2EE4-8700-4C49-ADF4-6AF9688083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Confituur</a:t>
            </a:r>
          </a:p>
          <a:p>
            <a:r>
              <a:rPr lang="nl-NL" dirty="0">
                <a:solidFill>
                  <a:schemeClr val="bg1"/>
                </a:solidFill>
              </a:rPr>
              <a:t>Croque-monsieur</a:t>
            </a:r>
          </a:p>
          <a:p>
            <a:r>
              <a:rPr lang="nl-NL" dirty="0">
                <a:solidFill>
                  <a:schemeClr val="bg1"/>
                </a:solidFill>
              </a:rPr>
              <a:t>Frieten</a:t>
            </a:r>
          </a:p>
          <a:p>
            <a:r>
              <a:rPr lang="nl-NL" dirty="0" err="1">
                <a:solidFill>
                  <a:schemeClr val="bg1"/>
                </a:solidFill>
              </a:rPr>
              <a:t>Lekstok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Gsm</a:t>
            </a:r>
          </a:p>
          <a:p>
            <a:r>
              <a:rPr lang="nl-NL" dirty="0">
                <a:solidFill>
                  <a:schemeClr val="bg1"/>
                </a:solidFill>
              </a:rPr>
              <a:t>Kleedje</a:t>
            </a:r>
          </a:p>
          <a:p>
            <a:r>
              <a:rPr lang="nl-NL" dirty="0">
                <a:solidFill>
                  <a:schemeClr val="bg1"/>
                </a:solidFill>
              </a:rPr>
              <a:t>Toilet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0F488C-0ACD-484F-AE79-7BAA03B1B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353" y="1668463"/>
            <a:ext cx="5183188" cy="823912"/>
          </a:xfrm>
        </p:spPr>
        <p:txBody>
          <a:bodyPr>
            <a:normAutofit/>
          </a:bodyPr>
          <a:lstStyle/>
          <a:p>
            <a:r>
              <a:rPr lang="nl-NL" sz="3200" dirty="0"/>
              <a:t>Dutch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51CF22-B250-4C13-8789-48AFA08D0D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Jam</a:t>
            </a:r>
          </a:p>
          <a:p>
            <a:r>
              <a:rPr lang="nl-NL" dirty="0"/>
              <a:t>Tosti</a:t>
            </a:r>
          </a:p>
          <a:p>
            <a:r>
              <a:rPr lang="nl-NL" dirty="0"/>
              <a:t>Patat</a:t>
            </a:r>
          </a:p>
          <a:p>
            <a:r>
              <a:rPr lang="nl-NL" dirty="0"/>
              <a:t>Lolly</a:t>
            </a:r>
          </a:p>
          <a:p>
            <a:r>
              <a:rPr lang="nl-NL" dirty="0"/>
              <a:t>Mobiel</a:t>
            </a:r>
          </a:p>
          <a:p>
            <a:r>
              <a:rPr lang="nl-NL" dirty="0"/>
              <a:t>Jurkje</a:t>
            </a:r>
          </a:p>
          <a:p>
            <a:r>
              <a:rPr lang="nl-NL" dirty="0"/>
              <a:t>Plee</a:t>
            </a:r>
          </a:p>
        </p:txBody>
      </p:sp>
      <p:pic>
        <p:nvPicPr>
          <p:cNvPr id="8" name="Picture 8" descr="A sandwich cut in half on a plate&#10;&#10;Beschrijving is gegenereerd met zeer hoge betrouwbaarheid">
            <a:extLst>
              <a:ext uri="{FF2B5EF4-FFF2-40B4-BE49-F238E27FC236}">
                <a16:creationId xmlns:a16="http://schemas.microsoft.com/office/drawing/2014/main" id="{EAB76A9B-A722-4CF8-A332-5C42C0D25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426" y="4347369"/>
            <a:ext cx="285750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038D0A0-A987-AA46-BB93-44EE5C044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192" y="3675536"/>
            <a:ext cx="2795474" cy="2795474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B8F4699-34FA-7E4C-A242-50C923BA2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241" y="1318110"/>
            <a:ext cx="2348529" cy="2348529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5417839-A232-1348-9594-99B3F38B1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1514" y="450993"/>
            <a:ext cx="3684588" cy="3684588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4972B57-8F8A-B147-9E46-39337AD5B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6828" y="4135581"/>
            <a:ext cx="2822503" cy="282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6FFCDC-C36F-42AA-9979-4BCE434B2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English </a:t>
            </a:r>
            <a:r>
              <a:rPr lang="nl-N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words</a:t>
            </a:r>
            <a:r>
              <a:rPr lang="nl-NL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 in </a:t>
            </a:r>
            <a:r>
              <a:rPr lang="nl-N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dutch</a:t>
            </a:r>
            <a:r>
              <a:rPr lang="nl-NL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46F85-BAFE-440E-921A-001DD75F4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Dutch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D271EC-1791-48EC-BCEE-ED04BBF676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Koekje</a:t>
            </a:r>
            <a:endParaRPr lang="nl-NL" dirty="0" err="1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Koolsla</a:t>
            </a:r>
          </a:p>
          <a:p>
            <a:r>
              <a:rPr lang="nl-NL" dirty="0">
                <a:solidFill>
                  <a:schemeClr val="bg1"/>
                </a:solidFill>
              </a:rPr>
              <a:t>Baas</a:t>
            </a:r>
          </a:p>
          <a:p>
            <a:r>
              <a:rPr lang="nl-NL" dirty="0">
                <a:solidFill>
                  <a:schemeClr val="bg1"/>
                </a:solidFill>
              </a:rPr>
              <a:t>Wafel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731520-90B0-4D62-A912-7C6DE0A89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English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B1938D3-A8A9-4ABA-A414-72FFFDE7E56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/>
              <a:t>Cookie</a:t>
            </a:r>
          </a:p>
          <a:p>
            <a:r>
              <a:rPr lang="nl-NL" dirty="0" err="1"/>
              <a:t>Coleslaw</a:t>
            </a:r>
            <a:endParaRPr lang="nl-NL" dirty="0"/>
          </a:p>
          <a:p>
            <a:r>
              <a:rPr lang="nl-NL" dirty="0"/>
              <a:t>Boss</a:t>
            </a:r>
          </a:p>
          <a:p>
            <a:r>
              <a:rPr lang="nl-NL" dirty="0" err="1"/>
              <a:t>Waffle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Image result for colesla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291" y="2626747"/>
            <a:ext cx="2177557" cy="326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05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7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briola" pitchFamily="82" charset="0"/>
              </a:rPr>
              <a:t>Dialects</a:t>
            </a:r>
            <a:endParaRPr lang="nl-BE" sz="7200" dirty="0">
              <a:latin typeface="Gabriola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West </a:t>
            </a:r>
            <a:r>
              <a:rPr lang="nl-NL" dirty="0" err="1">
                <a:solidFill>
                  <a:schemeClr val="bg1"/>
                </a:solidFill>
              </a:rPr>
              <a:t>Flemish</a:t>
            </a:r>
            <a:r>
              <a:rPr lang="nl-NL" dirty="0">
                <a:solidFill>
                  <a:schemeClr val="bg1"/>
                </a:solidFill>
              </a:rPr>
              <a:t> – We</a:t>
            </a:r>
            <a:r>
              <a:rPr lang="nl-NL" dirty="0"/>
              <a:t>st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/>
              <a:t>Vlaams</a:t>
            </a:r>
          </a:p>
          <a:p>
            <a:r>
              <a:rPr lang="nl-NL" dirty="0">
                <a:solidFill>
                  <a:schemeClr val="bg1"/>
                </a:solidFill>
              </a:rPr>
              <a:t>East </a:t>
            </a:r>
            <a:r>
              <a:rPr lang="nl-NL" dirty="0" err="1">
                <a:solidFill>
                  <a:schemeClr val="bg1"/>
                </a:solidFill>
              </a:rPr>
              <a:t>Flemish</a:t>
            </a:r>
            <a:r>
              <a:rPr lang="nl-NL" dirty="0">
                <a:solidFill>
                  <a:schemeClr val="bg1"/>
                </a:solidFill>
              </a:rPr>
              <a:t> – Oost </a:t>
            </a:r>
            <a:r>
              <a:rPr lang="nl-NL" dirty="0"/>
              <a:t>Vlaams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505585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Words>259</Words>
  <Application>Microsoft Office PowerPoint</Application>
  <PresentationFormat>Breedbeeld</PresentationFormat>
  <Paragraphs>98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Kantoorthema</vt:lpstr>
      <vt:lpstr>Flemish class</vt:lpstr>
      <vt:lpstr>The Alphabet</vt:lpstr>
      <vt:lpstr>Numbers</vt:lpstr>
      <vt:lpstr>Lopen</vt:lpstr>
      <vt:lpstr>PowerPoint-presentatie</vt:lpstr>
      <vt:lpstr>PowerPoint-presentatie</vt:lpstr>
      <vt:lpstr>Flemish vs Dutch</vt:lpstr>
      <vt:lpstr>English words in dutch?</vt:lpstr>
      <vt:lpstr>Dialects</vt:lpstr>
      <vt:lpstr>Sing!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Annick Van den Eynde</dc:creator>
  <cp:lastModifiedBy>Annick Van den Eynde</cp:lastModifiedBy>
  <cp:revision>134</cp:revision>
  <dcterms:created xsi:type="dcterms:W3CDTF">2012-07-30T23:35:21Z</dcterms:created>
  <dcterms:modified xsi:type="dcterms:W3CDTF">2019-03-09T11:24:52Z</dcterms:modified>
</cp:coreProperties>
</file>