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6" r:id="rId3"/>
    <p:sldMasterId id="2147483697" r:id="rId4"/>
    <p:sldMasterId id="2147483698" r:id="rId5"/>
    <p:sldMasterId id="214748369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19" Type="http://schemas.openxmlformats.org/officeDocument/2006/relationships/slide" Target="slides/slide12.xml"/><Relationship Id="rId6" Type="http://schemas.openxmlformats.org/officeDocument/2006/relationships/slideMaster" Target="slideMasters/slideMaster4.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64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760" y="0"/>
            <a:ext cx="2971800" cy="45864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 name="Google Shape;6;n"/>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360"/>
            <a:ext cx="2971800" cy="45864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latin typeface="Arial"/>
              <a:ea typeface="Arial"/>
              <a:cs typeface="Arial"/>
              <a:sym typeface="Arial"/>
            </a:endParaRPr>
          </a:p>
        </p:txBody>
      </p:sp>
      <p:sp>
        <p:nvSpPr>
          <p:cNvPr id="227" name="Google Shape;227;p1: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 name="Google Shape;228;p1: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0: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1: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1: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2: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2: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3: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3: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4: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4: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p3: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GB" sz="1200" strike="noStrike">
                <a:solidFill>
                  <a:srgbClr val="000000"/>
                </a:solidFill>
                <a:latin typeface="Calibri"/>
                <a:ea typeface="Calibri"/>
                <a:cs typeface="Calibri"/>
                <a:sym typeface="Calibri"/>
              </a:rPr>
              <a:t>Allow pupils to come to the front of the room and write the persuasive features they have found on the board to support the learning of LA pupils.</a:t>
            </a:r>
            <a:endParaRPr b="0" sz="1200" strike="noStrike">
              <a:latin typeface="Arial"/>
              <a:ea typeface="Arial"/>
              <a:cs typeface="Arial"/>
              <a:sym typeface="Arial"/>
            </a:endParaRPr>
          </a:p>
        </p:txBody>
      </p:sp>
      <p:sp>
        <p:nvSpPr>
          <p:cNvPr id="243" name="Google Shape;243;p3: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GB"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4: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4: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5: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5: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6: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7: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7: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8: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8: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9: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9: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 name="Shape 16"/>
        <p:cNvGrpSpPr/>
        <p:nvPr/>
      </p:nvGrpSpPr>
      <p:grpSpPr>
        <a:xfrm>
          <a:off x="0" y="0"/>
          <a:ext cx="0" cy="0"/>
          <a:chOff x="0" y="0"/>
          <a:chExt cx="0" cy="0"/>
        </a:xfrm>
      </p:grpSpPr>
      <p:sp>
        <p:nvSpPr>
          <p:cNvPr id="17" name="Google Shape;17;p2"/>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 name="Google Shape;19;p2"/>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 name="Google Shape;20;p2"/>
          <p:cNvSpPr txBox="1"/>
          <p:nvPr>
            <p:ph idx="3" type="body"/>
          </p:nvPr>
        </p:nvSpPr>
        <p:spPr>
          <a:xfrm>
            <a:off x="60948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2"/>
          <p:cNvSpPr txBox="1"/>
          <p:nvPr>
            <p:ph idx="4" type="body"/>
          </p:nvPr>
        </p:nvSpPr>
        <p:spPr>
          <a:xfrm>
            <a:off x="623196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7" name="Shape 47"/>
        <p:cNvGrpSpPr/>
        <p:nvPr/>
      </p:nvGrpSpPr>
      <p:grpSpPr>
        <a:xfrm>
          <a:off x="0" y="0"/>
          <a:ext cx="0" cy="0"/>
          <a:chOff x="0" y="0"/>
          <a:chExt cx="0" cy="0"/>
        </a:xfrm>
      </p:grpSpPr>
      <p:sp>
        <p:nvSpPr>
          <p:cNvPr id="48" name="Google Shape;48;p11"/>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1"/>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1"/>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11"/>
          <p:cNvSpPr txBox="1"/>
          <p:nvPr>
            <p:ph idx="3" type="body"/>
          </p:nvPr>
        </p:nvSpPr>
        <p:spPr>
          <a:xfrm>
            <a:off x="609480" y="3682080"/>
            <a:ext cx="109724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52" name="Shape 52"/>
        <p:cNvGrpSpPr/>
        <p:nvPr/>
      </p:nvGrpSpPr>
      <p:grpSpPr>
        <a:xfrm>
          <a:off x="0" y="0"/>
          <a:ext cx="0" cy="0"/>
          <a:chOff x="0" y="0"/>
          <a:chExt cx="0" cy="0"/>
        </a:xfrm>
      </p:grpSpPr>
      <p:sp>
        <p:nvSpPr>
          <p:cNvPr id="53" name="Google Shape;53;p12"/>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2"/>
          <p:cNvSpPr txBox="1"/>
          <p:nvPr>
            <p:ph idx="1" type="body"/>
          </p:nvPr>
        </p:nvSpPr>
        <p:spPr>
          <a:xfrm>
            <a:off x="609480" y="1604520"/>
            <a:ext cx="109724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2"/>
          <p:cNvSpPr txBox="1"/>
          <p:nvPr>
            <p:ph idx="2" type="body"/>
          </p:nvPr>
        </p:nvSpPr>
        <p:spPr>
          <a:xfrm>
            <a:off x="609480" y="3682080"/>
            <a:ext cx="109724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6" name="Shape 56"/>
        <p:cNvGrpSpPr/>
        <p:nvPr/>
      </p:nvGrpSpPr>
      <p:grpSpPr>
        <a:xfrm>
          <a:off x="0" y="0"/>
          <a:ext cx="0" cy="0"/>
          <a:chOff x="0" y="0"/>
          <a:chExt cx="0" cy="0"/>
        </a:xfrm>
      </p:grpSpPr>
      <p:sp>
        <p:nvSpPr>
          <p:cNvPr id="57" name="Google Shape;57;p13"/>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3"/>
          <p:cNvSpPr txBox="1"/>
          <p:nvPr>
            <p:ph idx="1" type="body"/>
          </p:nvPr>
        </p:nvSpPr>
        <p:spPr>
          <a:xfrm>
            <a:off x="609480" y="160452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3"/>
          <p:cNvSpPr txBox="1"/>
          <p:nvPr>
            <p:ph idx="2" type="body"/>
          </p:nvPr>
        </p:nvSpPr>
        <p:spPr>
          <a:xfrm>
            <a:off x="4319640" y="160452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13"/>
          <p:cNvSpPr txBox="1"/>
          <p:nvPr>
            <p:ph idx="3" type="body"/>
          </p:nvPr>
        </p:nvSpPr>
        <p:spPr>
          <a:xfrm>
            <a:off x="8029800" y="160452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13"/>
          <p:cNvSpPr txBox="1"/>
          <p:nvPr>
            <p:ph idx="4" type="body"/>
          </p:nvPr>
        </p:nvSpPr>
        <p:spPr>
          <a:xfrm>
            <a:off x="609480" y="368208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13"/>
          <p:cNvSpPr txBox="1"/>
          <p:nvPr>
            <p:ph idx="5" type="body"/>
          </p:nvPr>
        </p:nvSpPr>
        <p:spPr>
          <a:xfrm>
            <a:off x="4319640" y="368208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13"/>
          <p:cNvSpPr txBox="1"/>
          <p:nvPr>
            <p:ph idx="6" type="body"/>
          </p:nvPr>
        </p:nvSpPr>
        <p:spPr>
          <a:xfrm>
            <a:off x="8029800" y="368208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1" name="Shape 71"/>
        <p:cNvGrpSpPr/>
        <p:nvPr/>
      </p:nvGrpSpPr>
      <p:grpSpPr>
        <a:xfrm>
          <a:off x="0" y="0"/>
          <a:ext cx="0" cy="0"/>
          <a:chOff x="0" y="0"/>
          <a:chExt cx="0" cy="0"/>
        </a:xfrm>
      </p:grpSpPr>
      <p:sp>
        <p:nvSpPr>
          <p:cNvPr id="72" name="Google Shape;72;p16"/>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74" name="Shape 74"/>
        <p:cNvGrpSpPr/>
        <p:nvPr/>
      </p:nvGrpSpPr>
      <p:grpSpPr>
        <a:xfrm>
          <a:off x="0" y="0"/>
          <a:ext cx="0" cy="0"/>
          <a:chOff x="0" y="0"/>
          <a:chExt cx="0" cy="0"/>
        </a:xfrm>
      </p:grpSpPr>
      <p:sp>
        <p:nvSpPr>
          <p:cNvPr id="75" name="Google Shape;75;p17"/>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 type="body"/>
          </p:nvPr>
        </p:nvSpPr>
        <p:spPr>
          <a:xfrm>
            <a:off x="609480" y="1604520"/>
            <a:ext cx="1097244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7" name="Shape 77"/>
        <p:cNvGrpSpPr/>
        <p:nvPr/>
      </p:nvGrpSpPr>
      <p:grpSpPr>
        <a:xfrm>
          <a:off x="0" y="0"/>
          <a:ext cx="0" cy="0"/>
          <a:chOff x="0" y="0"/>
          <a:chExt cx="0" cy="0"/>
        </a:xfrm>
      </p:grpSpPr>
      <p:sp>
        <p:nvSpPr>
          <p:cNvPr id="78" name="Google Shape;78;p18"/>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 type="body"/>
          </p:nvPr>
        </p:nvSpPr>
        <p:spPr>
          <a:xfrm>
            <a:off x="60948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8"/>
          <p:cNvSpPr txBox="1"/>
          <p:nvPr>
            <p:ph idx="2" type="body"/>
          </p:nvPr>
        </p:nvSpPr>
        <p:spPr>
          <a:xfrm>
            <a:off x="623196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19"/>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3" name="Shape 83"/>
        <p:cNvGrpSpPr/>
        <p:nvPr/>
      </p:nvGrpSpPr>
      <p:grpSpPr>
        <a:xfrm>
          <a:off x="0" y="0"/>
          <a:ext cx="0" cy="0"/>
          <a:chOff x="0" y="0"/>
          <a:chExt cx="0" cy="0"/>
        </a:xfrm>
      </p:grpSpPr>
      <p:sp>
        <p:nvSpPr>
          <p:cNvPr id="84" name="Google Shape;84;p20"/>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5" name="Shape 85"/>
        <p:cNvGrpSpPr/>
        <p:nvPr/>
      </p:nvGrpSpPr>
      <p:grpSpPr>
        <a:xfrm>
          <a:off x="0" y="0"/>
          <a:ext cx="0" cy="0"/>
          <a:chOff x="0" y="0"/>
          <a:chExt cx="0" cy="0"/>
        </a:xfrm>
      </p:grpSpPr>
      <p:sp>
        <p:nvSpPr>
          <p:cNvPr id="86" name="Google Shape;86;p21"/>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1"/>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21"/>
          <p:cNvSpPr txBox="1"/>
          <p:nvPr>
            <p:ph idx="2" type="body"/>
          </p:nvPr>
        </p:nvSpPr>
        <p:spPr>
          <a:xfrm>
            <a:off x="623196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21"/>
          <p:cNvSpPr txBox="1"/>
          <p:nvPr>
            <p:ph idx="3" type="body"/>
          </p:nvPr>
        </p:nvSpPr>
        <p:spPr>
          <a:xfrm>
            <a:off x="60948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90" name="Shape 90"/>
        <p:cNvGrpSpPr/>
        <p:nvPr/>
      </p:nvGrpSpPr>
      <p:grpSpPr>
        <a:xfrm>
          <a:off x="0" y="0"/>
          <a:ext cx="0" cy="0"/>
          <a:chOff x="0" y="0"/>
          <a:chExt cx="0" cy="0"/>
        </a:xfrm>
      </p:grpSpPr>
      <p:sp>
        <p:nvSpPr>
          <p:cNvPr id="91" name="Google Shape;91;p22"/>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 type="body"/>
          </p:nvPr>
        </p:nvSpPr>
        <p:spPr>
          <a:xfrm>
            <a:off x="60948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22"/>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22"/>
          <p:cNvSpPr txBox="1"/>
          <p:nvPr>
            <p:ph idx="3" type="body"/>
          </p:nvPr>
        </p:nvSpPr>
        <p:spPr>
          <a:xfrm>
            <a:off x="623196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5" name="Shape 95"/>
        <p:cNvGrpSpPr/>
        <p:nvPr/>
      </p:nvGrpSpPr>
      <p:grpSpPr>
        <a:xfrm>
          <a:off x="0" y="0"/>
          <a:ext cx="0" cy="0"/>
          <a:chOff x="0" y="0"/>
          <a:chExt cx="0" cy="0"/>
        </a:xfrm>
      </p:grpSpPr>
      <p:sp>
        <p:nvSpPr>
          <p:cNvPr id="96" name="Google Shape;96;p23"/>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3"/>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23"/>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9" name="Google Shape;99;p23"/>
          <p:cNvSpPr txBox="1"/>
          <p:nvPr>
            <p:ph idx="3" type="body"/>
          </p:nvPr>
        </p:nvSpPr>
        <p:spPr>
          <a:xfrm>
            <a:off x="609480" y="3682080"/>
            <a:ext cx="109724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00" name="Shape 100"/>
        <p:cNvGrpSpPr/>
        <p:nvPr/>
      </p:nvGrpSpPr>
      <p:grpSpPr>
        <a:xfrm>
          <a:off x="0" y="0"/>
          <a:ext cx="0" cy="0"/>
          <a:chOff x="0" y="0"/>
          <a:chExt cx="0" cy="0"/>
        </a:xfrm>
      </p:grpSpPr>
      <p:sp>
        <p:nvSpPr>
          <p:cNvPr id="101" name="Google Shape;101;p24"/>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4"/>
          <p:cNvSpPr txBox="1"/>
          <p:nvPr>
            <p:ph idx="1" type="body"/>
          </p:nvPr>
        </p:nvSpPr>
        <p:spPr>
          <a:xfrm>
            <a:off x="609480" y="1604520"/>
            <a:ext cx="109724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24"/>
          <p:cNvSpPr txBox="1"/>
          <p:nvPr>
            <p:ph idx="2" type="body"/>
          </p:nvPr>
        </p:nvSpPr>
        <p:spPr>
          <a:xfrm>
            <a:off x="609480" y="3682080"/>
            <a:ext cx="109724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4" name="Shape 104"/>
        <p:cNvGrpSpPr/>
        <p:nvPr/>
      </p:nvGrpSpPr>
      <p:grpSpPr>
        <a:xfrm>
          <a:off x="0" y="0"/>
          <a:ext cx="0" cy="0"/>
          <a:chOff x="0" y="0"/>
          <a:chExt cx="0" cy="0"/>
        </a:xfrm>
      </p:grpSpPr>
      <p:sp>
        <p:nvSpPr>
          <p:cNvPr id="105" name="Google Shape;105;p25"/>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5"/>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25"/>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25"/>
          <p:cNvSpPr txBox="1"/>
          <p:nvPr>
            <p:ph idx="3" type="body"/>
          </p:nvPr>
        </p:nvSpPr>
        <p:spPr>
          <a:xfrm>
            <a:off x="60948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25"/>
          <p:cNvSpPr txBox="1"/>
          <p:nvPr>
            <p:ph idx="4" type="body"/>
          </p:nvPr>
        </p:nvSpPr>
        <p:spPr>
          <a:xfrm>
            <a:off x="623196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10" name="Shape 110"/>
        <p:cNvGrpSpPr/>
        <p:nvPr/>
      </p:nvGrpSpPr>
      <p:grpSpPr>
        <a:xfrm>
          <a:off x="0" y="0"/>
          <a:ext cx="0" cy="0"/>
          <a:chOff x="0" y="0"/>
          <a:chExt cx="0" cy="0"/>
        </a:xfrm>
      </p:grpSpPr>
      <p:sp>
        <p:nvSpPr>
          <p:cNvPr id="111" name="Google Shape;111;p26"/>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6"/>
          <p:cNvSpPr txBox="1"/>
          <p:nvPr>
            <p:ph idx="1" type="body"/>
          </p:nvPr>
        </p:nvSpPr>
        <p:spPr>
          <a:xfrm>
            <a:off x="609480" y="160452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26"/>
          <p:cNvSpPr txBox="1"/>
          <p:nvPr>
            <p:ph idx="2" type="body"/>
          </p:nvPr>
        </p:nvSpPr>
        <p:spPr>
          <a:xfrm>
            <a:off x="4319640" y="160452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26"/>
          <p:cNvSpPr txBox="1"/>
          <p:nvPr>
            <p:ph idx="3" type="body"/>
          </p:nvPr>
        </p:nvSpPr>
        <p:spPr>
          <a:xfrm>
            <a:off x="8029800" y="160452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26"/>
          <p:cNvSpPr txBox="1"/>
          <p:nvPr>
            <p:ph idx="4" type="body"/>
          </p:nvPr>
        </p:nvSpPr>
        <p:spPr>
          <a:xfrm>
            <a:off x="609480" y="368208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26"/>
          <p:cNvSpPr txBox="1"/>
          <p:nvPr>
            <p:ph idx="5" type="body"/>
          </p:nvPr>
        </p:nvSpPr>
        <p:spPr>
          <a:xfrm>
            <a:off x="4319640" y="368208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7" name="Google Shape;117;p26"/>
          <p:cNvSpPr txBox="1"/>
          <p:nvPr>
            <p:ph idx="6" type="body"/>
          </p:nvPr>
        </p:nvSpPr>
        <p:spPr>
          <a:xfrm>
            <a:off x="8029800" y="368208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3" name="Shape 123"/>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4" name="Shape 124"/>
        <p:cNvGrpSpPr/>
        <p:nvPr/>
      </p:nvGrpSpPr>
      <p:grpSpPr>
        <a:xfrm>
          <a:off x="0" y="0"/>
          <a:ext cx="0" cy="0"/>
          <a:chOff x="0" y="0"/>
          <a:chExt cx="0" cy="0"/>
        </a:xfrm>
      </p:grpSpPr>
      <p:sp>
        <p:nvSpPr>
          <p:cNvPr id="125" name="Google Shape;125;p29"/>
          <p:cNvSpPr txBox="1"/>
          <p:nvPr>
            <p:ph type="title"/>
          </p:nvPr>
        </p:nvSpPr>
        <p:spPr>
          <a:xfrm>
            <a:off x="838080" y="365040"/>
            <a:ext cx="10515600" cy="132552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9"/>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7" name="Shape 127"/>
        <p:cNvGrpSpPr/>
        <p:nvPr/>
      </p:nvGrpSpPr>
      <p:grpSpPr>
        <a:xfrm>
          <a:off x="0" y="0"/>
          <a:ext cx="0" cy="0"/>
          <a:chOff x="0" y="0"/>
          <a:chExt cx="0" cy="0"/>
        </a:xfrm>
      </p:grpSpPr>
      <p:sp>
        <p:nvSpPr>
          <p:cNvPr id="128" name="Google Shape;128;p30"/>
          <p:cNvSpPr txBox="1"/>
          <p:nvPr>
            <p:ph type="title"/>
          </p:nvPr>
        </p:nvSpPr>
        <p:spPr>
          <a:xfrm>
            <a:off x="838080" y="365040"/>
            <a:ext cx="10515600" cy="132552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0"/>
          <p:cNvSpPr txBox="1"/>
          <p:nvPr>
            <p:ph idx="1" type="body"/>
          </p:nvPr>
        </p:nvSpPr>
        <p:spPr>
          <a:xfrm>
            <a:off x="609480" y="1604520"/>
            <a:ext cx="10972440" cy="39772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30" name="Shape 130"/>
        <p:cNvGrpSpPr/>
        <p:nvPr/>
      </p:nvGrpSpPr>
      <p:grpSpPr>
        <a:xfrm>
          <a:off x="0" y="0"/>
          <a:ext cx="0" cy="0"/>
          <a:chOff x="0" y="0"/>
          <a:chExt cx="0" cy="0"/>
        </a:xfrm>
      </p:grpSpPr>
      <p:sp>
        <p:nvSpPr>
          <p:cNvPr id="131" name="Google Shape;131;p31"/>
          <p:cNvSpPr txBox="1"/>
          <p:nvPr>
            <p:ph type="title"/>
          </p:nvPr>
        </p:nvSpPr>
        <p:spPr>
          <a:xfrm>
            <a:off x="838080" y="365040"/>
            <a:ext cx="10515600" cy="132552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1"/>
          <p:cNvSpPr txBox="1"/>
          <p:nvPr>
            <p:ph idx="1" type="body"/>
          </p:nvPr>
        </p:nvSpPr>
        <p:spPr>
          <a:xfrm>
            <a:off x="609480" y="1604520"/>
            <a:ext cx="5354280" cy="39772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33" name="Google Shape;133;p31"/>
          <p:cNvSpPr txBox="1"/>
          <p:nvPr>
            <p:ph idx="2" type="body"/>
          </p:nvPr>
        </p:nvSpPr>
        <p:spPr>
          <a:xfrm>
            <a:off x="6231960" y="1604520"/>
            <a:ext cx="5354280" cy="39772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p32"/>
          <p:cNvSpPr txBox="1"/>
          <p:nvPr>
            <p:ph type="title"/>
          </p:nvPr>
        </p:nvSpPr>
        <p:spPr>
          <a:xfrm>
            <a:off x="838080" y="365040"/>
            <a:ext cx="10515600" cy="132552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6" name="Shape 136"/>
        <p:cNvGrpSpPr/>
        <p:nvPr/>
      </p:nvGrpSpPr>
      <p:grpSpPr>
        <a:xfrm>
          <a:off x="0" y="0"/>
          <a:ext cx="0" cy="0"/>
          <a:chOff x="0" y="0"/>
          <a:chExt cx="0" cy="0"/>
        </a:xfrm>
      </p:grpSpPr>
      <p:sp>
        <p:nvSpPr>
          <p:cNvPr id="137" name="Google Shape;137;p33"/>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8" name="Shape 138"/>
        <p:cNvGrpSpPr/>
        <p:nvPr/>
      </p:nvGrpSpPr>
      <p:grpSpPr>
        <a:xfrm>
          <a:off x="0" y="0"/>
          <a:ext cx="0" cy="0"/>
          <a:chOff x="0" y="0"/>
          <a:chExt cx="0" cy="0"/>
        </a:xfrm>
      </p:grpSpPr>
      <p:sp>
        <p:nvSpPr>
          <p:cNvPr id="139" name="Google Shape;139;p34"/>
          <p:cNvSpPr txBox="1"/>
          <p:nvPr>
            <p:ph type="title"/>
          </p:nvPr>
        </p:nvSpPr>
        <p:spPr>
          <a:xfrm>
            <a:off x="838080" y="365040"/>
            <a:ext cx="10515600" cy="132552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4"/>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1" name="Google Shape;141;p34"/>
          <p:cNvSpPr txBox="1"/>
          <p:nvPr>
            <p:ph idx="2" type="body"/>
          </p:nvPr>
        </p:nvSpPr>
        <p:spPr>
          <a:xfrm>
            <a:off x="6231960" y="1604520"/>
            <a:ext cx="5354280" cy="39772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2" name="Google Shape;142;p34"/>
          <p:cNvSpPr txBox="1"/>
          <p:nvPr>
            <p:ph idx="3" type="body"/>
          </p:nvPr>
        </p:nvSpPr>
        <p:spPr>
          <a:xfrm>
            <a:off x="609480" y="3682080"/>
            <a:ext cx="535428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3" name="Shape 143"/>
        <p:cNvGrpSpPr/>
        <p:nvPr/>
      </p:nvGrpSpPr>
      <p:grpSpPr>
        <a:xfrm>
          <a:off x="0" y="0"/>
          <a:ext cx="0" cy="0"/>
          <a:chOff x="0" y="0"/>
          <a:chExt cx="0" cy="0"/>
        </a:xfrm>
      </p:grpSpPr>
      <p:sp>
        <p:nvSpPr>
          <p:cNvPr id="144" name="Google Shape;144;p35"/>
          <p:cNvSpPr txBox="1"/>
          <p:nvPr>
            <p:ph type="title"/>
          </p:nvPr>
        </p:nvSpPr>
        <p:spPr>
          <a:xfrm>
            <a:off x="838080" y="365040"/>
            <a:ext cx="10515600" cy="132552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5"/>
          <p:cNvSpPr txBox="1"/>
          <p:nvPr>
            <p:ph idx="1" type="body"/>
          </p:nvPr>
        </p:nvSpPr>
        <p:spPr>
          <a:xfrm>
            <a:off x="609480" y="1604520"/>
            <a:ext cx="5354280" cy="39772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6" name="Google Shape;146;p35"/>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7" name="Google Shape;147;p35"/>
          <p:cNvSpPr txBox="1"/>
          <p:nvPr>
            <p:ph idx="3" type="body"/>
          </p:nvPr>
        </p:nvSpPr>
        <p:spPr>
          <a:xfrm>
            <a:off x="6231960" y="3682080"/>
            <a:ext cx="535428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48" name="Shape 148"/>
        <p:cNvGrpSpPr/>
        <p:nvPr/>
      </p:nvGrpSpPr>
      <p:grpSpPr>
        <a:xfrm>
          <a:off x="0" y="0"/>
          <a:ext cx="0" cy="0"/>
          <a:chOff x="0" y="0"/>
          <a:chExt cx="0" cy="0"/>
        </a:xfrm>
      </p:grpSpPr>
      <p:sp>
        <p:nvSpPr>
          <p:cNvPr id="149" name="Google Shape;149;p36"/>
          <p:cNvSpPr txBox="1"/>
          <p:nvPr>
            <p:ph type="title"/>
          </p:nvPr>
        </p:nvSpPr>
        <p:spPr>
          <a:xfrm>
            <a:off x="838080" y="365040"/>
            <a:ext cx="10515600" cy="132552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6"/>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1" name="Google Shape;151;p36"/>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2" name="Google Shape;152;p36"/>
          <p:cNvSpPr txBox="1"/>
          <p:nvPr>
            <p:ph idx="3" type="body"/>
          </p:nvPr>
        </p:nvSpPr>
        <p:spPr>
          <a:xfrm>
            <a:off x="609480" y="3682080"/>
            <a:ext cx="1097244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3" name="Shape 153"/>
        <p:cNvGrpSpPr/>
        <p:nvPr/>
      </p:nvGrpSpPr>
      <p:grpSpPr>
        <a:xfrm>
          <a:off x="0" y="0"/>
          <a:ext cx="0" cy="0"/>
          <a:chOff x="0" y="0"/>
          <a:chExt cx="0" cy="0"/>
        </a:xfrm>
      </p:grpSpPr>
      <p:sp>
        <p:nvSpPr>
          <p:cNvPr id="154" name="Google Shape;154;p37"/>
          <p:cNvSpPr txBox="1"/>
          <p:nvPr>
            <p:ph type="title"/>
          </p:nvPr>
        </p:nvSpPr>
        <p:spPr>
          <a:xfrm>
            <a:off x="838080" y="365040"/>
            <a:ext cx="10515600" cy="132552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7"/>
          <p:cNvSpPr txBox="1"/>
          <p:nvPr>
            <p:ph idx="1" type="body"/>
          </p:nvPr>
        </p:nvSpPr>
        <p:spPr>
          <a:xfrm>
            <a:off x="609480" y="1604520"/>
            <a:ext cx="1097244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6" name="Google Shape;156;p37"/>
          <p:cNvSpPr txBox="1"/>
          <p:nvPr>
            <p:ph idx="2" type="body"/>
          </p:nvPr>
        </p:nvSpPr>
        <p:spPr>
          <a:xfrm>
            <a:off x="609480" y="3682080"/>
            <a:ext cx="1097244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7" name="Shape 157"/>
        <p:cNvGrpSpPr/>
        <p:nvPr/>
      </p:nvGrpSpPr>
      <p:grpSpPr>
        <a:xfrm>
          <a:off x="0" y="0"/>
          <a:ext cx="0" cy="0"/>
          <a:chOff x="0" y="0"/>
          <a:chExt cx="0" cy="0"/>
        </a:xfrm>
      </p:grpSpPr>
      <p:sp>
        <p:nvSpPr>
          <p:cNvPr id="158" name="Google Shape;158;p38"/>
          <p:cNvSpPr txBox="1"/>
          <p:nvPr>
            <p:ph type="title"/>
          </p:nvPr>
        </p:nvSpPr>
        <p:spPr>
          <a:xfrm>
            <a:off x="838080" y="365040"/>
            <a:ext cx="10515600" cy="132552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8"/>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0" name="Google Shape;160;p38"/>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1" name="Google Shape;161;p38"/>
          <p:cNvSpPr txBox="1"/>
          <p:nvPr>
            <p:ph idx="3" type="body"/>
          </p:nvPr>
        </p:nvSpPr>
        <p:spPr>
          <a:xfrm>
            <a:off x="609480" y="3682080"/>
            <a:ext cx="535428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2" name="Google Shape;162;p38"/>
          <p:cNvSpPr txBox="1"/>
          <p:nvPr>
            <p:ph idx="4" type="body"/>
          </p:nvPr>
        </p:nvSpPr>
        <p:spPr>
          <a:xfrm>
            <a:off x="6231960" y="3682080"/>
            <a:ext cx="535428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63" name="Shape 163"/>
        <p:cNvGrpSpPr/>
        <p:nvPr/>
      </p:nvGrpSpPr>
      <p:grpSpPr>
        <a:xfrm>
          <a:off x="0" y="0"/>
          <a:ext cx="0" cy="0"/>
          <a:chOff x="0" y="0"/>
          <a:chExt cx="0" cy="0"/>
        </a:xfrm>
      </p:grpSpPr>
      <p:sp>
        <p:nvSpPr>
          <p:cNvPr id="164" name="Google Shape;164;p39"/>
          <p:cNvSpPr txBox="1"/>
          <p:nvPr>
            <p:ph type="title"/>
          </p:nvPr>
        </p:nvSpPr>
        <p:spPr>
          <a:xfrm>
            <a:off x="838080" y="365040"/>
            <a:ext cx="10515600" cy="132552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39"/>
          <p:cNvSpPr txBox="1"/>
          <p:nvPr>
            <p:ph idx="1" type="body"/>
          </p:nvPr>
        </p:nvSpPr>
        <p:spPr>
          <a:xfrm>
            <a:off x="609480" y="1604520"/>
            <a:ext cx="353304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6" name="Google Shape;166;p39"/>
          <p:cNvSpPr txBox="1"/>
          <p:nvPr>
            <p:ph idx="2" type="body"/>
          </p:nvPr>
        </p:nvSpPr>
        <p:spPr>
          <a:xfrm>
            <a:off x="4319640" y="1604520"/>
            <a:ext cx="353304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7" name="Google Shape;167;p39"/>
          <p:cNvSpPr txBox="1"/>
          <p:nvPr>
            <p:ph idx="3" type="body"/>
          </p:nvPr>
        </p:nvSpPr>
        <p:spPr>
          <a:xfrm>
            <a:off x="8029800" y="1604520"/>
            <a:ext cx="353304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8" name="Google Shape;168;p39"/>
          <p:cNvSpPr txBox="1"/>
          <p:nvPr>
            <p:ph idx="4" type="body"/>
          </p:nvPr>
        </p:nvSpPr>
        <p:spPr>
          <a:xfrm>
            <a:off x="609480" y="3682080"/>
            <a:ext cx="353304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9" name="Google Shape;169;p39"/>
          <p:cNvSpPr txBox="1"/>
          <p:nvPr>
            <p:ph idx="5" type="body"/>
          </p:nvPr>
        </p:nvSpPr>
        <p:spPr>
          <a:xfrm>
            <a:off x="4319640" y="3682080"/>
            <a:ext cx="353304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0" name="Google Shape;170;p39"/>
          <p:cNvSpPr txBox="1"/>
          <p:nvPr>
            <p:ph idx="6" type="body"/>
          </p:nvPr>
        </p:nvSpPr>
        <p:spPr>
          <a:xfrm>
            <a:off x="8029800" y="3682080"/>
            <a:ext cx="3533040" cy="18968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7" name="Shape 177"/>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78" name="Shape 178"/>
        <p:cNvGrpSpPr/>
        <p:nvPr/>
      </p:nvGrpSpPr>
      <p:grpSpPr>
        <a:xfrm>
          <a:off x="0" y="0"/>
          <a:ext cx="0" cy="0"/>
          <a:chOff x="0" y="0"/>
          <a:chExt cx="0" cy="0"/>
        </a:xfrm>
      </p:grpSpPr>
      <p:sp>
        <p:nvSpPr>
          <p:cNvPr id="179" name="Google Shape;179;p42"/>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42"/>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81" name="Shape 181"/>
        <p:cNvGrpSpPr/>
        <p:nvPr/>
      </p:nvGrpSpPr>
      <p:grpSpPr>
        <a:xfrm>
          <a:off x="0" y="0"/>
          <a:ext cx="0" cy="0"/>
          <a:chOff x="0" y="0"/>
          <a:chExt cx="0" cy="0"/>
        </a:xfrm>
      </p:grpSpPr>
      <p:sp>
        <p:nvSpPr>
          <p:cNvPr id="182" name="Google Shape;182;p43"/>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43"/>
          <p:cNvSpPr txBox="1"/>
          <p:nvPr>
            <p:ph idx="1" type="body"/>
          </p:nvPr>
        </p:nvSpPr>
        <p:spPr>
          <a:xfrm>
            <a:off x="609480" y="1604520"/>
            <a:ext cx="1097244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6" name="Shape 26"/>
        <p:cNvGrpSpPr/>
        <p:nvPr/>
      </p:nvGrpSpPr>
      <p:grpSpPr>
        <a:xfrm>
          <a:off x="0" y="0"/>
          <a:ext cx="0" cy="0"/>
          <a:chOff x="0" y="0"/>
          <a:chExt cx="0" cy="0"/>
        </a:xfrm>
      </p:grpSpPr>
      <p:sp>
        <p:nvSpPr>
          <p:cNvPr id="27" name="Google Shape;27;p5"/>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 type="body"/>
          </p:nvPr>
        </p:nvSpPr>
        <p:spPr>
          <a:xfrm>
            <a:off x="609480" y="1604520"/>
            <a:ext cx="1097244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4" name="Shape 184"/>
        <p:cNvGrpSpPr/>
        <p:nvPr/>
      </p:nvGrpSpPr>
      <p:grpSpPr>
        <a:xfrm>
          <a:off x="0" y="0"/>
          <a:ext cx="0" cy="0"/>
          <a:chOff x="0" y="0"/>
          <a:chExt cx="0" cy="0"/>
        </a:xfrm>
      </p:grpSpPr>
      <p:sp>
        <p:nvSpPr>
          <p:cNvPr id="185" name="Google Shape;185;p44"/>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44"/>
          <p:cNvSpPr txBox="1"/>
          <p:nvPr>
            <p:ph idx="1" type="body"/>
          </p:nvPr>
        </p:nvSpPr>
        <p:spPr>
          <a:xfrm>
            <a:off x="60948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7" name="Google Shape;187;p44"/>
          <p:cNvSpPr txBox="1"/>
          <p:nvPr>
            <p:ph idx="2" type="body"/>
          </p:nvPr>
        </p:nvSpPr>
        <p:spPr>
          <a:xfrm>
            <a:off x="623196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8" name="Shape 188"/>
        <p:cNvGrpSpPr/>
        <p:nvPr/>
      </p:nvGrpSpPr>
      <p:grpSpPr>
        <a:xfrm>
          <a:off x="0" y="0"/>
          <a:ext cx="0" cy="0"/>
          <a:chOff x="0" y="0"/>
          <a:chExt cx="0" cy="0"/>
        </a:xfrm>
      </p:grpSpPr>
      <p:sp>
        <p:nvSpPr>
          <p:cNvPr id="189" name="Google Shape;189;p45"/>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90" name="Shape 190"/>
        <p:cNvGrpSpPr/>
        <p:nvPr/>
      </p:nvGrpSpPr>
      <p:grpSpPr>
        <a:xfrm>
          <a:off x="0" y="0"/>
          <a:ext cx="0" cy="0"/>
          <a:chOff x="0" y="0"/>
          <a:chExt cx="0" cy="0"/>
        </a:xfrm>
      </p:grpSpPr>
      <p:sp>
        <p:nvSpPr>
          <p:cNvPr id="191" name="Google Shape;191;p46"/>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92" name="Shape 192"/>
        <p:cNvGrpSpPr/>
        <p:nvPr/>
      </p:nvGrpSpPr>
      <p:grpSpPr>
        <a:xfrm>
          <a:off x="0" y="0"/>
          <a:ext cx="0" cy="0"/>
          <a:chOff x="0" y="0"/>
          <a:chExt cx="0" cy="0"/>
        </a:xfrm>
      </p:grpSpPr>
      <p:sp>
        <p:nvSpPr>
          <p:cNvPr id="193" name="Google Shape;193;p47"/>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7"/>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5" name="Google Shape;195;p47"/>
          <p:cNvSpPr txBox="1"/>
          <p:nvPr>
            <p:ph idx="2" type="body"/>
          </p:nvPr>
        </p:nvSpPr>
        <p:spPr>
          <a:xfrm>
            <a:off x="623196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6" name="Google Shape;196;p47"/>
          <p:cNvSpPr txBox="1"/>
          <p:nvPr>
            <p:ph idx="3" type="body"/>
          </p:nvPr>
        </p:nvSpPr>
        <p:spPr>
          <a:xfrm>
            <a:off x="60948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97" name="Shape 197"/>
        <p:cNvGrpSpPr/>
        <p:nvPr/>
      </p:nvGrpSpPr>
      <p:grpSpPr>
        <a:xfrm>
          <a:off x="0" y="0"/>
          <a:ext cx="0" cy="0"/>
          <a:chOff x="0" y="0"/>
          <a:chExt cx="0" cy="0"/>
        </a:xfrm>
      </p:grpSpPr>
      <p:sp>
        <p:nvSpPr>
          <p:cNvPr id="198" name="Google Shape;198;p48"/>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48"/>
          <p:cNvSpPr txBox="1"/>
          <p:nvPr>
            <p:ph idx="1" type="body"/>
          </p:nvPr>
        </p:nvSpPr>
        <p:spPr>
          <a:xfrm>
            <a:off x="60948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0" name="Google Shape;200;p48"/>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1" name="Google Shape;201;p48"/>
          <p:cNvSpPr txBox="1"/>
          <p:nvPr>
            <p:ph idx="3" type="body"/>
          </p:nvPr>
        </p:nvSpPr>
        <p:spPr>
          <a:xfrm>
            <a:off x="623196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02" name="Shape 202"/>
        <p:cNvGrpSpPr/>
        <p:nvPr/>
      </p:nvGrpSpPr>
      <p:grpSpPr>
        <a:xfrm>
          <a:off x="0" y="0"/>
          <a:ext cx="0" cy="0"/>
          <a:chOff x="0" y="0"/>
          <a:chExt cx="0" cy="0"/>
        </a:xfrm>
      </p:grpSpPr>
      <p:sp>
        <p:nvSpPr>
          <p:cNvPr id="203" name="Google Shape;203;p49"/>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49"/>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5" name="Google Shape;205;p49"/>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6" name="Google Shape;206;p49"/>
          <p:cNvSpPr txBox="1"/>
          <p:nvPr>
            <p:ph idx="3" type="body"/>
          </p:nvPr>
        </p:nvSpPr>
        <p:spPr>
          <a:xfrm>
            <a:off x="609480" y="3682080"/>
            <a:ext cx="109724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07" name="Shape 207"/>
        <p:cNvGrpSpPr/>
        <p:nvPr/>
      </p:nvGrpSpPr>
      <p:grpSpPr>
        <a:xfrm>
          <a:off x="0" y="0"/>
          <a:ext cx="0" cy="0"/>
          <a:chOff x="0" y="0"/>
          <a:chExt cx="0" cy="0"/>
        </a:xfrm>
      </p:grpSpPr>
      <p:sp>
        <p:nvSpPr>
          <p:cNvPr id="208" name="Google Shape;208;p50"/>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50"/>
          <p:cNvSpPr txBox="1"/>
          <p:nvPr>
            <p:ph idx="1" type="body"/>
          </p:nvPr>
        </p:nvSpPr>
        <p:spPr>
          <a:xfrm>
            <a:off x="609480" y="1604520"/>
            <a:ext cx="109724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0" name="Google Shape;210;p50"/>
          <p:cNvSpPr txBox="1"/>
          <p:nvPr>
            <p:ph idx="2" type="body"/>
          </p:nvPr>
        </p:nvSpPr>
        <p:spPr>
          <a:xfrm>
            <a:off x="609480" y="3682080"/>
            <a:ext cx="109724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11" name="Shape 211"/>
        <p:cNvGrpSpPr/>
        <p:nvPr/>
      </p:nvGrpSpPr>
      <p:grpSpPr>
        <a:xfrm>
          <a:off x="0" y="0"/>
          <a:ext cx="0" cy="0"/>
          <a:chOff x="0" y="0"/>
          <a:chExt cx="0" cy="0"/>
        </a:xfrm>
      </p:grpSpPr>
      <p:sp>
        <p:nvSpPr>
          <p:cNvPr id="212" name="Google Shape;212;p51"/>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1"/>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4" name="Google Shape;214;p51"/>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5" name="Google Shape;215;p51"/>
          <p:cNvSpPr txBox="1"/>
          <p:nvPr>
            <p:ph idx="3" type="body"/>
          </p:nvPr>
        </p:nvSpPr>
        <p:spPr>
          <a:xfrm>
            <a:off x="60948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6" name="Google Shape;216;p51"/>
          <p:cNvSpPr txBox="1"/>
          <p:nvPr>
            <p:ph idx="4" type="body"/>
          </p:nvPr>
        </p:nvSpPr>
        <p:spPr>
          <a:xfrm>
            <a:off x="623196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17" name="Shape 217"/>
        <p:cNvGrpSpPr/>
        <p:nvPr/>
      </p:nvGrpSpPr>
      <p:grpSpPr>
        <a:xfrm>
          <a:off x="0" y="0"/>
          <a:ext cx="0" cy="0"/>
          <a:chOff x="0" y="0"/>
          <a:chExt cx="0" cy="0"/>
        </a:xfrm>
      </p:grpSpPr>
      <p:sp>
        <p:nvSpPr>
          <p:cNvPr id="218" name="Google Shape;218;p52"/>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52"/>
          <p:cNvSpPr txBox="1"/>
          <p:nvPr>
            <p:ph idx="1" type="body"/>
          </p:nvPr>
        </p:nvSpPr>
        <p:spPr>
          <a:xfrm>
            <a:off x="609480" y="160452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0" name="Google Shape;220;p52"/>
          <p:cNvSpPr txBox="1"/>
          <p:nvPr>
            <p:ph idx="2" type="body"/>
          </p:nvPr>
        </p:nvSpPr>
        <p:spPr>
          <a:xfrm>
            <a:off x="4319640" y="160452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1" name="Google Shape;221;p52"/>
          <p:cNvSpPr txBox="1"/>
          <p:nvPr>
            <p:ph idx="3" type="body"/>
          </p:nvPr>
        </p:nvSpPr>
        <p:spPr>
          <a:xfrm>
            <a:off x="8029800" y="160452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2" name="Google Shape;222;p52"/>
          <p:cNvSpPr txBox="1"/>
          <p:nvPr>
            <p:ph idx="4" type="body"/>
          </p:nvPr>
        </p:nvSpPr>
        <p:spPr>
          <a:xfrm>
            <a:off x="609480" y="368208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3" name="Google Shape;223;p52"/>
          <p:cNvSpPr txBox="1"/>
          <p:nvPr>
            <p:ph idx="5" type="body"/>
          </p:nvPr>
        </p:nvSpPr>
        <p:spPr>
          <a:xfrm>
            <a:off x="4319640" y="368208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4" name="Google Shape;224;p52"/>
          <p:cNvSpPr txBox="1"/>
          <p:nvPr>
            <p:ph idx="6" type="body"/>
          </p:nvPr>
        </p:nvSpPr>
        <p:spPr>
          <a:xfrm>
            <a:off x="8029800" y="3682080"/>
            <a:ext cx="353304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 type="body"/>
          </p:nvPr>
        </p:nvSpPr>
        <p:spPr>
          <a:xfrm>
            <a:off x="60948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6"/>
          <p:cNvSpPr txBox="1"/>
          <p:nvPr>
            <p:ph idx="2" type="body"/>
          </p:nvPr>
        </p:nvSpPr>
        <p:spPr>
          <a:xfrm>
            <a:off x="623196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7"/>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5" name="Shape 35"/>
        <p:cNvGrpSpPr/>
        <p:nvPr/>
      </p:nvGrpSpPr>
      <p:grpSpPr>
        <a:xfrm>
          <a:off x="0" y="0"/>
          <a:ext cx="0" cy="0"/>
          <a:chOff x="0" y="0"/>
          <a:chExt cx="0" cy="0"/>
        </a:xfrm>
      </p:grpSpPr>
      <p:sp>
        <p:nvSpPr>
          <p:cNvPr id="36" name="Google Shape;36;p8"/>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7" name="Shape 37"/>
        <p:cNvGrpSpPr/>
        <p:nvPr/>
      </p:nvGrpSpPr>
      <p:grpSpPr>
        <a:xfrm>
          <a:off x="0" y="0"/>
          <a:ext cx="0" cy="0"/>
          <a:chOff x="0" y="0"/>
          <a:chExt cx="0" cy="0"/>
        </a:xfrm>
      </p:grpSpPr>
      <p:sp>
        <p:nvSpPr>
          <p:cNvPr id="38" name="Google Shape;38;p9"/>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
          <p:cNvSpPr txBox="1"/>
          <p:nvPr>
            <p:ph idx="1" type="body"/>
          </p:nvPr>
        </p:nvSpPr>
        <p:spPr>
          <a:xfrm>
            <a:off x="60948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9"/>
          <p:cNvSpPr txBox="1"/>
          <p:nvPr>
            <p:ph idx="2" type="body"/>
          </p:nvPr>
        </p:nvSpPr>
        <p:spPr>
          <a:xfrm>
            <a:off x="623196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9"/>
          <p:cNvSpPr txBox="1"/>
          <p:nvPr>
            <p:ph idx="3" type="body"/>
          </p:nvPr>
        </p:nvSpPr>
        <p:spPr>
          <a:xfrm>
            <a:off x="60948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42" name="Shape 42"/>
        <p:cNvGrpSpPr/>
        <p:nvPr/>
      </p:nvGrpSpPr>
      <p:grpSpPr>
        <a:xfrm>
          <a:off x="0" y="0"/>
          <a:ext cx="0" cy="0"/>
          <a:chOff x="0" y="0"/>
          <a:chExt cx="0" cy="0"/>
        </a:xfrm>
      </p:grpSpPr>
      <p:sp>
        <p:nvSpPr>
          <p:cNvPr id="43" name="Google Shape;43;p10"/>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 type="body"/>
          </p:nvPr>
        </p:nvSpPr>
        <p:spPr>
          <a:xfrm>
            <a:off x="609480" y="1604520"/>
            <a:ext cx="5354280" cy="39772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10"/>
          <p:cNvSpPr txBox="1"/>
          <p:nvPr>
            <p:ph idx="2" type="body"/>
          </p:nvPr>
        </p:nvSpPr>
        <p:spPr>
          <a:xfrm>
            <a:off x="6231960" y="160452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10"/>
          <p:cNvSpPr txBox="1"/>
          <p:nvPr>
            <p:ph idx="3" type="body"/>
          </p:nvPr>
        </p:nvSpPr>
        <p:spPr>
          <a:xfrm>
            <a:off x="6231960" y="3682080"/>
            <a:ext cx="5354280" cy="189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5.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1.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4.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080" y="365040"/>
            <a:ext cx="10515600" cy="13255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2" type="title"/>
          </p:nvPr>
        </p:nvSpPr>
        <p:spPr>
          <a:xfrm>
            <a:off x="838080" y="1825560"/>
            <a:ext cx="10515600" cy="4351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 name="Google Shape;12;p1"/>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 name="Google Shape;13;p1"/>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 name="Google Shape;14;p1"/>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
        <p:nvSpPr>
          <p:cNvPr id="15" name="Google Shape;15;p1"/>
          <p:cNvSpPr txBox="1"/>
          <p:nvPr>
            <p:ph idx="1" type="body"/>
          </p:nvPr>
        </p:nvSpPr>
        <p:spPr>
          <a:xfrm>
            <a:off x="609480" y="1604520"/>
            <a:ext cx="10972440" cy="39772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838080" y="365040"/>
            <a:ext cx="10515600" cy="13255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6" name="Google Shape;66;p14"/>
          <p:cNvSpPr txBox="1"/>
          <p:nvPr>
            <p:ph idx="1" type="body"/>
          </p:nvPr>
        </p:nvSpPr>
        <p:spPr>
          <a:xfrm>
            <a:off x="838080" y="1825560"/>
            <a:ext cx="10515600" cy="435132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7" name="Google Shape;67;p14"/>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8" name="Google Shape;68;p14"/>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9" name="Google Shape;69;p14"/>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sz="1200"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sz="1200"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sz="1200"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sz="1200"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sz="1200"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sz="1200"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sz="1200"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sz="1200"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sz="1200"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27"/>
          <p:cNvSpPr txBox="1"/>
          <p:nvPr>
            <p:ph type="title"/>
          </p:nvPr>
        </p:nvSpPr>
        <p:spPr>
          <a:xfrm>
            <a:off x="1523880" y="1122480"/>
            <a:ext cx="9144000" cy="2387520"/>
          </a:xfrm>
          <a:prstGeom prst="rect">
            <a:avLst/>
          </a:prstGeom>
          <a:noFill/>
          <a:ln>
            <a:noFill/>
          </a:ln>
        </p:spPr>
        <p:txBody>
          <a:bodyPr anchorCtr="1" anchor="b"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0" name="Google Shape;120;p27"/>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1" name="Google Shape;121;p27"/>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2" name="Google Shape;122;p27"/>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sz="1200"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sz="1200"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sz="1200"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sz="1200"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sz="1200"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sz="1200"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sz="1200"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sz="1200"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sz="1200"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1" name="Shape 171"/>
        <p:cNvGrpSpPr/>
        <p:nvPr/>
      </p:nvGrpSpPr>
      <p:grpSpPr>
        <a:xfrm>
          <a:off x="0" y="0"/>
          <a:ext cx="0" cy="0"/>
          <a:chOff x="0" y="0"/>
          <a:chExt cx="0" cy="0"/>
        </a:xfrm>
      </p:grpSpPr>
      <p:sp>
        <p:nvSpPr>
          <p:cNvPr id="172" name="Google Shape;172;p40"/>
          <p:cNvSpPr txBox="1"/>
          <p:nvPr>
            <p:ph type="title"/>
          </p:nvPr>
        </p:nvSpPr>
        <p:spPr>
          <a:xfrm>
            <a:off x="831960" y="1709640"/>
            <a:ext cx="10515600" cy="285264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3" name="Google Shape;173;p40"/>
          <p:cNvSpPr txBox="1"/>
          <p:nvPr>
            <p:ph idx="1" type="body"/>
          </p:nvPr>
        </p:nvSpPr>
        <p:spPr>
          <a:xfrm>
            <a:off x="831960" y="4589640"/>
            <a:ext cx="10515600" cy="150012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4" name="Google Shape;174;p40"/>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5" name="Google Shape;175;p40"/>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6" name="Google Shape;176;p40"/>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sz="1200"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sz="1200"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sz="1200"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sz="1200"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sz="1200"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sz="1200"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sz="1200"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sz="1200"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sz="1200"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9" name="Shape 229"/>
        <p:cNvGrpSpPr/>
        <p:nvPr/>
      </p:nvGrpSpPr>
      <p:grpSpPr>
        <a:xfrm>
          <a:off x="0" y="0"/>
          <a:ext cx="0" cy="0"/>
          <a:chOff x="0" y="0"/>
          <a:chExt cx="0" cy="0"/>
        </a:xfrm>
      </p:grpSpPr>
      <p:sp>
        <p:nvSpPr>
          <p:cNvPr id="230" name="Google Shape;230;p53"/>
          <p:cNvSpPr/>
          <p:nvPr/>
        </p:nvSpPr>
        <p:spPr>
          <a:xfrm>
            <a:off x="2822040" y="965160"/>
            <a:ext cx="6095880" cy="3383640"/>
          </a:xfrm>
          <a:custGeom>
            <a:rect b="b" l="l" r="r" t="t"/>
            <a:pathLst>
              <a:path extrusionOk="0" h="21600" w="21600">
                <a:moveTo>
                  <a:pt x="0" y="0"/>
                </a:moveTo>
                <a:lnTo>
                  <a:pt x="21600" y="0"/>
                </a:lnTo>
                <a:lnTo>
                  <a:pt x="21600" y="21600"/>
                </a:lnTo>
                <a:lnTo>
                  <a:pt x="0" y="21600"/>
                </a:lnTo>
                <a:close/>
              </a:path>
            </a:pathLst>
          </a:custGeom>
          <a:noFill/>
          <a:ln>
            <a:noFill/>
          </a:ln>
        </p:spPr>
        <p:txBody>
          <a:bodyPr anchorCtr="1" anchor="t" bIns="45700" lIns="91425" spcFirstLastPara="1" rIns="91425" wrap="square" tIns="45700">
            <a:noAutofit/>
          </a:bodyPr>
          <a:lstStyle/>
          <a:p>
            <a:pPr indent="0" lvl="0" marL="0" marR="0" rtl="0" algn="ctr">
              <a:lnSpc>
                <a:spcPct val="100000"/>
              </a:lnSpc>
              <a:spcBef>
                <a:spcPts val="0"/>
              </a:spcBef>
              <a:spcAft>
                <a:spcPts val="0"/>
              </a:spcAft>
              <a:buNone/>
            </a:pPr>
            <a:r>
              <a:rPr b="0" i="0" lang="en-GB" sz="5400" u="none" cap="none" strike="noStrike">
                <a:solidFill>
                  <a:srgbClr val="000000"/>
                </a:solidFill>
                <a:latin typeface="Calibri"/>
                <a:ea typeface="Calibri"/>
                <a:cs typeface="Calibri"/>
                <a:sym typeface="Calibri"/>
              </a:rPr>
              <a:t>What do you already know about the conditions of World War One?</a:t>
            </a:r>
            <a:endParaRPr b="0" i="0" sz="5400" u="none" cap="none" strike="noStrike">
              <a:latin typeface="Arial"/>
              <a:ea typeface="Arial"/>
              <a:cs typeface="Arial"/>
              <a:sym typeface="Arial"/>
            </a:endParaRPr>
          </a:p>
        </p:txBody>
      </p:sp>
      <p:pic>
        <p:nvPicPr>
          <p:cNvPr descr="Image result for world war one cartoon" id="231" name="Google Shape;231;p53"/>
          <p:cNvPicPr preferRelativeResize="0"/>
          <p:nvPr/>
        </p:nvPicPr>
        <p:blipFill rotWithShape="1">
          <a:blip r:embed="rId3">
            <a:alphaModFix/>
          </a:blip>
          <a:srcRect b="0" l="0" r="0" t="0"/>
          <a:stretch/>
        </p:blipFill>
        <p:spPr>
          <a:xfrm>
            <a:off x="9571680" y="3270600"/>
            <a:ext cx="2136960" cy="3383640"/>
          </a:xfrm>
          <a:prstGeom prst="rect">
            <a:avLst/>
          </a:prstGeom>
          <a:noFill/>
          <a:ln>
            <a:noFill/>
          </a:ln>
        </p:spPr>
      </p:pic>
      <p:pic>
        <p:nvPicPr>
          <p:cNvPr descr="Image result for world war one cartoon" id="232" name="Google Shape;232;p53"/>
          <p:cNvPicPr preferRelativeResize="0"/>
          <p:nvPr/>
        </p:nvPicPr>
        <p:blipFill rotWithShape="1">
          <a:blip r:embed="rId4">
            <a:alphaModFix/>
          </a:blip>
          <a:srcRect b="5062" l="0" r="0" t="0"/>
          <a:stretch/>
        </p:blipFill>
        <p:spPr>
          <a:xfrm>
            <a:off x="312120" y="4300200"/>
            <a:ext cx="3722040" cy="243396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3" name="Shape 293"/>
        <p:cNvGrpSpPr/>
        <p:nvPr/>
      </p:nvGrpSpPr>
      <p:grpSpPr>
        <a:xfrm>
          <a:off x="0" y="0"/>
          <a:ext cx="0" cy="0"/>
          <a:chOff x="0" y="0"/>
          <a:chExt cx="0" cy="0"/>
        </a:xfrm>
      </p:grpSpPr>
      <p:sp>
        <p:nvSpPr>
          <p:cNvPr id="294" name="Google Shape;294;p62"/>
          <p:cNvSpPr txBox="1"/>
          <p:nvPr/>
        </p:nvSpPr>
        <p:spPr>
          <a:xfrm>
            <a:off x="98640" y="84240"/>
            <a:ext cx="8229600" cy="1066680"/>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br>
              <a:rPr lang="en-GB" sz="1800"/>
            </a:br>
            <a:r>
              <a:rPr b="1" lang="en-GB" sz="4800" strike="noStrike">
                <a:solidFill>
                  <a:srgbClr val="000000"/>
                </a:solidFill>
                <a:latin typeface="Calibri"/>
                <a:ea typeface="Calibri"/>
                <a:cs typeface="Calibri"/>
                <a:sym typeface="Calibri"/>
              </a:rPr>
              <a:t> ‘The Soldier’</a:t>
            </a:r>
            <a:br>
              <a:rPr lang="en-GB" sz="1800"/>
            </a:br>
            <a:endParaRPr b="0" sz="4800" strike="noStrike">
              <a:latin typeface="Arial"/>
              <a:ea typeface="Arial"/>
              <a:cs typeface="Arial"/>
              <a:sym typeface="Arial"/>
            </a:endParaRPr>
          </a:p>
        </p:txBody>
      </p:sp>
      <p:sp>
        <p:nvSpPr>
          <p:cNvPr id="295" name="Google Shape;295;p62"/>
          <p:cNvSpPr txBox="1"/>
          <p:nvPr/>
        </p:nvSpPr>
        <p:spPr>
          <a:xfrm>
            <a:off x="1802520" y="1341360"/>
            <a:ext cx="4393800" cy="4739400"/>
          </a:xfrm>
          <a:prstGeom prst="rect">
            <a:avLst/>
          </a:prstGeom>
          <a:solidFill>
            <a:srgbClr val="FFFFFF">
              <a:alpha val="49803"/>
            </a:srgbClr>
          </a:solid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None/>
            </a:pPr>
            <a:r>
              <a:rPr b="0" lang="en-GB" sz="1500" strike="noStrike">
                <a:solidFill>
                  <a:srgbClr val="000000"/>
                </a:solidFill>
                <a:latin typeface="Comic Sans MS"/>
                <a:ea typeface="Comic Sans MS"/>
                <a:cs typeface="Comic Sans MS"/>
                <a:sym typeface="Comic Sans MS"/>
              </a:rPr>
              <a:t>	</a:t>
            </a:r>
            <a:endParaRPr b="0" sz="1500" strike="noStrike">
              <a:latin typeface="Arial"/>
              <a:ea typeface="Arial"/>
              <a:cs typeface="Arial"/>
              <a:sym typeface="Arial"/>
            </a:endParaRPr>
          </a:p>
          <a:p>
            <a:pPr indent="-228600" lvl="0" marL="228600" marR="0" rtl="0" algn="l">
              <a:lnSpc>
                <a:spcPct val="70000"/>
              </a:lnSpc>
              <a:spcBef>
                <a:spcPts val="1001"/>
              </a:spcBef>
              <a:spcAft>
                <a:spcPts val="0"/>
              </a:spcAft>
              <a:buNone/>
            </a:pPr>
            <a:r>
              <a:rPr b="0" lang="en-GB" sz="1500" strike="noStrike">
                <a:solidFill>
                  <a:srgbClr val="000000"/>
                </a:solidFill>
                <a:latin typeface="Comic Sans MS"/>
                <a:ea typeface="Comic Sans MS"/>
                <a:cs typeface="Comic Sans MS"/>
                <a:sym typeface="Comic Sans MS"/>
              </a:rPr>
              <a:t>	</a:t>
            </a:r>
            <a:endParaRPr b="0" sz="1500" strike="noStrike">
              <a:latin typeface="Arial"/>
              <a:ea typeface="Arial"/>
              <a:cs typeface="Arial"/>
              <a:sym typeface="Arial"/>
            </a:endParaRPr>
          </a:p>
          <a:p>
            <a:pPr indent="-228600" lvl="0" marL="228600" marR="0" rtl="0" algn="l">
              <a:lnSpc>
                <a:spcPct val="70000"/>
              </a:lnSpc>
              <a:spcBef>
                <a:spcPts val="1001"/>
              </a:spcBef>
              <a:spcAft>
                <a:spcPts val="0"/>
              </a:spcAft>
              <a:buNone/>
            </a:pPr>
            <a:r>
              <a:rPr b="1" lang="en-GB" sz="1600" strike="noStrike">
                <a:solidFill>
                  <a:srgbClr val="000000"/>
                </a:solidFill>
                <a:latin typeface="Calibri"/>
                <a:ea typeface="Calibri"/>
                <a:cs typeface="Calibri"/>
                <a:sym typeface="Calibri"/>
              </a:rPr>
              <a:t>	</a:t>
            </a:r>
            <a:r>
              <a:rPr b="1" lang="en-GB" sz="2000" strike="noStrike">
                <a:solidFill>
                  <a:srgbClr val="000000"/>
                </a:solidFill>
                <a:latin typeface="Calibri"/>
                <a:ea typeface="Calibri"/>
                <a:cs typeface="Calibri"/>
                <a:sym typeface="Calibri"/>
              </a:rPr>
              <a:t>If I should die, think only this of me:</a:t>
            </a:r>
            <a:br>
              <a:rPr lang="en-GB" sz="1800"/>
            </a:br>
            <a:r>
              <a:rPr b="1" lang="en-GB" sz="2000" strike="noStrike">
                <a:solidFill>
                  <a:srgbClr val="000000"/>
                </a:solidFill>
                <a:latin typeface="Calibri"/>
                <a:ea typeface="Calibri"/>
                <a:cs typeface="Calibri"/>
                <a:sym typeface="Calibri"/>
              </a:rPr>
              <a:t>That there's some corner of a foreign field</a:t>
            </a:r>
            <a:br>
              <a:rPr lang="en-GB" sz="1800"/>
            </a:br>
            <a:r>
              <a:rPr b="1" lang="en-GB" sz="2000" strike="noStrike">
                <a:solidFill>
                  <a:srgbClr val="000000"/>
                </a:solidFill>
                <a:latin typeface="Calibri"/>
                <a:ea typeface="Calibri"/>
                <a:cs typeface="Calibri"/>
                <a:sym typeface="Calibri"/>
              </a:rPr>
              <a:t>That is for ever England. There shall be</a:t>
            </a:r>
            <a:br>
              <a:rPr lang="en-GB" sz="1800"/>
            </a:br>
            <a:r>
              <a:rPr b="1" lang="en-GB" sz="2000" strike="noStrike">
                <a:solidFill>
                  <a:srgbClr val="000000"/>
                </a:solidFill>
                <a:latin typeface="Calibri"/>
                <a:ea typeface="Calibri"/>
                <a:cs typeface="Calibri"/>
                <a:sym typeface="Calibri"/>
              </a:rPr>
              <a:t>In that rich earth a richer dust concealed;</a:t>
            </a:r>
            <a:br>
              <a:rPr lang="en-GB" sz="1800"/>
            </a:br>
            <a:r>
              <a:rPr b="1" lang="en-GB" sz="2000" strike="noStrike">
                <a:solidFill>
                  <a:srgbClr val="000000"/>
                </a:solidFill>
                <a:latin typeface="Calibri"/>
                <a:ea typeface="Calibri"/>
                <a:cs typeface="Calibri"/>
                <a:sym typeface="Calibri"/>
              </a:rPr>
              <a:t>A dust whom England bore, shaped, made aware,</a:t>
            </a:r>
            <a:br>
              <a:rPr lang="en-GB" sz="1800"/>
            </a:br>
            <a:r>
              <a:rPr b="1" lang="en-GB" sz="2000" strike="noStrike">
                <a:solidFill>
                  <a:srgbClr val="000000"/>
                </a:solidFill>
                <a:latin typeface="Calibri"/>
                <a:ea typeface="Calibri"/>
                <a:cs typeface="Calibri"/>
                <a:sym typeface="Calibri"/>
              </a:rPr>
              <a:t>Gave, once, her flowers to love, her ways to roam,</a:t>
            </a:r>
            <a:br>
              <a:rPr lang="en-GB" sz="1800"/>
            </a:br>
            <a:r>
              <a:rPr b="1" lang="en-GB" sz="2000" strike="noStrike">
                <a:solidFill>
                  <a:srgbClr val="000000"/>
                </a:solidFill>
                <a:latin typeface="Calibri"/>
                <a:ea typeface="Calibri"/>
                <a:cs typeface="Calibri"/>
                <a:sym typeface="Calibri"/>
              </a:rPr>
              <a:t>A body of England's, breathing English air,</a:t>
            </a:r>
            <a:br>
              <a:rPr lang="en-GB" sz="1800"/>
            </a:br>
            <a:r>
              <a:rPr b="1" lang="en-GB" sz="2000" strike="noStrike">
                <a:solidFill>
                  <a:srgbClr val="000000"/>
                </a:solidFill>
                <a:latin typeface="Calibri"/>
                <a:ea typeface="Calibri"/>
                <a:cs typeface="Calibri"/>
                <a:sym typeface="Calibri"/>
              </a:rPr>
              <a:t>Washed by the rivers, blest by suns of home.</a:t>
            </a:r>
            <a:endParaRPr b="0" sz="2000" strike="noStrike">
              <a:latin typeface="Arial"/>
              <a:ea typeface="Arial"/>
              <a:cs typeface="Arial"/>
              <a:sym typeface="Arial"/>
            </a:endParaRPr>
          </a:p>
          <a:p>
            <a:pPr indent="-228600" lvl="0" marL="228600" marR="0" rtl="0" algn="l">
              <a:lnSpc>
                <a:spcPct val="70000"/>
              </a:lnSpc>
              <a:spcBef>
                <a:spcPts val="1001"/>
              </a:spcBef>
              <a:spcAft>
                <a:spcPts val="0"/>
              </a:spcAft>
              <a:buNone/>
            </a:pPr>
            <a:r>
              <a:rPr b="1" lang="en-GB" sz="1600" strike="noStrike">
                <a:solidFill>
                  <a:srgbClr val="000000"/>
                </a:solidFill>
                <a:latin typeface="Calibri"/>
                <a:ea typeface="Calibri"/>
                <a:cs typeface="Calibri"/>
                <a:sym typeface="Calibri"/>
              </a:rPr>
              <a:t>	</a:t>
            </a:r>
            <a:endParaRPr b="0" sz="1600" strike="noStrike">
              <a:latin typeface="Arial"/>
              <a:ea typeface="Arial"/>
              <a:cs typeface="Arial"/>
              <a:sym typeface="Arial"/>
            </a:endParaRPr>
          </a:p>
          <a:p>
            <a:pPr indent="-228600" lvl="0" marL="228600" marR="0" rtl="0" algn="l">
              <a:lnSpc>
                <a:spcPct val="70000"/>
              </a:lnSpc>
              <a:spcBef>
                <a:spcPts val="1001"/>
              </a:spcBef>
              <a:spcAft>
                <a:spcPts val="0"/>
              </a:spcAft>
              <a:buNone/>
            </a:pPr>
            <a:r>
              <a:rPr b="1" lang="en-GB" sz="1600" strike="noStrike">
                <a:solidFill>
                  <a:srgbClr val="000000"/>
                </a:solidFill>
                <a:latin typeface="Calibri"/>
                <a:ea typeface="Calibri"/>
                <a:cs typeface="Calibri"/>
                <a:sym typeface="Calibri"/>
              </a:rPr>
              <a:t>	</a:t>
            </a:r>
            <a:endParaRPr b="0" sz="1600" strike="noStrike">
              <a:latin typeface="Arial"/>
              <a:ea typeface="Arial"/>
              <a:cs typeface="Arial"/>
              <a:sym typeface="Arial"/>
            </a:endParaRPr>
          </a:p>
        </p:txBody>
      </p:sp>
      <p:sp>
        <p:nvSpPr>
          <p:cNvPr id="296" name="Google Shape;296;p62"/>
          <p:cNvSpPr txBox="1"/>
          <p:nvPr/>
        </p:nvSpPr>
        <p:spPr>
          <a:xfrm>
            <a:off x="6203880" y="1246680"/>
            <a:ext cx="4248360" cy="3657600"/>
          </a:xfrm>
          <a:prstGeom prst="rect">
            <a:avLst/>
          </a:prstGeom>
          <a:solidFill>
            <a:srgbClr val="FFFFFF">
              <a:alpha val="49803"/>
            </a:srgbClr>
          </a:solid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None/>
            </a:pPr>
            <a:r>
              <a:rPr b="1" lang="en-GB" sz="2800" strike="noStrike">
                <a:solidFill>
                  <a:srgbClr val="000000"/>
                </a:solidFill>
                <a:latin typeface="Calibri"/>
                <a:ea typeface="Calibri"/>
                <a:cs typeface="Calibri"/>
                <a:sym typeface="Calibri"/>
              </a:rPr>
              <a:t>		</a:t>
            </a:r>
            <a:endParaRPr b="0" sz="2800" strike="noStrike">
              <a:latin typeface="Arial"/>
              <a:ea typeface="Arial"/>
              <a:cs typeface="Arial"/>
              <a:sym typeface="Arial"/>
            </a:endParaRPr>
          </a:p>
          <a:p>
            <a:pPr indent="-228600" lvl="0" marL="228600" marR="0" rtl="0" algn="l">
              <a:lnSpc>
                <a:spcPct val="90000"/>
              </a:lnSpc>
              <a:spcBef>
                <a:spcPts val="1001"/>
              </a:spcBef>
              <a:spcAft>
                <a:spcPts val="0"/>
              </a:spcAft>
              <a:buNone/>
            </a:pPr>
            <a:r>
              <a:rPr b="1" lang="en-GB" sz="2800" strike="noStrike">
                <a:solidFill>
                  <a:srgbClr val="000000"/>
                </a:solidFill>
                <a:latin typeface="Calibri"/>
                <a:ea typeface="Calibri"/>
                <a:cs typeface="Calibri"/>
                <a:sym typeface="Calibri"/>
              </a:rPr>
              <a:t>	</a:t>
            </a:r>
            <a:r>
              <a:rPr b="1" lang="en-GB" sz="2000" strike="noStrike">
                <a:solidFill>
                  <a:srgbClr val="000000"/>
                </a:solidFill>
                <a:latin typeface="Calibri"/>
                <a:ea typeface="Calibri"/>
                <a:cs typeface="Calibri"/>
                <a:sym typeface="Calibri"/>
              </a:rPr>
              <a:t>And think, this heart, all evil shed away,</a:t>
            </a:r>
            <a:br>
              <a:rPr lang="en-GB" sz="1800"/>
            </a:br>
            <a:r>
              <a:rPr b="1" lang="en-GB" sz="2000" strike="noStrike">
                <a:solidFill>
                  <a:srgbClr val="000000"/>
                </a:solidFill>
                <a:latin typeface="Calibri"/>
                <a:ea typeface="Calibri"/>
                <a:cs typeface="Calibri"/>
                <a:sym typeface="Calibri"/>
              </a:rPr>
              <a:t>A pulse in the eternal mind, no less</a:t>
            </a:r>
            <a:br>
              <a:rPr lang="en-GB" sz="1800"/>
            </a:br>
            <a:r>
              <a:rPr b="1" lang="en-GB" sz="2000" strike="noStrike">
                <a:solidFill>
                  <a:srgbClr val="000000"/>
                </a:solidFill>
                <a:latin typeface="Calibri"/>
                <a:ea typeface="Calibri"/>
                <a:cs typeface="Calibri"/>
                <a:sym typeface="Calibri"/>
              </a:rPr>
              <a:t>Gives somewhere back the thoughts by England given;</a:t>
            </a:r>
            <a:br>
              <a:rPr lang="en-GB" sz="1800"/>
            </a:br>
            <a:r>
              <a:rPr b="1" lang="en-GB" sz="2000" strike="noStrike">
                <a:solidFill>
                  <a:srgbClr val="000000"/>
                </a:solidFill>
                <a:latin typeface="Calibri"/>
                <a:ea typeface="Calibri"/>
                <a:cs typeface="Calibri"/>
                <a:sym typeface="Calibri"/>
              </a:rPr>
              <a:t>Her sights and sounds; dreams happy as her day;</a:t>
            </a:r>
            <a:br>
              <a:rPr lang="en-GB" sz="1800"/>
            </a:br>
            <a:r>
              <a:rPr b="1" lang="en-GB" sz="2000" strike="noStrike">
                <a:solidFill>
                  <a:srgbClr val="000000"/>
                </a:solidFill>
                <a:latin typeface="Calibri"/>
                <a:ea typeface="Calibri"/>
                <a:cs typeface="Calibri"/>
                <a:sym typeface="Calibri"/>
              </a:rPr>
              <a:t>And laughter, learnt of friends; and gentleness,</a:t>
            </a:r>
            <a:br>
              <a:rPr lang="en-GB" sz="1800"/>
            </a:br>
            <a:r>
              <a:rPr b="1" lang="en-GB" sz="2000" strike="noStrike">
                <a:solidFill>
                  <a:srgbClr val="000000"/>
                </a:solidFill>
                <a:latin typeface="Calibri"/>
                <a:ea typeface="Calibri"/>
                <a:cs typeface="Calibri"/>
                <a:sym typeface="Calibri"/>
              </a:rPr>
              <a:t>In hearts at peace, under an English heaven.</a:t>
            </a:r>
            <a:endParaRPr b="0" sz="2000" strike="noStrike">
              <a:latin typeface="Arial"/>
              <a:ea typeface="Arial"/>
              <a:cs typeface="Arial"/>
              <a:sym typeface="Arial"/>
            </a:endParaRPr>
          </a:p>
          <a:p>
            <a:pPr indent="-228600" lvl="0" marL="228600" marR="0" rtl="0" algn="l">
              <a:lnSpc>
                <a:spcPct val="90000"/>
              </a:lnSpc>
              <a:spcBef>
                <a:spcPts val="1001"/>
              </a:spcBef>
              <a:spcAft>
                <a:spcPts val="0"/>
              </a:spcAft>
              <a:buNone/>
            </a:pPr>
            <a:r>
              <a:rPr b="1" lang="en-GB" sz="2000" strike="noStrike">
                <a:solidFill>
                  <a:srgbClr val="000000"/>
                </a:solidFill>
                <a:latin typeface="Calibri"/>
                <a:ea typeface="Calibri"/>
                <a:cs typeface="Calibri"/>
                <a:sym typeface="Calibri"/>
              </a:rPr>
              <a:t>	</a:t>
            </a:r>
            <a:endParaRPr b="0" sz="2000" strike="noStrike">
              <a:latin typeface="Arial"/>
              <a:ea typeface="Arial"/>
              <a:cs typeface="Arial"/>
              <a:sym typeface="Arial"/>
            </a:endParaRPr>
          </a:p>
          <a:p>
            <a:pPr indent="-228600" lvl="0" marL="228600" marR="0" rtl="0" algn="l">
              <a:lnSpc>
                <a:spcPct val="90000"/>
              </a:lnSpc>
              <a:spcBef>
                <a:spcPts val="1001"/>
              </a:spcBef>
              <a:spcAft>
                <a:spcPts val="0"/>
              </a:spcAft>
              <a:buNone/>
            </a:pPr>
            <a:r>
              <a:rPr b="1" lang="en-GB" sz="2000" strike="noStrike">
                <a:solidFill>
                  <a:srgbClr val="000000"/>
                </a:solidFill>
                <a:latin typeface="Calibri"/>
                <a:ea typeface="Calibri"/>
                <a:cs typeface="Calibri"/>
                <a:sym typeface="Calibri"/>
              </a:rPr>
              <a:t>	Rupert Brooke</a:t>
            </a:r>
            <a:endParaRPr b="0" sz="2000" strike="noStrike">
              <a:latin typeface="Arial"/>
              <a:ea typeface="Arial"/>
              <a:cs typeface="Arial"/>
              <a:sym typeface="Arial"/>
            </a:endParaRPr>
          </a:p>
        </p:txBody>
      </p:sp>
      <p:pic>
        <p:nvPicPr>
          <p:cNvPr descr="https://northeurope1-mediap.svc.ms/transform/thumbnail?provider=spo&amp;inputFormat=jpg&amp;cs=fFNQTw&amp;docid=https%3A%2F%2Fnelearningtrust.sharepoint.com%3A443%2F_api%2Fv2.0%2Fdrives%2Fb!vtWofNI8-USqi4h4ngtqpSqe-MPNA09Ci730AounW14mtbj-xxLPS5gQ3W5qjzaa%2Fitems%2F01N6OVE2QR6BZ3RLVMKNGY22C573IX5HFI%3Fversion%3DPublished&amp;access_token=eyJ0eXAiOiJKV1QiLCJhbGciOiJub25lIn0.eyJhdWQiOiIwMDAwMDAwMy0wMDAwLTBmZjEtY2UwMC0wMDAwMDAwMDAwMDAvbmVsZWFybmluZ3RydXN0LnNoYXJlcG9pbnQuY29tQDM3YjBhOTY3LTU3MjAtNGU3ZC1iNzEzLWEzN2ZmZWZlODQ4YyIsImlzcyI6IjAwMDAwMDAzLTAwMDAtMGZmMS1jZTAwLTAwMDAwMDAwMDAwMCIsIm5iZiI6IjE1MzE5MjEyMDUiLCJleHAiOiIxNTMxOTQyODA1IiwiZW5kcG9pbnR1cmwiOiJZV0FETlBwclorY05GYzhRcTRXb3lCbFdnc2FQZHlyc0hTM1NNUVR6dnQwPSIsImVuZHBvaW50dXJsTGVuZ3RoIjoiMTIyIiwiaXNsb29wYmFjayI6IlRydWUiLCJjaWQiOiJZalZtWXpkaU9XVXROekJrTVMwMk1EQXdMVFZoTlRNdFlXUTRaV0UxT1dRME9XUmkiLCJ2ZXIiOiJoYXNoZWRwcm9vZnRva2VuIiwic2l0ZWlkIjoiTjJOaE9HUTFZbVV0TTJOa01pMDBOR1k1TFdGaE9HSXRPRGczT0RsbE1HSTJZV0UxIiwic2lnbmluX3N0YXRlIjoiW1wia21zaVwiXSIsIm5hbWVpZCI6IjAjLmZ8bWVtYmVyc2hpcHxsdWN5Lmh1bnRlckBzaG90dG9uaGFsbGFjYWRlbXkuY28udWsiLCJuaWkiOiJtaWNyb3NvZnQuc2hhcmVwb2ludCIsImlzdXNlciI6InRydWUiLCJjYWNoZWtleSI6IjBoLmZ8bWVtYmVyc2hpcHwxMDAzMDAwMGE3OWRjY2NmQGxpdmUuY29tIiwidHQiOiIwIiwidXNlUGVyc2lzdGVudENvb2tpZSI6IjMifQ.TFd5djdsYXdlNHNrRVZFNkh2ektjOHFmR3h3WDlETnE4N3RXd3g5UFZZRT0&amp;encodeFailures=1&amp;width=754&amp;height=754&amp;srcWidth=1181&amp;srcHeight=1181" id="297" name="Google Shape;297;p62"/>
          <p:cNvPicPr preferRelativeResize="0"/>
          <p:nvPr/>
        </p:nvPicPr>
        <p:blipFill rotWithShape="1">
          <a:blip r:embed="rId3">
            <a:alphaModFix/>
          </a:blip>
          <a:srcRect b="0" l="0" r="0" t="0"/>
          <a:stretch/>
        </p:blipFill>
        <p:spPr>
          <a:xfrm>
            <a:off x="9954000" y="0"/>
            <a:ext cx="713880" cy="713880"/>
          </a:xfrm>
          <a:prstGeom prst="rect">
            <a:avLst/>
          </a:prstGeom>
          <a:noFill/>
          <a:ln>
            <a:noFill/>
          </a:ln>
        </p:spPr>
      </p:pic>
      <p:sp>
        <p:nvSpPr>
          <p:cNvPr id="298" name="Google Shape;298;p62"/>
          <p:cNvSpPr txBox="1"/>
          <p:nvPr/>
        </p:nvSpPr>
        <p:spPr>
          <a:xfrm>
            <a:off x="3087000" y="5436720"/>
            <a:ext cx="5822640" cy="1077120"/>
          </a:xfrm>
          <a:prstGeom prst="rect">
            <a:avLst/>
          </a:prstGeom>
          <a:solidFill>
            <a:srgbClr val="70AD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GB" sz="3200" strike="noStrike">
                <a:solidFill>
                  <a:srgbClr val="000000"/>
                </a:solidFill>
                <a:latin typeface="Calibri"/>
                <a:ea typeface="Calibri"/>
                <a:cs typeface="Calibri"/>
                <a:sym typeface="Calibri"/>
              </a:rPr>
              <a:t>How does this make you feel? What message? </a:t>
            </a:r>
            <a:endParaRPr b="0" sz="3200" strike="noStrike">
              <a:latin typeface="Arial"/>
              <a:ea typeface="Arial"/>
              <a:cs typeface="Arial"/>
              <a:sym typeface="Arial"/>
            </a:endParaRPr>
          </a:p>
        </p:txBody>
      </p:sp>
      <p:pic>
        <p:nvPicPr>
          <p:cNvPr descr="Image result for world war one cartoon" id="299" name="Google Shape;299;p62"/>
          <p:cNvPicPr preferRelativeResize="0"/>
          <p:nvPr/>
        </p:nvPicPr>
        <p:blipFill rotWithShape="1">
          <a:blip r:embed="rId4">
            <a:alphaModFix/>
          </a:blip>
          <a:srcRect b="0" l="0" r="0" t="0"/>
          <a:stretch/>
        </p:blipFill>
        <p:spPr>
          <a:xfrm>
            <a:off x="10318680" y="4453560"/>
            <a:ext cx="1389600" cy="2200320"/>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1000"/>
                                        <p:tgtEl>
                                          <p:spTgt spid="2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animEffect filter="fade" transition="in">
                                      <p:cBhvr>
                                        <p:cTn dur="1000"/>
                                        <p:tgtEl>
                                          <p:spTgt spid="2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2" st="2"/>
                                            </p:txEl>
                                          </p:spTgt>
                                        </p:tgtEl>
                                        <p:attrNameLst>
                                          <p:attrName>style.visibility</p:attrName>
                                        </p:attrNameLst>
                                      </p:cBhvr>
                                      <p:to>
                                        <p:strVal val="visible"/>
                                      </p:to>
                                    </p:set>
                                    <p:animEffect filter="fade" transition="in">
                                      <p:cBhvr>
                                        <p:cTn dur="1000"/>
                                        <p:tgtEl>
                                          <p:spTgt spid="2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3" st="3"/>
                                            </p:txEl>
                                          </p:spTgt>
                                        </p:tgtEl>
                                        <p:attrNameLst>
                                          <p:attrName>style.visibility</p:attrName>
                                        </p:attrNameLst>
                                      </p:cBhvr>
                                      <p:to>
                                        <p:strVal val="visible"/>
                                      </p:to>
                                    </p:set>
                                    <p:animEffect filter="fade" transition="in">
                                      <p:cBhvr>
                                        <p:cTn dur="1000"/>
                                        <p:tgtEl>
                                          <p:spTgt spid="2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4" st="4"/>
                                            </p:txEl>
                                          </p:spTgt>
                                        </p:tgtEl>
                                        <p:attrNameLst>
                                          <p:attrName>style.visibility</p:attrName>
                                        </p:attrNameLst>
                                      </p:cBhvr>
                                      <p:to>
                                        <p:strVal val="visible"/>
                                      </p:to>
                                    </p:set>
                                    <p:animEffect filter="fade" transition="in">
                                      <p:cBhvr>
                                        <p:cTn dur="1000"/>
                                        <p:tgtEl>
                                          <p:spTgt spid="2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1000"/>
                                        <p:tgtEl>
                                          <p:spTgt spid="2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1000"/>
                                        <p:tgtEl>
                                          <p:spTgt spid="2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2" st="2"/>
                                            </p:txEl>
                                          </p:spTgt>
                                        </p:tgtEl>
                                        <p:attrNameLst>
                                          <p:attrName>style.visibility</p:attrName>
                                        </p:attrNameLst>
                                      </p:cBhvr>
                                      <p:to>
                                        <p:strVal val="visible"/>
                                      </p:to>
                                    </p:set>
                                    <p:animEffect filter="fade" transition="in">
                                      <p:cBhvr>
                                        <p:cTn dur="1000"/>
                                        <p:tgtEl>
                                          <p:spTgt spid="2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3" st="3"/>
                                            </p:txEl>
                                          </p:spTgt>
                                        </p:tgtEl>
                                        <p:attrNameLst>
                                          <p:attrName>style.visibility</p:attrName>
                                        </p:attrNameLst>
                                      </p:cBhvr>
                                      <p:to>
                                        <p:strVal val="visible"/>
                                      </p:to>
                                    </p:set>
                                    <p:animEffect filter="fade" transition="in">
                                      <p:cBhvr>
                                        <p:cTn dur="1000"/>
                                        <p:tgtEl>
                                          <p:spTgt spid="29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3" name="Shape 303"/>
        <p:cNvGrpSpPr/>
        <p:nvPr/>
      </p:nvGrpSpPr>
      <p:grpSpPr>
        <a:xfrm>
          <a:off x="0" y="0"/>
          <a:ext cx="0" cy="0"/>
          <a:chOff x="0" y="0"/>
          <a:chExt cx="0" cy="0"/>
        </a:xfrm>
      </p:grpSpPr>
      <p:sp>
        <p:nvSpPr>
          <p:cNvPr id="304" name="Google Shape;304;p63"/>
          <p:cNvSpPr txBox="1"/>
          <p:nvPr/>
        </p:nvSpPr>
        <p:spPr>
          <a:xfrm>
            <a:off x="0" y="0"/>
            <a:ext cx="8539920" cy="1005480"/>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GB" sz="4800" strike="noStrike">
                <a:solidFill>
                  <a:srgbClr val="000000"/>
                </a:solidFill>
                <a:latin typeface="Calibri"/>
                <a:ea typeface="Calibri"/>
                <a:cs typeface="Calibri"/>
                <a:sym typeface="Calibri"/>
              </a:rPr>
              <a:t>How does Brooke present death?</a:t>
            </a:r>
            <a:endParaRPr b="0" sz="4800" strike="noStrike">
              <a:latin typeface="Arial"/>
              <a:ea typeface="Arial"/>
              <a:cs typeface="Arial"/>
              <a:sym typeface="Arial"/>
            </a:endParaRPr>
          </a:p>
        </p:txBody>
      </p:sp>
      <p:sp>
        <p:nvSpPr>
          <p:cNvPr id="305" name="Google Shape;305;p63"/>
          <p:cNvSpPr txBox="1"/>
          <p:nvPr/>
        </p:nvSpPr>
        <p:spPr>
          <a:xfrm>
            <a:off x="1811520" y="1683360"/>
            <a:ext cx="7955280" cy="3770640"/>
          </a:xfrm>
          <a:prstGeom prst="rect">
            <a:avLst/>
          </a:prstGeom>
          <a:solidFill>
            <a:srgbClr val="FFFFFF">
              <a:alpha val="74901"/>
            </a:srgbClr>
          </a:solid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None/>
            </a:pPr>
            <a:r>
              <a:rPr b="1" lang="en-GB" sz="1600" strike="noStrike">
                <a:solidFill>
                  <a:srgbClr val="000000"/>
                </a:solidFill>
                <a:latin typeface="Comic Sans MS"/>
                <a:ea typeface="Comic Sans MS"/>
                <a:cs typeface="Comic Sans MS"/>
                <a:sym typeface="Comic Sans MS"/>
              </a:rPr>
              <a:t> </a:t>
            </a:r>
            <a:endParaRPr b="0" sz="1600" strike="noStrike">
              <a:latin typeface="Arial"/>
              <a:ea typeface="Arial"/>
              <a:cs typeface="Arial"/>
              <a:sym typeface="Arial"/>
            </a:endParaRPr>
          </a:p>
          <a:p>
            <a:pPr indent="0" lvl="0" marL="0" marR="0" rtl="0" algn="l">
              <a:lnSpc>
                <a:spcPct val="70000"/>
              </a:lnSpc>
              <a:spcBef>
                <a:spcPts val="1001"/>
              </a:spcBef>
              <a:spcAft>
                <a:spcPts val="0"/>
              </a:spcAft>
              <a:buNone/>
            </a:pPr>
            <a:r>
              <a:rPr b="1" lang="en-GB" sz="1600" strike="noStrike">
                <a:solidFill>
                  <a:srgbClr val="000000"/>
                </a:solidFill>
                <a:latin typeface="Comic Sans MS"/>
                <a:ea typeface="Comic Sans MS"/>
                <a:cs typeface="Comic Sans MS"/>
                <a:sym typeface="Comic Sans MS"/>
              </a:rPr>
              <a:t>Highlight all the positive vocabulary in one colour</a:t>
            </a:r>
            <a:endParaRPr b="0" sz="1600" strike="noStrike">
              <a:latin typeface="Arial"/>
              <a:ea typeface="Arial"/>
              <a:cs typeface="Arial"/>
              <a:sym typeface="Arial"/>
            </a:endParaRPr>
          </a:p>
          <a:p>
            <a:pPr indent="-228600" lvl="0" marL="228600" marR="0" rtl="0" algn="l">
              <a:lnSpc>
                <a:spcPct val="70000"/>
              </a:lnSpc>
              <a:spcBef>
                <a:spcPts val="1001"/>
              </a:spcBef>
              <a:spcAft>
                <a:spcPts val="0"/>
              </a:spcAft>
              <a:buClr>
                <a:srgbClr val="000000"/>
              </a:buClr>
              <a:buSzPts val="1600"/>
              <a:buFont typeface="Arial"/>
              <a:buChar char="•"/>
            </a:pPr>
            <a:r>
              <a:rPr b="1" lang="en-GB" sz="1600" strike="noStrike">
                <a:solidFill>
                  <a:srgbClr val="000000"/>
                </a:solidFill>
                <a:latin typeface="Comic Sans MS"/>
                <a:ea typeface="Comic Sans MS"/>
                <a:cs typeface="Comic Sans MS"/>
                <a:sym typeface="Comic Sans MS"/>
              </a:rPr>
              <a:t> </a:t>
            </a:r>
            <a:endParaRPr b="0" sz="1600" strike="noStrike">
              <a:latin typeface="Arial"/>
              <a:ea typeface="Arial"/>
              <a:cs typeface="Arial"/>
              <a:sym typeface="Arial"/>
            </a:endParaRPr>
          </a:p>
          <a:p>
            <a:pPr indent="0" lvl="0" marL="0" marR="0" rtl="0" algn="l">
              <a:lnSpc>
                <a:spcPct val="70000"/>
              </a:lnSpc>
              <a:spcBef>
                <a:spcPts val="1001"/>
              </a:spcBef>
              <a:spcAft>
                <a:spcPts val="0"/>
              </a:spcAft>
              <a:buNone/>
            </a:pPr>
            <a:r>
              <a:rPr b="1" lang="en-GB" sz="1600" strike="noStrike">
                <a:solidFill>
                  <a:srgbClr val="000000"/>
                </a:solidFill>
                <a:latin typeface="Comic Sans MS"/>
                <a:ea typeface="Comic Sans MS"/>
                <a:cs typeface="Comic Sans MS"/>
                <a:sym typeface="Comic Sans MS"/>
              </a:rPr>
              <a:t>Highlight all the negative vocabulary in second colour</a:t>
            </a:r>
            <a:endParaRPr b="0" sz="1600" strike="noStrike">
              <a:latin typeface="Arial"/>
              <a:ea typeface="Arial"/>
              <a:cs typeface="Arial"/>
              <a:sym typeface="Arial"/>
            </a:endParaRPr>
          </a:p>
          <a:p>
            <a:pPr indent="-228600" lvl="0" marL="228600" marR="0" rtl="0" algn="l">
              <a:lnSpc>
                <a:spcPct val="70000"/>
              </a:lnSpc>
              <a:spcBef>
                <a:spcPts val="1001"/>
              </a:spcBef>
              <a:spcAft>
                <a:spcPts val="0"/>
              </a:spcAft>
              <a:buClr>
                <a:srgbClr val="000000"/>
              </a:buClr>
              <a:buSzPts val="1600"/>
              <a:buFont typeface="Arial"/>
              <a:buChar char="•"/>
            </a:pPr>
            <a:r>
              <a:rPr b="1" lang="en-GB" sz="1600" strike="noStrike">
                <a:solidFill>
                  <a:srgbClr val="000000"/>
                </a:solidFill>
                <a:latin typeface="Comic Sans MS"/>
                <a:ea typeface="Comic Sans MS"/>
                <a:cs typeface="Comic Sans MS"/>
                <a:sym typeface="Comic Sans MS"/>
              </a:rPr>
              <a:t> </a:t>
            </a:r>
            <a:endParaRPr b="0" sz="1600" strike="noStrike">
              <a:latin typeface="Arial"/>
              <a:ea typeface="Arial"/>
              <a:cs typeface="Arial"/>
              <a:sym typeface="Arial"/>
            </a:endParaRPr>
          </a:p>
          <a:p>
            <a:pPr indent="0" lvl="0" marL="0" marR="0" rtl="0" algn="l">
              <a:lnSpc>
                <a:spcPct val="70000"/>
              </a:lnSpc>
              <a:spcBef>
                <a:spcPts val="1001"/>
              </a:spcBef>
              <a:spcAft>
                <a:spcPts val="0"/>
              </a:spcAft>
              <a:buNone/>
            </a:pPr>
            <a:r>
              <a:rPr b="1" lang="en-GB" sz="1600" strike="noStrike">
                <a:solidFill>
                  <a:srgbClr val="000000"/>
                </a:solidFill>
                <a:latin typeface="Comic Sans MS"/>
                <a:ea typeface="Comic Sans MS"/>
                <a:cs typeface="Comic Sans MS"/>
                <a:sym typeface="Comic Sans MS"/>
              </a:rPr>
              <a:t>Then decide if you have more positive vocabulary or negative vocabulary in this poem about death</a:t>
            </a:r>
            <a:endParaRPr b="0" sz="1600" strike="noStrike">
              <a:latin typeface="Arial"/>
              <a:ea typeface="Arial"/>
              <a:cs typeface="Arial"/>
              <a:sym typeface="Arial"/>
            </a:endParaRPr>
          </a:p>
          <a:p>
            <a:pPr indent="0" lvl="0" marL="0" marR="0" rtl="0" algn="l">
              <a:lnSpc>
                <a:spcPct val="70000"/>
              </a:lnSpc>
              <a:spcBef>
                <a:spcPts val="1001"/>
              </a:spcBef>
              <a:spcAft>
                <a:spcPts val="0"/>
              </a:spcAft>
              <a:buNone/>
            </a:pPr>
            <a:r>
              <a:rPr b="1" lang="en-GB" sz="1700" strike="noStrike">
                <a:solidFill>
                  <a:srgbClr val="000000"/>
                </a:solidFill>
                <a:latin typeface="Comic Sans MS"/>
                <a:ea typeface="Comic Sans MS"/>
                <a:cs typeface="Comic Sans MS"/>
                <a:sym typeface="Comic Sans MS"/>
              </a:rPr>
              <a:t> </a:t>
            </a:r>
            <a:endParaRPr b="0" sz="1700" strike="noStrike">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9" name="Shape 309"/>
        <p:cNvGrpSpPr/>
        <p:nvPr/>
      </p:nvGrpSpPr>
      <p:grpSpPr>
        <a:xfrm>
          <a:off x="0" y="0"/>
          <a:ext cx="0" cy="0"/>
          <a:chOff x="0" y="0"/>
          <a:chExt cx="0" cy="0"/>
        </a:xfrm>
      </p:grpSpPr>
      <p:sp>
        <p:nvSpPr>
          <p:cNvPr id="310" name="Google Shape;310;p64"/>
          <p:cNvSpPr txBox="1"/>
          <p:nvPr/>
        </p:nvSpPr>
        <p:spPr>
          <a:xfrm>
            <a:off x="1981080" y="274680"/>
            <a:ext cx="8229600" cy="1066680"/>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GB" sz="2200" strike="noStrike">
                <a:solidFill>
                  <a:srgbClr val="000000"/>
                </a:solidFill>
                <a:latin typeface="Comic Sans MS"/>
                <a:ea typeface="Comic Sans MS"/>
                <a:cs typeface="Comic Sans MS"/>
                <a:sym typeface="Comic Sans MS"/>
              </a:rPr>
              <a:t>Brooke presents death as a beautiful thing. If you die in battle, you will be remembered and be forever part of England. </a:t>
            </a:r>
            <a:endParaRPr b="0" sz="2200" strike="noStrike">
              <a:latin typeface="Arial"/>
              <a:ea typeface="Arial"/>
              <a:cs typeface="Arial"/>
              <a:sym typeface="Arial"/>
            </a:endParaRPr>
          </a:p>
        </p:txBody>
      </p:sp>
      <p:pic>
        <p:nvPicPr>
          <p:cNvPr descr="http://www.google.co.uk/url?source=imglanding&amp;ct=img&amp;q=http://www.worldwar1gallery.com/wartimexmas.jpg&amp;sa=X&amp;ei=EO6sUJXkFuWc0QW1lYGgBw&amp;ved=0CA4Q8wc&amp;usg=AFQjCNEKFCaasaVDIEr5Lpq5CKp2oggL6A" id="311" name="Google Shape;311;p64"/>
          <p:cNvPicPr preferRelativeResize="0"/>
          <p:nvPr/>
        </p:nvPicPr>
        <p:blipFill rotWithShape="1">
          <a:blip r:embed="rId3">
            <a:alphaModFix/>
          </a:blip>
          <a:srcRect b="0" l="0" r="0" t="0"/>
          <a:stretch/>
        </p:blipFill>
        <p:spPr>
          <a:xfrm>
            <a:off x="4005360" y="1526760"/>
            <a:ext cx="4181400" cy="4905360"/>
          </a:xfrm>
          <a:prstGeom prst="rect">
            <a:avLst/>
          </a:prstGeom>
          <a:noFill/>
          <a:ln>
            <a:noFill/>
          </a:ln>
        </p:spPr>
      </p:pic>
      <p:sp>
        <p:nvSpPr>
          <p:cNvPr id="312" name="Google Shape;312;p64"/>
          <p:cNvSpPr/>
          <p:nvPr/>
        </p:nvSpPr>
        <p:spPr>
          <a:xfrm>
            <a:off x="1744560" y="1526760"/>
            <a:ext cx="2260440" cy="3507840"/>
          </a:xfrm>
          <a:custGeom>
            <a:rect b="b" l="l" r="r" t="t"/>
            <a:pathLst>
              <a:path extrusionOk="0" h="9745" w="9381">
                <a:moveTo>
                  <a:pt x="6278" y="4780"/>
                </a:moveTo>
                <a:lnTo>
                  <a:pt x="6277" y="5023"/>
                </a:lnTo>
                <a:lnTo>
                  <a:pt x="6269" y="5265"/>
                </a:lnTo>
                <a:lnTo>
                  <a:pt x="6252" y="5507"/>
                </a:lnTo>
                <a:lnTo>
                  <a:pt x="6228" y="5747"/>
                </a:lnTo>
                <a:lnTo>
                  <a:pt x="6196" y="5985"/>
                </a:lnTo>
                <a:lnTo>
                  <a:pt x="6156" y="6220"/>
                </a:lnTo>
                <a:lnTo>
                  <a:pt x="6109" y="6452"/>
                </a:lnTo>
                <a:lnTo>
                  <a:pt x="6055" y="6679"/>
                </a:lnTo>
                <a:lnTo>
                  <a:pt x="5993" y="6903"/>
                </a:lnTo>
                <a:lnTo>
                  <a:pt x="5925" y="7121"/>
                </a:lnTo>
                <a:lnTo>
                  <a:pt x="5849" y="7333"/>
                </a:lnTo>
                <a:lnTo>
                  <a:pt x="5766" y="7540"/>
                </a:lnTo>
                <a:lnTo>
                  <a:pt x="5677" y="7740"/>
                </a:lnTo>
                <a:lnTo>
                  <a:pt x="5582" y="7933"/>
                </a:lnTo>
                <a:lnTo>
                  <a:pt x="5481" y="8118"/>
                </a:lnTo>
                <a:lnTo>
                  <a:pt x="5374" y="8295"/>
                </a:lnTo>
                <a:lnTo>
                  <a:pt x="5261" y="8463"/>
                </a:lnTo>
                <a:lnTo>
                  <a:pt x="5143" y="8623"/>
                </a:lnTo>
                <a:lnTo>
                  <a:pt x="5020" y="8773"/>
                </a:lnTo>
                <a:lnTo>
                  <a:pt x="4892" y="8914"/>
                </a:lnTo>
                <a:lnTo>
                  <a:pt x="4760" y="9044"/>
                </a:lnTo>
                <a:lnTo>
                  <a:pt x="4624" y="9165"/>
                </a:lnTo>
                <a:lnTo>
                  <a:pt x="4484" y="9274"/>
                </a:lnTo>
                <a:lnTo>
                  <a:pt x="4341" y="9373"/>
                </a:lnTo>
                <a:lnTo>
                  <a:pt x="4195" y="9460"/>
                </a:lnTo>
                <a:lnTo>
                  <a:pt x="4046" y="9536"/>
                </a:lnTo>
                <a:lnTo>
                  <a:pt x="3896" y="9600"/>
                </a:lnTo>
                <a:lnTo>
                  <a:pt x="3743" y="9653"/>
                </a:lnTo>
                <a:lnTo>
                  <a:pt x="3588" y="9694"/>
                </a:lnTo>
                <a:lnTo>
                  <a:pt x="3433" y="9723"/>
                </a:lnTo>
                <a:lnTo>
                  <a:pt x="3277" y="9739"/>
                </a:lnTo>
                <a:lnTo>
                  <a:pt x="3120" y="9744"/>
                </a:lnTo>
                <a:lnTo>
                  <a:pt x="2964" y="9736"/>
                </a:lnTo>
                <a:lnTo>
                  <a:pt x="2808" y="9717"/>
                </a:lnTo>
                <a:lnTo>
                  <a:pt x="2652" y="9685"/>
                </a:lnTo>
                <a:lnTo>
                  <a:pt x="2498" y="9642"/>
                </a:lnTo>
                <a:lnTo>
                  <a:pt x="2346" y="9586"/>
                </a:lnTo>
                <a:lnTo>
                  <a:pt x="2196" y="9519"/>
                </a:lnTo>
                <a:lnTo>
                  <a:pt x="2047" y="9440"/>
                </a:lnTo>
                <a:lnTo>
                  <a:pt x="1902" y="9350"/>
                </a:lnTo>
                <a:lnTo>
                  <a:pt x="1760" y="9249"/>
                </a:lnTo>
                <a:lnTo>
                  <a:pt x="1621" y="9137"/>
                </a:lnTo>
                <a:lnTo>
                  <a:pt x="1486" y="9014"/>
                </a:lnTo>
                <a:lnTo>
                  <a:pt x="1355" y="8881"/>
                </a:lnTo>
                <a:lnTo>
                  <a:pt x="1228" y="8738"/>
                </a:lnTo>
                <a:lnTo>
                  <a:pt x="1106" y="8585"/>
                </a:lnTo>
                <a:lnTo>
                  <a:pt x="990" y="8424"/>
                </a:lnTo>
                <a:lnTo>
                  <a:pt x="878" y="8253"/>
                </a:lnTo>
                <a:lnTo>
                  <a:pt x="772" y="8074"/>
                </a:lnTo>
                <a:lnTo>
                  <a:pt x="672" y="7887"/>
                </a:lnTo>
                <a:lnTo>
                  <a:pt x="579" y="7692"/>
                </a:lnTo>
                <a:lnTo>
                  <a:pt x="491" y="7491"/>
                </a:lnTo>
                <a:lnTo>
                  <a:pt x="410" y="7283"/>
                </a:lnTo>
                <a:lnTo>
                  <a:pt x="336" y="7069"/>
                </a:lnTo>
                <a:lnTo>
                  <a:pt x="269" y="6849"/>
                </a:lnTo>
                <a:lnTo>
                  <a:pt x="209" y="6625"/>
                </a:lnTo>
                <a:lnTo>
                  <a:pt x="157" y="6396"/>
                </a:lnTo>
                <a:lnTo>
                  <a:pt x="111" y="6164"/>
                </a:lnTo>
                <a:lnTo>
                  <a:pt x="74" y="5928"/>
                </a:lnTo>
                <a:lnTo>
                  <a:pt x="44" y="5689"/>
                </a:lnTo>
                <a:lnTo>
                  <a:pt x="21" y="5449"/>
                </a:lnTo>
                <a:lnTo>
                  <a:pt x="6" y="5207"/>
                </a:lnTo>
                <a:lnTo>
                  <a:pt x="0" y="4965"/>
                </a:lnTo>
                <a:lnTo>
                  <a:pt x="0" y="4722"/>
                </a:lnTo>
                <a:lnTo>
                  <a:pt x="9" y="4479"/>
                </a:lnTo>
                <a:lnTo>
                  <a:pt x="26" y="4237"/>
                </a:lnTo>
                <a:lnTo>
                  <a:pt x="50" y="3998"/>
                </a:lnTo>
                <a:lnTo>
                  <a:pt x="82" y="3760"/>
                </a:lnTo>
                <a:lnTo>
                  <a:pt x="121" y="3525"/>
                </a:lnTo>
                <a:lnTo>
                  <a:pt x="168" y="3293"/>
                </a:lnTo>
                <a:lnTo>
                  <a:pt x="223" y="3065"/>
                </a:lnTo>
                <a:lnTo>
                  <a:pt x="285" y="2842"/>
                </a:lnTo>
                <a:lnTo>
                  <a:pt x="353" y="2624"/>
                </a:lnTo>
                <a:lnTo>
                  <a:pt x="429" y="2411"/>
                </a:lnTo>
                <a:lnTo>
                  <a:pt x="511" y="2205"/>
                </a:lnTo>
                <a:lnTo>
                  <a:pt x="600" y="2005"/>
                </a:lnTo>
                <a:lnTo>
                  <a:pt x="696" y="1812"/>
                </a:lnTo>
                <a:lnTo>
                  <a:pt x="797" y="1627"/>
                </a:lnTo>
                <a:lnTo>
                  <a:pt x="904" y="1450"/>
                </a:lnTo>
                <a:lnTo>
                  <a:pt x="1017" y="1281"/>
                </a:lnTo>
                <a:lnTo>
                  <a:pt x="1135" y="1121"/>
                </a:lnTo>
                <a:lnTo>
                  <a:pt x="1258" y="971"/>
                </a:lnTo>
                <a:lnTo>
                  <a:pt x="1386" y="830"/>
                </a:lnTo>
                <a:lnTo>
                  <a:pt x="1518" y="700"/>
                </a:lnTo>
                <a:lnTo>
                  <a:pt x="1654" y="580"/>
                </a:lnTo>
                <a:lnTo>
                  <a:pt x="1793" y="470"/>
                </a:lnTo>
                <a:lnTo>
                  <a:pt x="1936" y="371"/>
                </a:lnTo>
                <a:lnTo>
                  <a:pt x="2082" y="284"/>
                </a:lnTo>
                <a:lnTo>
                  <a:pt x="2231" y="208"/>
                </a:lnTo>
                <a:lnTo>
                  <a:pt x="2382" y="144"/>
                </a:lnTo>
                <a:lnTo>
                  <a:pt x="2535" y="91"/>
                </a:lnTo>
                <a:lnTo>
                  <a:pt x="2689" y="50"/>
                </a:lnTo>
                <a:lnTo>
                  <a:pt x="2845" y="21"/>
                </a:lnTo>
                <a:lnTo>
                  <a:pt x="3001" y="5"/>
                </a:lnTo>
                <a:lnTo>
                  <a:pt x="3158" y="0"/>
                </a:lnTo>
                <a:lnTo>
                  <a:pt x="3314" y="8"/>
                </a:lnTo>
                <a:lnTo>
                  <a:pt x="3470" y="27"/>
                </a:lnTo>
                <a:lnTo>
                  <a:pt x="3625" y="59"/>
                </a:lnTo>
                <a:lnTo>
                  <a:pt x="3779" y="102"/>
                </a:lnTo>
                <a:lnTo>
                  <a:pt x="3932" y="158"/>
                </a:lnTo>
                <a:lnTo>
                  <a:pt x="4082" y="225"/>
                </a:lnTo>
                <a:lnTo>
                  <a:pt x="4230" y="304"/>
                </a:lnTo>
                <a:lnTo>
                  <a:pt x="4376" y="394"/>
                </a:lnTo>
                <a:lnTo>
                  <a:pt x="4518" y="495"/>
                </a:lnTo>
                <a:lnTo>
                  <a:pt x="4657" y="607"/>
                </a:lnTo>
                <a:lnTo>
                  <a:pt x="4792" y="730"/>
                </a:lnTo>
                <a:lnTo>
                  <a:pt x="4923" y="863"/>
                </a:lnTo>
                <a:lnTo>
                  <a:pt x="5050" y="1006"/>
                </a:lnTo>
                <a:lnTo>
                  <a:pt x="5171" y="1158"/>
                </a:lnTo>
                <a:lnTo>
                  <a:pt x="5288" y="1320"/>
                </a:lnTo>
                <a:lnTo>
                  <a:pt x="5400" y="1491"/>
                </a:lnTo>
                <a:lnTo>
                  <a:pt x="5505" y="1670"/>
                </a:lnTo>
                <a:lnTo>
                  <a:pt x="5605" y="1857"/>
                </a:lnTo>
                <a:lnTo>
                  <a:pt x="5699" y="2051"/>
                </a:lnTo>
                <a:lnTo>
                  <a:pt x="5787" y="2253"/>
                </a:lnTo>
                <a:lnTo>
                  <a:pt x="5867" y="2461"/>
                </a:lnTo>
                <a:lnTo>
                  <a:pt x="5942" y="2675"/>
                </a:lnTo>
                <a:lnTo>
                  <a:pt x="6009" y="2894"/>
                </a:lnTo>
                <a:lnTo>
                  <a:pt x="6069" y="3119"/>
                </a:lnTo>
                <a:lnTo>
                  <a:pt x="9380" y="2974"/>
                </a:lnTo>
                <a:lnTo>
                  <a:pt x="6278" y="4780"/>
                </a:lnTo>
              </a:path>
            </a:pathLst>
          </a:custGeom>
          <a:solidFill>
            <a:srgbClr val="FF0000"/>
          </a:solidFill>
          <a:ln cap="flat" cmpd="sng" w="12600">
            <a:solidFill>
              <a:srgbClr val="41719C"/>
            </a:solidFill>
            <a:prstDash val="solid"/>
            <a:miter lim="8000"/>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None/>
            </a:pPr>
            <a:r>
              <a:rPr b="0" lang="en-GB" sz="1800" strike="noStrike">
                <a:solidFill>
                  <a:srgbClr val="FFFFFF"/>
                </a:solidFill>
                <a:latin typeface="Calibri"/>
                <a:ea typeface="Calibri"/>
                <a:cs typeface="Calibri"/>
                <a:sym typeface="Calibri"/>
              </a:rPr>
              <a:t>What do you think I would think about Rupert Brooke’s message? Do you think I would have been happy to die?</a:t>
            </a:r>
            <a:endParaRPr b="0" sz="1800" strike="noStrike">
              <a:latin typeface="Arial"/>
              <a:ea typeface="Arial"/>
              <a:cs typeface="Arial"/>
              <a:sym typeface="Arial"/>
            </a:endParaRPr>
          </a:p>
        </p:txBody>
      </p:sp>
      <p:sp>
        <p:nvSpPr>
          <p:cNvPr id="313" name="Google Shape;313;p64"/>
          <p:cNvSpPr/>
          <p:nvPr/>
        </p:nvSpPr>
        <p:spPr>
          <a:xfrm>
            <a:off x="8202600" y="1582920"/>
            <a:ext cx="2488680" cy="4592880"/>
          </a:xfrm>
          <a:custGeom>
            <a:rect b="b" l="l" r="r" t="t"/>
            <a:pathLst>
              <a:path extrusionOk="0" h="12760" w="8826">
                <a:moveTo>
                  <a:pt x="2528" y="4229"/>
                </a:moveTo>
                <a:cubicBezTo>
                  <a:pt x="2400" y="2652"/>
                  <a:pt x="2999" y="1163"/>
                  <a:pt x="3597" y="1163"/>
                </a:cubicBezTo>
                <a:cubicBezTo>
                  <a:pt x="3786" y="1151"/>
                  <a:pt x="3981" y="1305"/>
                  <a:pt x="4142" y="1535"/>
                </a:cubicBezTo>
                <a:cubicBezTo>
                  <a:pt x="4295" y="821"/>
                  <a:pt x="4580" y="383"/>
                  <a:pt x="4900" y="383"/>
                </a:cubicBezTo>
                <a:cubicBezTo>
                  <a:pt x="5113" y="407"/>
                  <a:pt x="5339" y="620"/>
                  <a:pt x="5499" y="1004"/>
                </a:cubicBezTo>
                <a:cubicBezTo>
                  <a:pt x="5614" y="372"/>
                  <a:pt x="5857" y="0"/>
                  <a:pt x="6120" y="0"/>
                </a:cubicBezTo>
                <a:cubicBezTo>
                  <a:pt x="6341" y="0"/>
                  <a:pt x="6542" y="271"/>
                  <a:pt x="6670" y="685"/>
                </a:cubicBezTo>
                <a:cubicBezTo>
                  <a:pt x="6818" y="259"/>
                  <a:pt x="7038" y="0"/>
                  <a:pt x="7269" y="0"/>
                </a:cubicBezTo>
                <a:cubicBezTo>
                  <a:pt x="7643" y="0"/>
                  <a:pt x="7960" y="667"/>
                  <a:pt x="8027" y="1600"/>
                </a:cubicBezTo>
                <a:cubicBezTo>
                  <a:pt x="8389" y="1860"/>
                  <a:pt x="8652" y="2705"/>
                  <a:pt x="8652" y="3674"/>
                </a:cubicBezTo>
                <a:cubicBezTo>
                  <a:pt x="8652" y="3969"/>
                  <a:pt x="8632" y="4253"/>
                  <a:pt x="8578" y="4524"/>
                </a:cubicBezTo>
                <a:cubicBezTo>
                  <a:pt x="8732" y="4997"/>
                  <a:pt x="8825" y="5582"/>
                  <a:pt x="8825" y="6178"/>
                </a:cubicBezTo>
                <a:cubicBezTo>
                  <a:pt x="8825" y="7531"/>
                  <a:pt x="8412" y="8671"/>
                  <a:pt x="7880" y="8866"/>
                </a:cubicBezTo>
                <a:cubicBezTo>
                  <a:pt x="7880" y="10159"/>
                  <a:pt x="7471" y="11175"/>
                  <a:pt x="6958" y="11175"/>
                </a:cubicBezTo>
                <a:cubicBezTo>
                  <a:pt x="6782" y="11175"/>
                  <a:pt x="6616" y="11051"/>
                  <a:pt x="6469" y="10815"/>
                </a:cubicBezTo>
                <a:cubicBezTo>
                  <a:pt x="6334" y="11955"/>
                  <a:pt x="5908" y="12759"/>
                  <a:pt x="5432" y="12759"/>
                </a:cubicBezTo>
                <a:cubicBezTo>
                  <a:pt x="5076" y="12759"/>
                  <a:pt x="4740" y="12280"/>
                  <a:pt x="4538" y="11524"/>
                </a:cubicBezTo>
                <a:cubicBezTo>
                  <a:pt x="4350" y="11813"/>
                  <a:pt x="4449" y="11985"/>
                  <a:pt x="3908" y="11985"/>
                </a:cubicBezTo>
                <a:cubicBezTo>
                  <a:pt x="3463" y="11985"/>
                  <a:pt x="3053" y="11388"/>
                  <a:pt x="2839" y="10419"/>
                </a:cubicBezTo>
                <a:cubicBezTo>
                  <a:pt x="2327" y="10396"/>
                  <a:pt x="2064" y="9628"/>
                  <a:pt x="2064" y="8659"/>
                </a:cubicBezTo>
                <a:cubicBezTo>
                  <a:pt x="2064" y="8210"/>
                  <a:pt x="2131" y="7803"/>
                  <a:pt x="2253" y="7466"/>
                </a:cubicBezTo>
                <a:cubicBezTo>
                  <a:pt x="2032" y="7182"/>
                  <a:pt x="1911" y="6621"/>
                  <a:pt x="1911" y="5977"/>
                </a:cubicBezTo>
                <a:cubicBezTo>
                  <a:pt x="1911" y="5074"/>
                  <a:pt x="2179" y="4329"/>
                  <a:pt x="2528" y="4229"/>
                </a:cubicBezTo>
                <a:moveTo>
                  <a:pt x="2528" y="4229"/>
                </a:moveTo>
                <a:cubicBezTo>
                  <a:pt x="2535" y="4377"/>
                  <a:pt x="2563" y="4542"/>
                  <a:pt x="2579" y="4678"/>
                </a:cubicBezTo>
                <a:moveTo>
                  <a:pt x="4142" y="1535"/>
                </a:moveTo>
                <a:cubicBezTo>
                  <a:pt x="4215" y="1648"/>
                  <a:pt x="4305" y="1801"/>
                  <a:pt x="4366" y="1955"/>
                </a:cubicBezTo>
                <a:moveTo>
                  <a:pt x="5499" y="1004"/>
                </a:moveTo>
                <a:cubicBezTo>
                  <a:pt x="5473" y="1128"/>
                  <a:pt x="5457" y="1275"/>
                  <a:pt x="5441" y="1417"/>
                </a:cubicBezTo>
                <a:moveTo>
                  <a:pt x="6670" y="685"/>
                </a:moveTo>
                <a:cubicBezTo>
                  <a:pt x="6622" y="826"/>
                  <a:pt x="6597" y="1015"/>
                  <a:pt x="6565" y="1187"/>
                </a:cubicBezTo>
                <a:moveTo>
                  <a:pt x="8027" y="1600"/>
                </a:moveTo>
                <a:cubicBezTo>
                  <a:pt x="8034" y="1707"/>
                  <a:pt x="8066" y="1943"/>
                  <a:pt x="8053" y="1996"/>
                </a:cubicBezTo>
                <a:moveTo>
                  <a:pt x="8578" y="4524"/>
                </a:moveTo>
                <a:cubicBezTo>
                  <a:pt x="8524" y="4825"/>
                  <a:pt x="8450" y="5091"/>
                  <a:pt x="8348" y="5310"/>
                </a:cubicBezTo>
                <a:moveTo>
                  <a:pt x="7883" y="8866"/>
                </a:moveTo>
                <a:cubicBezTo>
                  <a:pt x="7909" y="8387"/>
                  <a:pt x="7762" y="7206"/>
                  <a:pt x="7352" y="6763"/>
                </a:cubicBezTo>
                <a:moveTo>
                  <a:pt x="6469" y="10815"/>
                </a:moveTo>
                <a:cubicBezTo>
                  <a:pt x="6494" y="10620"/>
                  <a:pt x="6504" y="10443"/>
                  <a:pt x="6510" y="10254"/>
                </a:cubicBezTo>
                <a:moveTo>
                  <a:pt x="4542" y="11524"/>
                </a:moveTo>
                <a:cubicBezTo>
                  <a:pt x="4490" y="11370"/>
                  <a:pt x="4458" y="11193"/>
                  <a:pt x="4426" y="11010"/>
                </a:cubicBezTo>
                <a:moveTo>
                  <a:pt x="2839" y="10419"/>
                </a:moveTo>
                <a:cubicBezTo>
                  <a:pt x="2900" y="10396"/>
                  <a:pt x="2960" y="10360"/>
                  <a:pt x="3018" y="10307"/>
                </a:cubicBezTo>
                <a:moveTo>
                  <a:pt x="2253" y="7466"/>
                </a:moveTo>
                <a:cubicBezTo>
                  <a:pt x="2359" y="7619"/>
                  <a:pt x="2480" y="7755"/>
                  <a:pt x="2656" y="7702"/>
                </a:cubicBezTo>
                <a:moveTo>
                  <a:pt x="1775" y="2717"/>
                </a:moveTo>
                <a:cubicBezTo>
                  <a:pt x="2101" y="2717"/>
                  <a:pt x="2351" y="3177"/>
                  <a:pt x="2351" y="3779"/>
                </a:cubicBezTo>
                <a:cubicBezTo>
                  <a:pt x="2351" y="4381"/>
                  <a:pt x="2101" y="4842"/>
                  <a:pt x="1775" y="4842"/>
                </a:cubicBezTo>
                <a:cubicBezTo>
                  <a:pt x="1449" y="4842"/>
                  <a:pt x="1200" y="4381"/>
                  <a:pt x="1200" y="3779"/>
                </a:cubicBezTo>
                <a:cubicBezTo>
                  <a:pt x="1200" y="3177"/>
                  <a:pt x="1449" y="2717"/>
                  <a:pt x="1775" y="2717"/>
                </a:cubicBezTo>
                <a:moveTo>
                  <a:pt x="865" y="2413"/>
                </a:moveTo>
                <a:cubicBezTo>
                  <a:pt x="1082" y="2413"/>
                  <a:pt x="1249" y="2720"/>
                  <a:pt x="1249" y="3121"/>
                </a:cubicBezTo>
                <a:cubicBezTo>
                  <a:pt x="1249" y="3522"/>
                  <a:pt x="1082" y="3829"/>
                  <a:pt x="865" y="3829"/>
                </a:cubicBezTo>
                <a:cubicBezTo>
                  <a:pt x="648" y="3829"/>
                  <a:pt x="482" y="3522"/>
                  <a:pt x="482" y="3121"/>
                </a:cubicBezTo>
                <a:cubicBezTo>
                  <a:pt x="482" y="2720"/>
                  <a:pt x="648" y="2413"/>
                  <a:pt x="865" y="2413"/>
                </a:cubicBezTo>
                <a:moveTo>
                  <a:pt x="223" y="2244"/>
                </a:moveTo>
                <a:cubicBezTo>
                  <a:pt x="350" y="2244"/>
                  <a:pt x="447" y="2422"/>
                  <a:pt x="447" y="2656"/>
                </a:cubicBezTo>
                <a:cubicBezTo>
                  <a:pt x="447" y="2890"/>
                  <a:pt x="350" y="3069"/>
                  <a:pt x="223" y="3069"/>
                </a:cubicBezTo>
                <a:cubicBezTo>
                  <a:pt x="96" y="3069"/>
                  <a:pt x="0" y="2890"/>
                  <a:pt x="0" y="2656"/>
                </a:cubicBezTo>
                <a:cubicBezTo>
                  <a:pt x="0" y="2422"/>
                  <a:pt x="96" y="2244"/>
                  <a:pt x="223" y="2244"/>
                </a:cubicBezTo>
              </a:path>
            </a:pathLst>
          </a:custGeom>
          <a:solidFill>
            <a:srgbClr val="5B9BD5"/>
          </a:solidFill>
          <a:ln cap="flat" cmpd="sng" w="12600">
            <a:solidFill>
              <a:srgbClr val="41719C"/>
            </a:solidFill>
            <a:prstDash val="solid"/>
            <a:miter lim="8000"/>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None/>
            </a:pPr>
            <a:r>
              <a:rPr b="0" lang="en-GB" sz="1800" strike="noStrike">
                <a:solidFill>
                  <a:srgbClr val="FFFFFF"/>
                </a:solidFill>
                <a:latin typeface="Calibri"/>
                <a:ea typeface="Calibri"/>
                <a:cs typeface="Calibri"/>
                <a:sym typeface="Calibri"/>
              </a:rPr>
              <a:t>If Brooke had lived to fight in the trenches do you think he would have changed his mind about death? Or do you think he would have stuck by his original ideas?</a:t>
            </a:r>
            <a:endParaRPr b="0" sz="1800" strike="noStrike">
              <a:latin typeface="Arial"/>
              <a:ea typeface="Arial"/>
              <a:cs typeface="Arial"/>
              <a:sym typeface="Arial"/>
            </a:endParaRPr>
          </a:p>
        </p:txBody>
      </p:sp>
      <p:pic>
        <p:nvPicPr>
          <p:cNvPr descr="https://northeurope1-mediap.svc.ms/transform/thumbnail?provider=spo&amp;inputFormat=jpg&amp;cs=fFNQTw&amp;docid=https%3A%2F%2Fnelearningtrust.sharepoint.com%3A443%2F_api%2Fv2.0%2Fdrives%2Fb!vtWofNI8-USqi4h4ngtqpSqe-MPNA09Ci730AounW14mtbj-xxLPS5gQ3W5qjzaa%2Fitems%2F01N6OVE2QR6BZ3RLVMKNGY22C573IX5HFI%3Fversion%3DPublished&amp;access_token=eyJ0eXAiOiJKV1QiLCJhbGciOiJub25lIn0.eyJhdWQiOiIwMDAwMDAwMy0wMDAwLTBmZjEtY2UwMC0wMDAwMDAwMDAwMDAvbmVsZWFybmluZ3RydXN0LnNoYXJlcG9pbnQuY29tQDM3YjBhOTY3LTU3MjAtNGU3ZC1iNzEzLWEzN2ZmZWZlODQ4YyIsImlzcyI6IjAwMDAwMDAzLTAwMDAtMGZmMS1jZTAwLTAwMDAwMDAwMDAwMCIsIm5iZiI6IjE1MzE5MjEyMDUiLCJleHAiOiIxNTMxOTQyODA1IiwiZW5kcG9pbnR1cmwiOiJZV0FETlBwclorY05GYzhRcTRXb3lCbFdnc2FQZHlyc0hTM1NNUVR6dnQwPSIsImVuZHBvaW50dXJsTGVuZ3RoIjoiMTIyIiwiaXNsb29wYmFjayI6IlRydWUiLCJjaWQiOiJZalZtWXpkaU9XVXROekJrTVMwMk1EQXdMVFZoTlRNdFlXUTRaV0UxT1dRME9XUmkiLCJ2ZXIiOiJoYXNoZWRwcm9vZnRva2VuIiwic2l0ZWlkIjoiTjJOaE9HUTFZbVV0TTJOa01pMDBOR1k1TFdGaE9HSXRPRGczT0RsbE1HSTJZV0UxIiwic2lnbmluX3N0YXRlIjoiW1wia21zaVwiXSIsIm5hbWVpZCI6IjAjLmZ8bWVtYmVyc2hpcHxsdWN5Lmh1bnRlckBzaG90dG9uaGFsbGFjYWRlbXkuY28udWsiLCJuaWkiOiJtaWNyb3NvZnQuc2hhcmVwb2ludCIsImlzdXNlciI6InRydWUiLCJjYWNoZWtleSI6IjBoLmZ8bWVtYmVyc2hpcHwxMDAzMDAwMGE3OWRjY2NmQGxpdmUuY29tIiwidHQiOiIwIiwidXNlUGVyc2lzdGVudENvb2tpZSI6IjMifQ.TFd5djdsYXdlNHNrRVZFNkh2ektjOHFmR3h3WDlETnE4N3RXd3g5UFZZRT0&amp;encodeFailures=1&amp;width=754&amp;height=754&amp;srcWidth=1181&amp;srcHeight=1181" id="314" name="Google Shape;314;p64"/>
          <p:cNvPicPr preferRelativeResize="0"/>
          <p:nvPr/>
        </p:nvPicPr>
        <p:blipFill rotWithShape="1">
          <a:blip r:embed="rId4">
            <a:alphaModFix/>
          </a:blip>
          <a:srcRect b="0" l="0" r="0" t="0"/>
          <a:stretch/>
        </p:blipFill>
        <p:spPr>
          <a:xfrm>
            <a:off x="9954000" y="0"/>
            <a:ext cx="713880" cy="713880"/>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8" name="Shape 318"/>
        <p:cNvGrpSpPr/>
        <p:nvPr/>
      </p:nvGrpSpPr>
      <p:grpSpPr>
        <a:xfrm>
          <a:off x="0" y="0"/>
          <a:ext cx="0" cy="0"/>
          <a:chOff x="0" y="0"/>
          <a:chExt cx="0" cy="0"/>
        </a:xfrm>
      </p:grpSpPr>
      <p:sp>
        <p:nvSpPr>
          <p:cNvPr id="319" name="Google Shape;319;p65"/>
          <p:cNvSpPr txBox="1"/>
          <p:nvPr/>
        </p:nvSpPr>
        <p:spPr>
          <a:xfrm>
            <a:off x="838080" y="365040"/>
            <a:ext cx="10515600" cy="1325520"/>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GB" sz="4400" strike="noStrike">
                <a:solidFill>
                  <a:srgbClr val="000000"/>
                </a:solidFill>
                <a:latin typeface="Calibri"/>
                <a:ea typeface="Calibri"/>
                <a:cs typeface="Calibri"/>
                <a:sym typeface="Calibri"/>
              </a:rPr>
              <a:t>Take some time to discuss War poems from England and Belgium… </a:t>
            </a:r>
            <a:endParaRPr b="0" sz="4400" strike="noStrike">
              <a:latin typeface="Arial"/>
              <a:ea typeface="Arial"/>
              <a:cs typeface="Arial"/>
              <a:sym typeface="Arial"/>
            </a:endParaRPr>
          </a:p>
        </p:txBody>
      </p:sp>
      <p:sp>
        <p:nvSpPr>
          <p:cNvPr id="320" name="Google Shape;320;p65"/>
          <p:cNvSpPr txBox="1"/>
          <p:nvPr/>
        </p:nvSpPr>
        <p:spPr>
          <a:xfrm>
            <a:off x="838080" y="1825560"/>
            <a:ext cx="10515600" cy="43513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lang="en-GB" sz="3200" strike="noStrike">
                <a:solidFill>
                  <a:srgbClr val="000000"/>
                </a:solidFill>
                <a:latin typeface="Calibri"/>
                <a:ea typeface="Calibri"/>
                <a:cs typeface="Calibri"/>
                <a:sym typeface="Calibri"/>
              </a:rPr>
              <a:t>Look at the examples provided.</a:t>
            </a:r>
            <a:endParaRPr b="0" sz="3200" strike="noStrike">
              <a:latin typeface="Arial"/>
              <a:ea typeface="Arial"/>
              <a:cs typeface="Arial"/>
              <a:sym typeface="Arial"/>
            </a:endParaRPr>
          </a:p>
          <a:p>
            <a:pPr indent="0" lvl="0" marL="0" marR="0" rtl="0" algn="l">
              <a:lnSpc>
                <a:spcPct val="90000"/>
              </a:lnSpc>
              <a:spcBef>
                <a:spcPts val="1001"/>
              </a:spcBef>
              <a:spcAft>
                <a:spcPts val="0"/>
              </a:spcAft>
              <a:buNone/>
            </a:pPr>
            <a:r>
              <a:rPr b="0" lang="en-GB" sz="3200" strike="noStrike">
                <a:solidFill>
                  <a:srgbClr val="000000"/>
                </a:solidFill>
                <a:latin typeface="Calibri"/>
                <a:ea typeface="Calibri"/>
                <a:cs typeface="Calibri"/>
                <a:sym typeface="Calibri"/>
              </a:rPr>
              <a:t> </a:t>
            </a:r>
            <a:endParaRPr b="0" sz="3200" strike="noStrike">
              <a:latin typeface="Arial"/>
              <a:ea typeface="Arial"/>
              <a:cs typeface="Arial"/>
              <a:sym typeface="Arial"/>
            </a:endParaRPr>
          </a:p>
          <a:p>
            <a:pPr indent="0" lvl="0" marL="0" marR="0" rtl="0" algn="l">
              <a:lnSpc>
                <a:spcPct val="90000"/>
              </a:lnSpc>
              <a:spcBef>
                <a:spcPts val="1001"/>
              </a:spcBef>
              <a:spcAft>
                <a:spcPts val="0"/>
              </a:spcAft>
              <a:buNone/>
            </a:pPr>
            <a:r>
              <a:rPr b="0" lang="en-GB" sz="3200" strike="noStrike">
                <a:solidFill>
                  <a:srgbClr val="000000"/>
                </a:solidFill>
                <a:latin typeface="Calibri"/>
                <a:ea typeface="Calibri"/>
                <a:cs typeface="Calibri"/>
                <a:sym typeface="Calibri"/>
              </a:rPr>
              <a:t>What differences can you see? </a:t>
            </a:r>
            <a:endParaRPr b="0" sz="3200" strike="noStrike">
              <a:latin typeface="Arial"/>
              <a:ea typeface="Arial"/>
              <a:cs typeface="Arial"/>
              <a:sym typeface="Arial"/>
            </a:endParaRPr>
          </a:p>
          <a:p>
            <a:pPr indent="0" lvl="0" marL="0" marR="0" rtl="0" algn="l">
              <a:lnSpc>
                <a:spcPct val="90000"/>
              </a:lnSpc>
              <a:spcBef>
                <a:spcPts val="1001"/>
              </a:spcBef>
              <a:spcAft>
                <a:spcPts val="0"/>
              </a:spcAft>
              <a:buNone/>
            </a:pPr>
            <a:r>
              <a:rPr b="0" lang="en-GB" sz="3200" strike="noStrike">
                <a:solidFill>
                  <a:srgbClr val="000000"/>
                </a:solidFill>
                <a:latin typeface="Calibri"/>
                <a:ea typeface="Calibri"/>
                <a:cs typeface="Calibri"/>
                <a:sym typeface="Calibri"/>
              </a:rPr>
              <a:t>Why do these differences exist? </a:t>
            </a:r>
            <a:endParaRPr b="0" sz="3200" strike="noStrike">
              <a:latin typeface="Arial"/>
              <a:ea typeface="Arial"/>
              <a:cs typeface="Arial"/>
              <a:sym typeface="Arial"/>
            </a:endParaRPr>
          </a:p>
          <a:p>
            <a:pPr indent="0" lvl="0" marL="0" marR="0" rtl="0" algn="l">
              <a:lnSpc>
                <a:spcPct val="90000"/>
              </a:lnSpc>
              <a:spcBef>
                <a:spcPts val="1001"/>
              </a:spcBef>
              <a:spcAft>
                <a:spcPts val="0"/>
              </a:spcAft>
              <a:buNone/>
            </a:pPr>
            <a:r>
              <a:rPr b="0" lang="en-GB" sz="3200" strike="noStrike">
                <a:solidFill>
                  <a:srgbClr val="000000"/>
                </a:solidFill>
                <a:latin typeface="Calibri"/>
                <a:ea typeface="Calibri"/>
                <a:cs typeface="Calibri"/>
                <a:sym typeface="Calibri"/>
              </a:rPr>
              <a:t>What similarities are there? </a:t>
            </a:r>
            <a:endParaRPr b="0" sz="3200" strike="noStrik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4" name="Shape 324"/>
        <p:cNvGrpSpPr/>
        <p:nvPr/>
      </p:nvGrpSpPr>
      <p:grpSpPr>
        <a:xfrm>
          <a:off x="0" y="0"/>
          <a:ext cx="0" cy="0"/>
          <a:chOff x="0" y="0"/>
          <a:chExt cx="0" cy="0"/>
        </a:xfrm>
      </p:grpSpPr>
      <p:sp>
        <p:nvSpPr>
          <p:cNvPr id="325" name="Google Shape;325;p66"/>
          <p:cNvSpPr txBox="1"/>
          <p:nvPr/>
        </p:nvSpPr>
        <p:spPr>
          <a:xfrm>
            <a:off x="75240" y="86040"/>
            <a:ext cx="10923480" cy="1717920"/>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GB" sz="6000" strike="noStrike">
                <a:solidFill>
                  <a:srgbClr val="000000"/>
                </a:solidFill>
                <a:latin typeface="Calibri"/>
                <a:ea typeface="Calibri"/>
                <a:cs typeface="Calibri"/>
                <a:sym typeface="Calibri"/>
              </a:rPr>
              <a:t>Create a presentation on two poems of your choice</a:t>
            </a:r>
            <a:endParaRPr b="0" sz="6000" strike="noStrike">
              <a:latin typeface="Arial"/>
              <a:ea typeface="Arial"/>
              <a:cs typeface="Arial"/>
              <a:sym typeface="Arial"/>
            </a:endParaRPr>
          </a:p>
        </p:txBody>
      </p:sp>
      <p:sp>
        <p:nvSpPr>
          <p:cNvPr id="326" name="Google Shape;326;p66"/>
          <p:cNvSpPr txBox="1"/>
          <p:nvPr/>
        </p:nvSpPr>
        <p:spPr>
          <a:xfrm>
            <a:off x="1386720" y="2352600"/>
            <a:ext cx="10515600" cy="435132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00"/>
              </a:buClr>
              <a:buSzPts val="2800"/>
              <a:buFont typeface="Arial"/>
              <a:buChar char="•"/>
            </a:pPr>
            <a:r>
              <a:rPr b="0" lang="en-GB" sz="2800" strike="noStrike">
                <a:solidFill>
                  <a:srgbClr val="000000"/>
                </a:solidFill>
                <a:latin typeface="Calibri"/>
                <a:ea typeface="Calibri"/>
                <a:cs typeface="Calibri"/>
                <a:sym typeface="Calibri"/>
              </a:rPr>
              <a:t>What language is used?</a:t>
            </a:r>
            <a:endParaRPr b="0" sz="2800"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lang="en-GB" sz="2800" strike="noStrike">
                <a:solidFill>
                  <a:srgbClr val="000000"/>
                </a:solidFill>
                <a:latin typeface="Calibri"/>
                <a:ea typeface="Calibri"/>
                <a:cs typeface="Calibri"/>
                <a:sym typeface="Calibri"/>
              </a:rPr>
              <a:t>What message does the poet have?</a:t>
            </a:r>
            <a:endParaRPr b="0" sz="2800"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lang="en-GB" sz="2800" strike="noStrike">
                <a:solidFill>
                  <a:srgbClr val="000000"/>
                </a:solidFill>
                <a:latin typeface="Calibri"/>
                <a:ea typeface="Calibri"/>
                <a:cs typeface="Calibri"/>
                <a:sym typeface="Calibri"/>
              </a:rPr>
              <a:t>What images are created? </a:t>
            </a:r>
            <a:endParaRPr b="0" sz="2800"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lang="en-GB" sz="2800" strike="noStrike">
                <a:solidFill>
                  <a:srgbClr val="000000"/>
                </a:solidFill>
                <a:latin typeface="Calibri"/>
                <a:ea typeface="Calibri"/>
                <a:cs typeface="Calibri"/>
                <a:sym typeface="Calibri"/>
              </a:rPr>
              <a:t> </a:t>
            </a:r>
            <a:endParaRPr b="0" sz="2800" strike="noStrike">
              <a:latin typeface="Arial"/>
              <a:ea typeface="Arial"/>
              <a:cs typeface="Arial"/>
              <a:sym typeface="Arial"/>
            </a:endParaRPr>
          </a:p>
          <a:p>
            <a:pPr indent="0" lvl="0" marL="0" marR="0" rtl="0" algn="l">
              <a:lnSpc>
                <a:spcPct val="90000"/>
              </a:lnSpc>
              <a:spcBef>
                <a:spcPts val="1001"/>
              </a:spcBef>
              <a:spcAft>
                <a:spcPts val="0"/>
              </a:spcAft>
              <a:buNone/>
            </a:pPr>
            <a:r>
              <a:rPr b="0" lang="en-GB" sz="3600" strike="noStrike">
                <a:solidFill>
                  <a:srgbClr val="000000"/>
                </a:solidFill>
                <a:latin typeface="Calibri"/>
                <a:ea typeface="Calibri"/>
                <a:cs typeface="Calibri"/>
                <a:sym typeface="Calibri"/>
              </a:rPr>
              <a:t>How can you present this creatively? </a:t>
            </a:r>
            <a:endParaRPr b="0" sz="3600"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lang="en-GB" sz="2800" strike="noStrike">
                <a:solidFill>
                  <a:srgbClr val="000000"/>
                </a:solidFill>
                <a:latin typeface="Calibri"/>
                <a:ea typeface="Calibri"/>
                <a:cs typeface="Calibri"/>
                <a:sym typeface="Calibri"/>
              </a:rPr>
              <a:t> </a:t>
            </a:r>
            <a:endParaRPr b="0" sz="2800"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lang="en-GB" sz="2800" strike="noStrike">
                <a:solidFill>
                  <a:srgbClr val="000000"/>
                </a:solidFill>
                <a:latin typeface="Calibri"/>
                <a:ea typeface="Calibri"/>
                <a:cs typeface="Calibri"/>
                <a:sym typeface="Calibri"/>
              </a:rPr>
              <a:t> </a:t>
            </a:r>
            <a:endParaRPr b="0" sz="2800" strike="noStrike">
              <a:latin typeface="Arial"/>
              <a:ea typeface="Arial"/>
              <a:cs typeface="Arial"/>
              <a:sym typeface="Arial"/>
            </a:endParaRPr>
          </a:p>
        </p:txBody>
      </p:sp>
      <p:pic>
        <p:nvPicPr>
          <p:cNvPr descr="Image result for world war one cartoon" id="327" name="Google Shape;327;p66"/>
          <p:cNvPicPr preferRelativeResize="0"/>
          <p:nvPr/>
        </p:nvPicPr>
        <p:blipFill rotWithShape="1">
          <a:blip r:embed="rId3">
            <a:alphaModFix/>
          </a:blip>
          <a:srcRect b="5062" l="0" r="0" t="0"/>
          <a:stretch/>
        </p:blipFill>
        <p:spPr>
          <a:xfrm>
            <a:off x="8732160" y="2352600"/>
            <a:ext cx="2681640" cy="1753560"/>
          </a:xfrm>
          <a:prstGeom prst="rect">
            <a:avLst/>
          </a:prstGeom>
          <a:noFill/>
          <a:ln>
            <a:noFill/>
          </a:ln>
        </p:spPr>
      </p:pic>
      <p:pic>
        <p:nvPicPr>
          <p:cNvPr descr="Image result for world war one cartoon" id="328" name="Google Shape;328;p66"/>
          <p:cNvPicPr preferRelativeResize="0"/>
          <p:nvPr/>
        </p:nvPicPr>
        <p:blipFill rotWithShape="1">
          <a:blip r:embed="rId4">
            <a:alphaModFix/>
          </a:blip>
          <a:srcRect b="0" l="0" r="0" t="0"/>
          <a:stretch/>
        </p:blipFill>
        <p:spPr>
          <a:xfrm>
            <a:off x="9412920" y="4235040"/>
            <a:ext cx="1478160" cy="23403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6" name="Shape 236"/>
        <p:cNvGrpSpPr/>
        <p:nvPr/>
      </p:nvGrpSpPr>
      <p:grpSpPr>
        <a:xfrm>
          <a:off x="0" y="0"/>
          <a:ext cx="0" cy="0"/>
          <a:chOff x="0" y="0"/>
          <a:chExt cx="0" cy="0"/>
        </a:xfrm>
      </p:grpSpPr>
      <p:sp>
        <p:nvSpPr>
          <p:cNvPr id="237" name="Google Shape;237;p54"/>
          <p:cNvSpPr txBox="1"/>
          <p:nvPr/>
        </p:nvSpPr>
        <p:spPr>
          <a:xfrm>
            <a:off x="1379880" y="1939320"/>
            <a:ext cx="4114800" cy="5140440"/>
          </a:xfrm>
          <a:prstGeom prst="rect">
            <a:avLst/>
          </a:prstGeom>
          <a:solidFill>
            <a:srgbClr val="FFFFFF"/>
          </a:solid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 </a:t>
            </a:r>
            <a:endParaRPr b="0" i="0" sz="24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Structured conversation:</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What is propaganda?</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What is the </a:t>
            </a:r>
            <a:r>
              <a:rPr b="1" i="0" lang="en-GB" sz="2800" u="none" cap="none" strike="noStrike">
                <a:solidFill>
                  <a:srgbClr val="00B050"/>
                </a:solidFill>
                <a:latin typeface="Calibri"/>
                <a:ea typeface="Calibri"/>
                <a:cs typeface="Calibri"/>
                <a:sym typeface="Calibri"/>
              </a:rPr>
              <a:t>purpose</a:t>
            </a:r>
            <a:r>
              <a:rPr b="0" i="0" lang="en-GB" sz="2800" u="none" cap="none" strike="noStrike">
                <a:solidFill>
                  <a:srgbClr val="000000"/>
                </a:solidFill>
                <a:latin typeface="Calibri"/>
                <a:ea typeface="Calibri"/>
                <a:cs typeface="Calibri"/>
                <a:sym typeface="Calibri"/>
              </a:rPr>
              <a:t> of propaganda?</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Who is this propaganda </a:t>
            </a:r>
            <a:r>
              <a:rPr b="1" i="0" lang="en-GB" sz="2800" u="none" cap="none" strike="noStrike">
                <a:solidFill>
                  <a:srgbClr val="00B050"/>
                </a:solidFill>
                <a:latin typeface="Calibri"/>
                <a:ea typeface="Calibri"/>
                <a:cs typeface="Calibri"/>
                <a:sym typeface="Calibri"/>
              </a:rPr>
              <a:t>aimed </a:t>
            </a:r>
            <a:r>
              <a:rPr b="0" i="0" lang="en-GB" sz="2800" u="none" cap="none" strike="noStrike">
                <a:solidFill>
                  <a:srgbClr val="000000"/>
                </a:solidFill>
                <a:latin typeface="Calibri"/>
                <a:ea typeface="Calibri"/>
                <a:cs typeface="Calibri"/>
                <a:sym typeface="Calibri"/>
              </a:rPr>
              <a:t>towards?</a:t>
            </a:r>
            <a:endParaRPr b="0" i="0" sz="28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GB" sz="2800" u="none" cap="none" strike="noStrike">
                <a:solidFill>
                  <a:srgbClr val="000000"/>
                </a:solidFill>
                <a:latin typeface="Calibri"/>
                <a:ea typeface="Calibri"/>
                <a:cs typeface="Calibri"/>
                <a:sym typeface="Calibri"/>
              </a:rPr>
              <a:t>What </a:t>
            </a:r>
            <a:r>
              <a:rPr b="1" i="0" lang="en-GB" sz="2800" u="none" cap="none" strike="noStrike">
                <a:solidFill>
                  <a:srgbClr val="00B050"/>
                </a:solidFill>
                <a:latin typeface="Calibri"/>
                <a:ea typeface="Calibri"/>
                <a:cs typeface="Calibri"/>
                <a:sym typeface="Calibri"/>
              </a:rPr>
              <a:t>techniques</a:t>
            </a:r>
            <a:r>
              <a:rPr b="0" i="0" lang="en-GB" sz="2800" u="none" cap="none" strike="noStrike">
                <a:solidFill>
                  <a:srgbClr val="000000"/>
                </a:solidFill>
                <a:latin typeface="Calibri"/>
                <a:ea typeface="Calibri"/>
                <a:cs typeface="Calibri"/>
                <a:sym typeface="Calibri"/>
              </a:rPr>
              <a:t> does it use?</a:t>
            </a:r>
            <a:endParaRPr b="0" i="0" sz="2800" u="none" cap="none" strike="noStrike">
              <a:latin typeface="Arial"/>
              <a:ea typeface="Arial"/>
              <a:cs typeface="Arial"/>
              <a:sym typeface="Arial"/>
            </a:endParaRPr>
          </a:p>
        </p:txBody>
      </p:sp>
      <p:sp>
        <p:nvSpPr>
          <p:cNvPr id="238" name="Google Shape;238;p54"/>
          <p:cNvSpPr txBox="1"/>
          <p:nvPr/>
        </p:nvSpPr>
        <p:spPr>
          <a:xfrm>
            <a:off x="129240" y="65880"/>
            <a:ext cx="9868320" cy="1325520"/>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GB" sz="4400" u="none" cap="none" strike="noStrike">
                <a:solidFill>
                  <a:srgbClr val="000000"/>
                </a:solidFill>
                <a:latin typeface="Calibri"/>
                <a:ea typeface="Calibri"/>
                <a:cs typeface="Calibri"/>
                <a:sym typeface="Calibri"/>
              </a:rPr>
              <a:t>This is Britain’s most famous piece of propaganda…</a:t>
            </a:r>
            <a:endParaRPr b="0" i="0" sz="4400" u="none" cap="none" strike="noStrike">
              <a:latin typeface="Arial"/>
              <a:ea typeface="Arial"/>
              <a:cs typeface="Arial"/>
              <a:sym typeface="Arial"/>
            </a:endParaRPr>
          </a:p>
        </p:txBody>
      </p:sp>
      <p:pic>
        <p:nvPicPr>
          <p:cNvPr descr="kitchener" id="239" name="Google Shape;239;p54"/>
          <p:cNvPicPr preferRelativeResize="0"/>
          <p:nvPr/>
        </p:nvPicPr>
        <p:blipFill rotWithShape="1">
          <a:blip r:embed="rId3">
            <a:alphaModFix/>
          </a:blip>
          <a:srcRect b="0" l="0" r="0" t="0"/>
          <a:stretch/>
        </p:blipFill>
        <p:spPr>
          <a:xfrm>
            <a:off x="6863400" y="1643760"/>
            <a:ext cx="4267800" cy="48722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4" name="Shape 244"/>
        <p:cNvGrpSpPr/>
        <p:nvPr/>
      </p:nvGrpSpPr>
      <p:grpSpPr>
        <a:xfrm>
          <a:off x="0" y="0"/>
          <a:ext cx="0" cy="0"/>
          <a:chOff x="0" y="0"/>
          <a:chExt cx="0" cy="0"/>
        </a:xfrm>
      </p:grpSpPr>
      <p:sp>
        <p:nvSpPr>
          <p:cNvPr id="245" name="Google Shape;245;p55"/>
          <p:cNvSpPr txBox="1"/>
          <p:nvPr/>
        </p:nvSpPr>
        <p:spPr>
          <a:xfrm>
            <a:off x="278640" y="120240"/>
            <a:ext cx="10515600" cy="1325520"/>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GB" sz="4400" u="none" cap="none" strike="noStrike">
                <a:solidFill>
                  <a:srgbClr val="000000"/>
                </a:solidFill>
                <a:latin typeface="Calibri"/>
                <a:ea typeface="Calibri"/>
                <a:cs typeface="Calibri"/>
                <a:sym typeface="Calibri"/>
              </a:rPr>
              <a:t>Team Task</a:t>
            </a:r>
            <a:endParaRPr b="0" i="0" sz="4400" u="none" cap="none" strike="noStrike">
              <a:latin typeface="Arial"/>
              <a:ea typeface="Arial"/>
              <a:cs typeface="Arial"/>
              <a:sym typeface="Arial"/>
            </a:endParaRPr>
          </a:p>
        </p:txBody>
      </p:sp>
      <p:sp>
        <p:nvSpPr>
          <p:cNvPr id="246" name="Google Shape;246;p55"/>
          <p:cNvSpPr txBox="1"/>
          <p:nvPr/>
        </p:nvSpPr>
        <p:spPr>
          <a:xfrm>
            <a:off x="1752480" y="1914480"/>
            <a:ext cx="8686800" cy="3851640"/>
          </a:xfrm>
          <a:prstGeom prst="rect">
            <a:avLst/>
          </a:prstGeom>
          <a:solidFill>
            <a:srgbClr val="FFFFFF"/>
          </a:solid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rgbClr val="000000"/>
              </a:buClr>
              <a:buSzPts val="2400"/>
              <a:buFont typeface="Arial"/>
              <a:buChar char="•"/>
            </a:pPr>
            <a:r>
              <a:rPr b="0" i="0" lang="en-GB" sz="2400" u="none" cap="none" strike="noStrike">
                <a:solidFill>
                  <a:srgbClr val="000000"/>
                </a:solidFill>
                <a:latin typeface="Calibri"/>
                <a:ea typeface="Calibri"/>
                <a:cs typeface="Calibri"/>
                <a:sym typeface="Calibri"/>
              </a:rPr>
              <a:t>Each group have been provided with a propaganda poster.</a:t>
            </a:r>
            <a:endParaRPr b="0" i="0" sz="2400" u="none" cap="none" strike="noStrike">
              <a:latin typeface="Arial"/>
              <a:ea typeface="Arial"/>
              <a:cs typeface="Arial"/>
              <a:sym typeface="Arial"/>
            </a:endParaRPr>
          </a:p>
          <a:p>
            <a:pPr indent="0" lvl="0" marL="0" marR="0" rtl="0" algn="l">
              <a:lnSpc>
                <a:spcPct val="90000"/>
              </a:lnSpc>
              <a:spcBef>
                <a:spcPts val="1001"/>
              </a:spcBef>
              <a:spcAft>
                <a:spcPts val="0"/>
              </a:spcAft>
              <a:buNone/>
            </a:pPr>
            <a:r>
              <a:rPr b="0" i="0" lang="en-GB" sz="2400" u="none" cap="none" strike="noStrike">
                <a:solidFill>
                  <a:srgbClr val="000000"/>
                </a:solidFill>
                <a:latin typeface="Comic Sans MS"/>
                <a:ea typeface="Comic Sans MS"/>
                <a:cs typeface="Comic Sans MS"/>
                <a:sym typeface="Comic Sans MS"/>
              </a:rPr>
              <a:t> </a:t>
            </a:r>
            <a:endParaRPr b="0" i="0" sz="2400" u="none" cap="none" strike="noStrike">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400"/>
              <a:buFont typeface="Arial"/>
              <a:buChar char="•"/>
            </a:pPr>
            <a:r>
              <a:rPr b="0" i="0" lang="en-GB" sz="2400" u="none" cap="none" strike="noStrike">
                <a:solidFill>
                  <a:srgbClr val="000000"/>
                </a:solidFill>
                <a:latin typeface="Comic Sans MS"/>
                <a:ea typeface="Comic Sans MS"/>
                <a:cs typeface="Comic Sans MS"/>
                <a:sym typeface="Comic Sans MS"/>
              </a:rPr>
              <a:t>Consider what it tells us about the </a:t>
            </a:r>
            <a:r>
              <a:rPr b="1" i="0" lang="en-GB" sz="4000" u="none" cap="none" strike="noStrike">
                <a:solidFill>
                  <a:srgbClr val="00B050"/>
                </a:solidFill>
                <a:latin typeface="Comic Sans MS"/>
                <a:ea typeface="Comic Sans MS"/>
                <a:cs typeface="Comic Sans MS"/>
                <a:sym typeface="Comic Sans MS"/>
              </a:rPr>
              <a:t>context of the time</a:t>
            </a:r>
            <a:r>
              <a:rPr b="0" i="0" lang="en-GB" sz="4000" u="none" cap="none" strike="noStrike">
                <a:solidFill>
                  <a:srgbClr val="000000"/>
                </a:solidFill>
                <a:latin typeface="Comic Sans MS"/>
                <a:ea typeface="Comic Sans MS"/>
                <a:cs typeface="Comic Sans MS"/>
                <a:sym typeface="Comic Sans MS"/>
              </a:rPr>
              <a:t>.</a:t>
            </a:r>
            <a:endParaRPr b="0" i="0" sz="4000" u="none" cap="none" strike="noStrike">
              <a:latin typeface="Arial"/>
              <a:ea typeface="Arial"/>
              <a:cs typeface="Arial"/>
              <a:sym typeface="Arial"/>
            </a:endParaRPr>
          </a:p>
          <a:p>
            <a:pPr indent="-254000" lvl="0" marL="228600" marR="0" rtl="0" algn="l">
              <a:lnSpc>
                <a:spcPct val="90000"/>
              </a:lnSpc>
              <a:spcBef>
                <a:spcPts val="1001"/>
              </a:spcBef>
              <a:spcAft>
                <a:spcPts val="0"/>
              </a:spcAft>
              <a:buClr>
                <a:srgbClr val="000000"/>
              </a:buClr>
              <a:buSzPts val="4000"/>
              <a:buFont typeface="Arial"/>
              <a:buChar char="•"/>
            </a:pPr>
            <a:r>
              <a:rPr b="0" i="0" lang="en-GB" sz="4000" u="none" cap="none" strike="noStrike">
                <a:solidFill>
                  <a:srgbClr val="000000"/>
                </a:solidFill>
                <a:latin typeface="Comic Sans MS"/>
                <a:ea typeface="Comic Sans MS"/>
                <a:cs typeface="Comic Sans MS"/>
                <a:sym typeface="Comic Sans MS"/>
              </a:rPr>
              <a:t> </a:t>
            </a:r>
            <a:endParaRPr b="0" i="0" sz="4000" u="none" cap="none" strike="noStrike">
              <a:latin typeface="Arial"/>
              <a:ea typeface="Arial"/>
              <a:cs typeface="Arial"/>
              <a:sym typeface="Arial"/>
            </a:endParaRPr>
          </a:p>
        </p:txBody>
      </p:sp>
      <p:pic>
        <p:nvPicPr>
          <p:cNvPr id="247" name="Google Shape;247;p55"/>
          <p:cNvPicPr preferRelativeResize="0"/>
          <p:nvPr/>
        </p:nvPicPr>
        <p:blipFill rotWithShape="1">
          <a:blip r:embed="rId3">
            <a:alphaModFix/>
          </a:blip>
          <a:srcRect b="0" l="0" r="0" t="0"/>
          <a:stretch/>
        </p:blipFill>
        <p:spPr>
          <a:xfrm>
            <a:off x="5292720" y="3981240"/>
            <a:ext cx="1849320" cy="2737080"/>
          </a:xfrm>
          <a:prstGeom prst="rect">
            <a:avLst/>
          </a:prstGeom>
          <a:noFill/>
          <a:ln>
            <a:noFill/>
          </a:ln>
        </p:spPr>
      </p:pic>
      <p:pic>
        <p:nvPicPr>
          <p:cNvPr id="248" name="Google Shape;248;p55"/>
          <p:cNvPicPr preferRelativeResize="0"/>
          <p:nvPr/>
        </p:nvPicPr>
        <p:blipFill rotWithShape="1">
          <a:blip r:embed="rId4">
            <a:alphaModFix/>
          </a:blip>
          <a:srcRect b="0" l="0" r="0" t="0"/>
          <a:stretch/>
        </p:blipFill>
        <p:spPr>
          <a:xfrm rot="-1544400">
            <a:off x="3710160" y="4166640"/>
            <a:ext cx="1330560" cy="2082600"/>
          </a:xfrm>
          <a:prstGeom prst="rect">
            <a:avLst/>
          </a:prstGeom>
          <a:noFill/>
          <a:ln>
            <a:noFill/>
          </a:ln>
        </p:spPr>
      </p:pic>
      <p:pic>
        <p:nvPicPr>
          <p:cNvPr id="249" name="Google Shape;249;p55"/>
          <p:cNvPicPr preferRelativeResize="0"/>
          <p:nvPr/>
        </p:nvPicPr>
        <p:blipFill rotWithShape="1">
          <a:blip r:embed="rId5">
            <a:alphaModFix/>
          </a:blip>
          <a:srcRect b="0" l="0" r="0" t="0"/>
          <a:stretch/>
        </p:blipFill>
        <p:spPr>
          <a:xfrm rot="1300800">
            <a:off x="7232040" y="4371480"/>
            <a:ext cx="1424520" cy="19558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3" name="Shape 253"/>
        <p:cNvGrpSpPr/>
        <p:nvPr/>
      </p:nvGrpSpPr>
      <p:grpSpPr>
        <a:xfrm>
          <a:off x="0" y="0"/>
          <a:ext cx="0" cy="0"/>
          <a:chOff x="0" y="0"/>
          <a:chExt cx="0" cy="0"/>
        </a:xfrm>
      </p:grpSpPr>
      <p:sp>
        <p:nvSpPr>
          <p:cNvPr id="254" name="Google Shape;254;p56"/>
          <p:cNvSpPr txBox="1"/>
          <p:nvPr/>
        </p:nvSpPr>
        <p:spPr>
          <a:xfrm>
            <a:off x="838080" y="365040"/>
            <a:ext cx="10515600" cy="13255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latin typeface="Arial"/>
              <a:ea typeface="Arial"/>
              <a:cs typeface="Arial"/>
              <a:sym typeface="Arial"/>
            </a:endParaRPr>
          </a:p>
        </p:txBody>
      </p:sp>
      <p:sp>
        <p:nvSpPr>
          <p:cNvPr id="255" name="Google Shape;255;p56"/>
          <p:cNvSpPr txBox="1"/>
          <p:nvPr/>
        </p:nvSpPr>
        <p:spPr>
          <a:xfrm>
            <a:off x="838080" y="1825560"/>
            <a:ext cx="10515600" cy="4351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256" name="Google Shape;256;p56"/>
          <p:cNvPicPr preferRelativeResize="0"/>
          <p:nvPr/>
        </p:nvPicPr>
        <p:blipFill rotWithShape="1">
          <a:blip r:embed="rId3">
            <a:alphaModFix/>
          </a:blip>
          <a:srcRect b="0" l="0" r="0" t="0"/>
          <a:stretch/>
        </p:blipFill>
        <p:spPr>
          <a:xfrm>
            <a:off x="3581640" y="0"/>
            <a:ext cx="4539240" cy="67183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0" name="Shape 260"/>
        <p:cNvGrpSpPr/>
        <p:nvPr/>
      </p:nvGrpSpPr>
      <p:grpSpPr>
        <a:xfrm>
          <a:off x="0" y="0"/>
          <a:ext cx="0" cy="0"/>
          <a:chOff x="0" y="0"/>
          <a:chExt cx="0" cy="0"/>
        </a:xfrm>
      </p:grpSpPr>
      <p:sp>
        <p:nvSpPr>
          <p:cNvPr id="261" name="Google Shape;261;p57"/>
          <p:cNvSpPr txBox="1"/>
          <p:nvPr/>
        </p:nvSpPr>
        <p:spPr>
          <a:xfrm>
            <a:off x="838080" y="365040"/>
            <a:ext cx="10515600" cy="13255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4400" strike="noStrike">
              <a:latin typeface="Arial"/>
              <a:ea typeface="Arial"/>
              <a:cs typeface="Arial"/>
              <a:sym typeface="Arial"/>
            </a:endParaRPr>
          </a:p>
        </p:txBody>
      </p:sp>
      <p:sp>
        <p:nvSpPr>
          <p:cNvPr id="262" name="Google Shape;262;p57"/>
          <p:cNvSpPr txBox="1"/>
          <p:nvPr/>
        </p:nvSpPr>
        <p:spPr>
          <a:xfrm>
            <a:off x="838080" y="1825560"/>
            <a:ext cx="10515600" cy="4351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263" name="Google Shape;263;p57"/>
          <p:cNvPicPr preferRelativeResize="0"/>
          <p:nvPr/>
        </p:nvPicPr>
        <p:blipFill rotWithShape="1">
          <a:blip r:embed="rId3">
            <a:alphaModFix/>
          </a:blip>
          <a:srcRect b="0" l="0" r="0" t="0"/>
          <a:stretch/>
        </p:blipFill>
        <p:spPr>
          <a:xfrm>
            <a:off x="3916800" y="0"/>
            <a:ext cx="4358160" cy="682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7" name="Shape 267"/>
        <p:cNvGrpSpPr/>
        <p:nvPr/>
      </p:nvGrpSpPr>
      <p:grpSpPr>
        <a:xfrm>
          <a:off x="0" y="0"/>
          <a:ext cx="0" cy="0"/>
          <a:chOff x="0" y="0"/>
          <a:chExt cx="0" cy="0"/>
        </a:xfrm>
      </p:grpSpPr>
      <p:sp>
        <p:nvSpPr>
          <p:cNvPr id="268" name="Google Shape;268;p58"/>
          <p:cNvSpPr txBox="1"/>
          <p:nvPr/>
        </p:nvSpPr>
        <p:spPr>
          <a:xfrm>
            <a:off x="838080" y="365040"/>
            <a:ext cx="10515600" cy="13255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4400" strike="noStrike">
              <a:latin typeface="Arial"/>
              <a:ea typeface="Arial"/>
              <a:cs typeface="Arial"/>
              <a:sym typeface="Arial"/>
            </a:endParaRPr>
          </a:p>
        </p:txBody>
      </p:sp>
      <p:pic>
        <p:nvPicPr>
          <p:cNvPr id="269" name="Google Shape;269;p58"/>
          <p:cNvPicPr preferRelativeResize="0"/>
          <p:nvPr/>
        </p:nvPicPr>
        <p:blipFill rotWithShape="1">
          <a:blip r:embed="rId3">
            <a:alphaModFix/>
          </a:blip>
          <a:srcRect b="0" l="0" r="0" t="0"/>
          <a:stretch/>
        </p:blipFill>
        <p:spPr>
          <a:xfrm>
            <a:off x="3598920" y="187560"/>
            <a:ext cx="4759560" cy="65336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3" name="Shape 273"/>
        <p:cNvGrpSpPr/>
        <p:nvPr/>
      </p:nvGrpSpPr>
      <p:grpSpPr>
        <a:xfrm>
          <a:off x="0" y="0"/>
          <a:ext cx="0" cy="0"/>
          <a:chOff x="0" y="0"/>
          <a:chExt cx="0" cy="0"/>
        </a:xfrm>
      </p:grpSpPr>
      <p:sp>
        <p:nvSpPr>
          <p:cNvPr id="274" name="Google Shape;274;p59"/>
          <p:cNvSpPr txBox="1"/>
          <p:nvPr/>
        </p:nvSpPr>
        <p:spPr>
          <a:xfrm>
            <a:off x="838080" y="365040"/>
            <a:ext cx="10515600" cy="13255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4400" strike="noStrike">
              <a:latin typeface="Arial"/>
              <a:ea typeface="Arial"/>
              <a:cs typeface="Arial"/>
              <a:sym typeface="Arial"/>
            </a:endParaRPr>
          </a:p>
        </p:txBody>
      </p:sp>
      <p:pic>
        <p:nvPicPr>
          <p:cNvPr id="275" name="Google Shape;275;p59"/>
          <p:cNvPicPr preferRelativeResize="0"/>
          <p:nvPr/>
        </p:nvPicPr>
        <p:blipFill rotWithShape="1">
          <a:blip r:embed="rId3">
            <a:alphaModFix/>
          </a:blip>
          <a:srcRect b="0" l="0" r="0" t="0"/>
          <a:stretch/>
        </p:blipFill>
        <p:spPr>
          <a:xfrm>
            <a:off x="3516840" y="0"/>
            <a:ext cx="4657320" cy="68990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9" name="Shape 279"/>
        <p:cNvGrpSpPr/>
        <p:nvPr/>
      </p:nvGrpSpPr>
      <p:grpSpPr>
        <a:xfrm>
          <a:off x="0" y="0"/>
          <a:ext cx="0" cy="0"/>
          <a:chOff x="0" y="0"/>
          <a:chExt cx="0" cy="0"/>
        </a:xfrm>
      </p:grpSpPr>
      <p:sp>
        <p:nvSpPr>
          <p:cNvPr id="280" name="Google Shape;280;p60"/>
          <p:cNvSpPr txBox="1"/>
          <p:nvPr/>
        </p:nvSpPr>
        <p:spPr>
          <a:xfrm>
            <a:off x="838080" y="365040"/>
            <a:ext cx="10515600" cy="13255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4400" strike="noStrike">
              <a:latin typeface="Arial"/>
              <a:ea typeface="Arial"/>
              <a:cs typeface="Arial"/>
              <a:sym typeface="Arial"/>
            </a:endParaRPr>
          </a:p>
        </p:txBody>
      </p:sp>
      <p:pic>
        <p:nvPicPr>
          <p:cNvPr id="281" name="Google Shape;281;p60"/>
          <p:cNvPicPr preferRelativeResize="0"/>
          <p:nvPr/>
        </p:nvPicPr>
        <p:blipFill rotWithShape="1">
          <a:blip r:embed="rId3">
            <a:alphaModFix/>
          </a:blip>
          <a:srcRect b="0" l="0" r="0" t="0"/>
          <a:stretch/>
        </p:blipFill>
        <p:spPr>
          <a:xfrm>
            <a:off x="3751560" y="135000"/>
            <a:ext cx="4325760" cy="662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5" name="Shape 285"/>
        <p:cNvGrpSpPr/>
        <p:nvPr/>
      </p:nvGrpSpPr>
      <p:grpSpPr>
        <a:xfrm>
          <a:off x="0" y="0"/>
          <a:ext cx="0" cy="0"/>
          <a:chOff x="0" y="0"/>
          <a:chExt cx="0" cy="0"/>
        </a:xfrm>
      </p:grpSpPr>
      <p:sp>
        <p:nvSpPr>
          <p:cNvPr id="286" name="Google Shape;286;p61"/>
          <p:cNvSpPr txBox="1"/>
          <p:nvPr/>
        </p:nvSpPr>
        <p:spPr>
          <a:xfrm>
            <a:off x="88200" y="97200"/>
            <a:ext cx="8229600" cy="1010880"/>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en-GB" sz="4400" strike="noStrike">
                <a:solidFill>
                  <a:srgbClr val="000000"/>
                </a:solidFill>
                <a:latin typeface="Comic Sans MS"/>
                <a:ea typeface="Comic Sans MS"/>
                <a:cs typeface="Comic Sans MS"/>
                <a:sym typeface="Comic Sans MS"/>
              </a:rPr>
              <a:t>Rupert Brooke 1887-1915</a:t>
            </a:r>
            <a:endParaRPr b="0" sz="4400" strike="noStrike">
              <a:latin typeface="Arial"/>
              <a:ea typeface="Arial"/>
              <a:cs typeface="Arial"/>
              <a:sym typeface="Arial"/>
            </a:endParaRPr>
          </a:p>
        </p:txBody>
      </p:sp>
      <p:sp>
        <p:nvSpPr>
          <p:cNvPr id="287" name="Google Shape;287;p61"/>
          <p:cNvSpPr txBox="1"/>
          <p:nvPr/>
        </p:nvSpPr>
        <p:spPr>
          <a:xfrm>
            <a:off x="3825360" y="1245600"/>
            <a:ext cx="6405120" cy="4552920"/>
          </a:xfrm>
          <a:prstGeom prst="rect">
            <a:avLst/>
          </a:prstGeom>
          <a:solidFill>
            <a:srgbClr val="FFFFFF">
              <a:alpha val="49803"/>
            </a:srgbClr>
          </a:solid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rgbClr val="000000"/>
              </a:buClr>
              <a:buSzPts val="2400"/>
              <a:buFont typeface="Arial"/>
              <a:buChar char="•"/>
            </a:pPr>
            <a:r>
              <a:rPr b="1" lang="en-GB" sz="2400" strike="noStrike">
                <a:solidFill>
                  <a:srgbClr val="000000"/>
                </a:solidFill>
                <a:latin typeface="Calibri"/>
                <a:ea typeface="Calibri"/>
                <a:cs typeface="Calibri"/>
                <a:sym typeface="Calibri"/>
              </a:rPr>
              <a:t>Brooke was described by a fellow poet as ‘The most handsome man in England.’</a:t>
            </a:r>
            <a:endParaRPr b="0" sz="2400" strike="noStrike">
              <a:latin typeface="Arial"/>
              <a:ea typeface="Arial"/>
              <a:cs typeface="Arial"/>
              <a:sym typeface="Arial"/>
            </a:endParaRPr>
          </a:p>
          <a:p>
            <a:pPr indent="-228600" lvl="0" marL="228600" marR="0" rtl="0" algn="l">
              <a:lnSpc>
                <a:spcPct val="80000"/>
              </a:lnSpc>
              <a:spcBef>
                <a:spcPts val="1001"/>
              </a:spcBef>
              <a:spcAft>
                <a:spcPts val="0"/>
              </a:spcAft>
              <a:buClr>
                <a:srgbClr val="000000"/>
              </a:buClr>
              <a:buSzPts val="2400"/>
              <a:buFont typeface="Arial"/>
              <a:buChar char="•"/>
            </a:pPr>
            <a:r>
              <a:rPr b="1" lang="en-GB" sz="2400" strike="noStrike">
                <a:solidFill>
                  <a:srgbClr val="000000"/>
                </a:solidFill>
                <a:latin typeface="Calibri"/>
                <a:ea typeface="Calibri"/>
                <a:cs typeface="Calibri"/>
                <a:sym typeface="Calibri"/>
              </a:rPr>
              <a:t>He came from an upper class academic family, and was a great student and athlete.</a:t>
            </a:r>
            <a:endParaRPr b="0" sz="2400" strike="noStrike">
              <a:latin typeface="Arial"/>
              <a:ea typeface="Arial"/>
              <a:cs typeface="Arial"/>
              <a:sym typeface="Arial"/>
            </a:endParaRPr>
          </a:p>
          <a:p>
            <a:pPr indent="-228600" lvl="0" marL="228600" marR="0" rtl="0" algn="l">
              <a:lnSpc>
                <a:spcPct val="80000"/>
              </a:lnSpc>
              <a:spcBef>
                <a:spcPts val="1001"/>
              </a:spcBef>
              <a:spcAft>
                <a:spcPts val="0"/>
              </a:spcAft>
              <a:buClr>
                <a:srgbClr val="000000"/>
              </a:buClr>
              <a:buSzPts val="2400"/>
              <a:buFont typeface="Arial"/>
              <a:buChar char="•"/>
            </a:pPr>
            <a:r>
              <a:rPr b="1" lang="en-GB" sz="2400" strike="noStrike">
                <a:solidFill>
                  <a:srgbClr val="000000"/>
                </a:solidFill>
                <a:latin typeface="Calibri"/>
                <a:ea typeface="Calibri"/>
                <a:cs typeface="Calibri"/>
                <a:sym typeface="Calibri"/>
              </a:rPr>
              <a:t>Brooke did not see much action in the war.  He contracted blood-poisoning from a small neglected injury and died in April, 1915, in the Aegean.</a:t>
            </a:r>
            <a:endParaRPr b="0" sz="2400" strike="noStrike">
              <a:latin typeface="Arial"/>
              <a:ea typeface="Arial"/>
              <a:cs typeface="Arial"/>
              <a:sym typeface="Arial"/>
            </a:endParaRPr>
          </a:p>
          <a:p>
            <a:pPr indent="-228600" lvl="0" marL="228600" marR="0" rtl="0" algn="l">
              <a:lnSpc>
                <a:spcPct val="80000"/>
              </a:lnSpc>
              <a:spcBef>
                <a:spcPts val="1001"/>
              </a:spcBef>
              <a:spcAft>
                <a:spcPts val="0"/>
              </a:spcAft>
              <a:buClr>
                <a:srgbClr val="000000"/>
              </a:buClr>
              <a:buSzPts val="2400"/>
              <a:buFont typeface="Arial"/>
              <a:buChar char="•"/>
            </a:pPr>
            <a:r>
              <a:rPr b="1" lang="en-GB" sz="2400" strike="noStrike">
                <a:solidFill>
                  <a:srgbClr val="000000"/>
                </a:solidFill>
                <a:latin typeface="Calibri"/>
                <a:ea typeface="Calibri"/>
                <a:cs typeface="Calibri"/>
                <a:sym typeface="Calibri"/>
              </a:rPr>
              <a:t>Brooke has been immortalised as the ‘fallen golden warrior’ through his enthusiasm as a young soldier .</a:t>
            </a:r>
            <a:endParaRPr b="0" sz="2400" strike="noStrike">
              <a:latin typeface="Arial"/>
              <a:ea typeface="Arial"/>
              <a:cs typeface="Arial"/>
              <a:sym typeface="Arial"/>
            </a:endParaRPr>
          </a:p>
          <a:p>
            <a:pPr indent="0" lvl="0" marL="0" marR="0" rtl="0" algn="l">
              <a:lnSpc>
                <a:spcPct val="80000"/>
              </a:lnSpc>
              <a:spcBef>
                <a:spcPts val="1001"/>
              </a:spcBef>
              <a:spcAft>
                <a:spcPts val="0"/>
              </a:spcAft>
              <a:buNone/>
            </a:pPr>
            <a:r>
              <a:rPr b="0" lang="en-GB" sz="1800" strike="noStrike">
                <a:solidFill>
                  <a:srgbClr val="000000"/>
                </a:solidFill>
                <a:latin typeface="Comic Sans MS"/>
                <a:ea typeface="Comic Sans MS"/>
                <a:cs typeface="Comic Sans MS"/>
                <a:sym typeface="Comic Sans MS"/>
              </a:rPr>
              <a:t> </a:t>
            </a:r>
            <a:endParaRPr b="0" sz="1800" strike="noStrike">
              <a:latin typeface="Arial"/>
              <a:ea typeface="Arial"/>
              <a:cs typeface="Arial"/>
              <a:sym typeface="Arial"/>
            </a:endParaRPr>
          </a:p>
        </p:txBody>
      </p:sp>
      <p:pic>
        <p:nvPicPr>
          <p:cNvPr descr="Brooke" id="288" name="Google Shape;288;p61"/>
          <p:cNvPicPr preferRelativeResize="0"/>
          <p:nvPr/>
        </p:nvPicPr>
        <p:blipFill rotWithShape="1">
          <a:blip r:embed="rId3">
            <a:alphaModFix/>
          </a:blip>
          <a:srcRect b="0" l="0" r="0" t="0"/>
          <a:stretch/>
        </p:blipFill>
        <p:spPr>
          <a:xfrm>
            <a:off x="1666800" y="1473480"/>
            <a:ext cx="2022480" cy="2565360"/>
          </a:xfrm>
          <a:prstGeom prst="rect">
            <a:avLst/>
          </a:prstGeom>
          <a:noFill/>
          <a:ln>
            <a:noFill/>
          </a:ln>
        </p:spPr>
      </p:pic>
      <p:sp>
        <p:nvSpPr>
          <p:cNvPr id="289" name="Google Shape;289;p61"/>
          <p:cNvSpPr txBox="1"/>
          <p:nvPr/>
        </p:nvSpPr>
        <p:spPr>
          <a:xfrm>
            <a:off x="3237480" y="5286240"/>
            <a:ext cx="5822640" cy="1384920"/>
          </a:xfrm>
          <a:prstGeom prst="rect">
            <a:avLst/>
          </a:prstGeom>
          <a:solidFill>
            <a:srgbClr val="70AD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GB" sz="2800" strike="noStrike">
                <a:solidFill>
                  <a:srgbClr val="000000"/>
                </a:solidFill>
                <a:latin typeface="Calibri"/>
                <a:ea typeface="Calibri"/>
                <a:cs typeface="Calibri"/>
                <a:sym typeface="Calibri"/>
              </a:rPr>
              <a:t>You are now going to read Rupert Brooke’s poem ‘The Soldier’. Focus specifically on how he presents death.</a:t>
            </a:r>
            <a:endParaRPr b="0" sz="2800" strike="noStrike">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10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10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1000"/>
                                        <p:tgtEl>
                                          <p:spTgt spid="2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animEffect filter="fade" transition="in">
                                      <p:cBhvr>
                                        <p:cTn dur="1000"/>
                                        <p:tgtEl>
                                          <p:spTgt spid="2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4" st="4"/>
                                            </p:txEl>
                                          </p:spTgt>
                                        </p:tgtEl>
                                        <p:attrNameLst>
                                          <p:attrName>style.visibility</p:attrName>
                                        </p:attrNameLst>
                                      </p:cBhvr>
                                      <p:to>
                                        <p:strVal val="visible"/>
                                      </p:to>
                                    </p:set>
                                    <p:animEffect filter="fade" transition="in">
                                      <p:cBhvr>
                                        <p:cTn dur="1000"/>
                                        <p:tgtEl>
                                          <p:spTgt spid="2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