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82" r:id="rId5"/>
    <p:sldId id="284" r:id="rId6"/>
    <p:sldId id="285" r:id="rId7"/>
    <p:sldId id="286" r:id="rId8"/>
    <p:sldId id="287" r:id="rId9"/>
    <p:sldId id="288" r:id="rId10"/>
    <p:sldId id="290" r:id="rId11"/>
    <p:sldId id="289" r:id="rId12"/>
    <p:sldId id="291" r:id="rId13"/>
    <p:sldId id="2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01D5BEF-F0C2-4788-BDEA-46AAC0FCB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8" b="42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73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44" name="Picture 4" descr="Pablo Picasso Cubist Oil For Auction at on Oct 10, 2019 | 888 Auctions">
            <a:extLst>
              <a:ext uri="{FF2B5EF4-FFF2-40B4-BE49-F238E27FC236}">
                <a16:creationId xmlns:a16="http://schemas.microsoft.com/office/drawing/2014/main" id="{7CD57941-9E16-4908-A5C2-0D58206AA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5546" b="1"/>
          <a:stretch/>
        </p:blipFill>
        <p:spPr bwMode="auto">
          <a:xfrm>
            <a:off x="1" y="10"/>
            <a:ext cx="4637078" cy="685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alvador Dali Paintings Wallpapers - Top Free Salvador Dali Paintings  Backgrounds - WallpaperAccess">
            <a:extLst>
              <a:ext uri="{FF2B5EF4-FFF2-40B4-BE49-F238E27FC236}">
                <a16:creationId xmlns:a16="http://schemas.microsoft.com/office/drawing/2014/main" id="{A4A8E0A0-467B-4321-9C71-C390426B6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147" b="-1"/>
          <a:stretch/>
        </p:blipFill>
        <p:spPr bwMode="auto">
          <a:xfrm>
            <a:off x="4628829" y="10"/>
            <a:ext cx="7563171" cy="4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9FBE5-96EE-4228-B745-268CDBC1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Pablo Picasso    	 </a:t>
            </a:r>
            <a:r>
              <a:rPr lang="en-US" sz="3200" dirty="0" err="1">
                <a:solidFill>
                  <a:srgbClr val="FFFFFF"/>
                </a:solidFill>
              </a:rPr>
              <a:t>salvator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dali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61">
            <a:extLst>
              <a:ext uri="{FF2B5EF4-FFF2-40B4-BE49-F238E27FC236}">
                <a16:creationId xmlns:a16="http://schemas.microsoft.com/office/drawing/2014/main" id="{35E47987-51DD-47D8-82CB-3239C1041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63">
            <a:extLst>
              <a:ext uri="{FF2B5EF4-FFF2-40B4-BE49-F238E27FC236}">
                <a16:creationId xmlns:a16="http://schemas.microsoft.com/office/drawing/2014/main" id="{343B51BC-A337-4FC1-8BEC-2C71D3B3F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65">
            <a:extLst>
              <a:ext uri="{FF2B5EF4-FFF2-40B4-BE49-F238E27FC236}">
                <a16:creationId xmlns:a16="http://schemas.microsoft.com/office/drawing/2014/main" id="{F06EB04D-98C2-4D74-86BC-1E95ECF5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67">
            <a:extLst>
              <a:ext uri="{FF2B5EF4-FFF2-40B4-BE49-F238E27FC236}">
                <a16:creationId xmlns:a16="http://schemas.microsoft.com/office/drawing/2014/main" id="{5FE21824-8381-405C-BDEF-3859DE644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3" name="Rectangle 69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71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73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75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572054-37B5-400F-BBD5-03C2626D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630" y="869237"/>
            <a:ext cx="1671333" cy="3011412"/>
          </a:xfrm>
          <a:prstGeom prst="rect">
            <a:avLst/>
          </a:prstGeom>
        </p:spPr>
      </p:pic>
      <p:pic>
        <p:nvPicPr>
          <p:cNvPr id="9" name="Picture 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DB75F14-413F-496A-8849-01229FBA9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137" y="1003009"/>
            <a:ext cx="2581233" cy="258123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5DBC3-C1D5-47F1-A685-6473F1CE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4319752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</a:rPr>
              <a:t>Spænskur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dagur</a:t>
            </a:r>
            <a:r>
              <a:rPr lang="en-US" sz="3600" dirty="0">
                <a:solidFill>
                  <a:srgbClr val="FFFFFF"/>
                </a:solidFill>
              </a:rPr>
              <a:t> í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fjölbrautaskóla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suðurnesja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DAD5CE-7900-473B-ACBD-D99AEF13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91" y="2175926"/>
            <a:ext cx="3581512" cy="72617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8803512-FE01-4E91-90AA-AFFC0489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46" y="4483576"/>
            <a:ext cx="3277376" cy="172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99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1" name="Rectangle 150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E49A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759D6-00A3-4776-B91B-AC166DC1A8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052" y="1123527"/>
            <a:ext cx="6697890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444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6BACA26-DCE5-4FFE-AD82-8EC870DD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10 Things You Didn't Know about Madrid - Fun and Quirky Facts about the  Capital City of Spain – Go Guides">
            <a:extLst>
              <a:ext uri="{FF2B5EF4-FFF2-40B4-BE49-F238E27FC236}">
                <a16:creationId xmlns:a16="http://schemas.microsoft.com/office/drawing/2014/main" id="{BB050FCC-6217-415C-AB9E-DDCDD9915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22404" b="-1"/>
          <a:stretch/>
        </p:blipFill>
        <p:spPr bwMode="auto">
          <a:xfrm>
            <a:off x="20" y="-2"/>
            <a:ext cx="4544548" cy="421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drid | History, Population, Climate, &amp; Facts | Britannica">
            <a:extLst>
              <a:ext uri="{FF2B5EF4-FFF2-40B4-BE49-F238E27FC236}">
                <a16:creationId xmlns:a16="http://schemas.microsoft.com/office/drawing/2014/main" id="{D80A9E45-5C35-4C5B-9FAB-3DE48C982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r="9188" b="-4"/>
          <a:stretch/>
        </p:blipFill>
        <p:spPr bwMode="auto">
          <a:xfrm>
            <a:off x="4628834" y="-3"/>
            <a:ext cx="3732157" cy="426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A5F9D3AB-061F-40F2-94F2-0F9DCD1B6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FECCA-D56B-40A3-96D0-5BB91883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Höfuðborg-madrid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098" name="Picture 2" descr="What Is The Capital Of Spain? - WorldAtlas">
            <a:extLst>
              <a:ext uri="{FF2B5EF4-FFF2-40B4-BE49-F238E27FC236}">
                <a16:creationId xmlns:a16="http://schemas.microsoft.com/office/drawing/2014/main" id="{B6C20E93-5DAA-4F48-8647-E2F88FB87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r="23787" b="3"/>
          <a:stretch/>
        </p:blipFill>
        <p:spPr bwMode="auto">
          <a:xfrm>
            <a:off x="8457419" y="5"/>
            <a:ext cx="3734578" cy="42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70F9BD37-4DB5-4730-821E-01F12FA35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5326" y="4220158"/>
            <a:ext cx="7689094" cy="90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6" name="Picture 10" descr="What are the former capitals of Spain? - Quora">
            <a:extLst>
              <a:ext uri="{FF2B5EF4-FFF2-40B4-BE49-F238E27FC236}">
                <a16:creationId xmlns:a16="http://schemas.microsoft.com/office/drawing/2014/main" id="{862241B9-31F2-480F-AFA2-75CA01C38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r="-4" b="-4"/>
          <a:stretch/>
        </p:blipFill>
        <p:spPr bwMode="auto">
          <a:xfrm>
            <a:off x="-2" y="4310260"/>
            <a:ext cx="4544568" cy="25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42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3" name="Rectangle 144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4" name="Rectangle 146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5" name="Rectangle 148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136" name="Rectangle 150">
            <a:extLst>
              <a:ext uri="{FF2B5EF4-FFF2-40B4-BE49-F238E27FC236}">
                <a16:creationId xmlns:a16="http://schemas.microsoft.com/office/drawing/2014/main" id="{8A555FB3-C8F7-4C59-92A7-A7155CC38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Rectangle 152">
            <a:extLst>
              <a:ext uri="{FF2B5EF4-FFF2-40B4-BE49-F238E27FC236}">
                <a16:creationId xmlns:a16="http://schemas.microsoft.com/office/drawing/2014/main" id="{EB4C7473-9138-4198-AD0F-3C22581FC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8" name="Rectangle 154">
            <a:extLst>
              <a:ext uri="{FF2B5EF4-FFF2-40B4-BE49-F238E27FC236}">
                <a16:creationId xmlns:a16="http://schemas.microsoft.com/office/drawing/2014/main" id="{6D9D191F-8949-44E0-B578-9235C28E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D88F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9" name="Rectangle 156">
            <a:extLst>
              <a:ext uri="{FF2B5EF4-FFF2-40B4-BE49-F238E27FC236}">
                <a16:creationId xmlns:a16="http://schemas.microsoft.com/office/drawing/2014/main" id="{9A4F9A2D-9C5D-4790-8FE1-6699E4738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22" name="Picture 2" descr="Spanish Food: 45 Must-Try Dishes in Spain | Will Fly for Food">
            <a:extLst>
              <a:ext uri="{FF2B5EF4-FFF2-40B4-BE49-F238E27FC236}">
                <a16:creationId xmlns:a16="http://schemas.microsoft.com/office/drawing/2014/main" id="{C92502F5-EFE3-4BE1-AD91-1C4FCB2FB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4344" b="-1"/>
          <a:stretch/>
        </p:blipFill>
        <p:spPr bwMode="auto">
          <a:xfrm>
            <a:off x="445177" y="636397"/>
            <a:ext cx="3699658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3 Famous Spanish Dishes to Eat in Spain | Bookmundi">
            <a:extLst>
              <a:ext uri="{FF2B5EF4-FFF2-40B4-BE49-F238E27FC236}">
                <a16:creationId xmlns:a16="http://schemas.microsoft.com/office/drawing/2014/main" id="{4D351388-A500-4765-910A-6F5AEF014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r="19269" b="-2"/>
          <a:stretch/>
        </p:blipFill>
        <p:spPr bwMode="auto">
          <a:xfrm>
            <a:off x="4241831" y="636397"/>
            <a:ext cx="3703320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panish Food&quot; Images – Browse 26,916 Stock Photos, Vectors, and Video |  Adobe Stock">
            <a:extLst>
              <a:ext uri="{FF2B5EF4-FFF2-40B4-BE49-F238E27FC236}">
                <a16:creationId xmlns:a16="http://schemas.microsoft.com/office/drawing/2014/main" id="{1A15D8AA-30C7-4714-9660-908C3466E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17451" b="-1"/>
          <a:stretch/>
        </p:blipFill>
        <p:spPr bwMode="auto">
          <a:xfrm>
            <a:off x="8042147" y="636397"/>
            <a:ext cx="3696464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158">
            <a:extLst>
              <a:ext uri="{FF2B5EF4-FFF2-40B4-BE49-F238E27FC236}">
                <a16:creationId xmlns:a16="http://schemas.microsoft.com/office/drawing/2014/main" id="{B6877874-48AA-48C8-AED1-578BEB501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177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ADDB0-5D4E-4C17-9383-244963EB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020816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Spænskur matur</a:t>
            </a:r>
          </a:p>
        </p:txBody>
      </p:sp>
    </p:spTree>
    <p:extLst>
      <p:ext uri="{BB962C8B-B14F-4D97-AF65-F5344CB8AC3E}">
        <p14:creationId xmlns:p14="http://schemas.microsoft.com/office/powerpoint/2010/main" val="355379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3" name="Rectangle 159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4" name="Rectangle 161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5" name="Rectangle 163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6" name="Rectangle 165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177" name="Rectangle 167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8" name="Rectangle 169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9" name="Rectangle 171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52" name="Picture 8" descr="Flamenco Attractions, 3 Women 3. Promo Video. Female Flamenco Dancers.  Flamenco show. - YouTube">
            <a:extLst>
              <a:ext uri="{FF2B5EF4-FFF2-40B4-BE49-F238E27FC236}">
                <a16:creationId xmlns:a16="http://schemas.microsoft.com/office/drawing/2014/main" id="{B348C333-CF9C-4E21-B8D8-798FC2B23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r="-2" b="-2"/>
          <a:stretch/>
        </p:blipFill>
        <p:spPr bwMode="auto">
          <a:xfrm>
            <a:off x="446534" y="599724"/>
            <a:ext cx="5614416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B008DC9-1274-4CA3-A93C-F12643FD1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1" b="-2"/>
          <a:stretch/>
        </p:blipFill>
        <p:spPr bwMode="auto">
          <a:xfrm>
            <a:off x="6116658" y="599724"/>
            <a:ext cx="5626608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DDC83-B7DB-4F21-BC51-77467937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4319752"/>
            <a:ext cx="10947620" cy="1155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flamenco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8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72">
            <a:extLst>
              <a:ext uri="{FF2B5EF4-FFF2-40B4-BE49-F238E27FC236}">
                <a16:creationId xmlns:a16="http://schemas.microsoft.com/office/drawing/2014/main" id="{05DD6994-BC2D-41A8-8ACE-BB874596E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99" name="Rectangle 74">
            <a:extLst>
              <a:ext uri="{FF2B5EF4-FFF2-40B4-BE49-F238E27FC236}">
                <a16:creationId xmlns:a16="http://schemas.microsoft.com/office/drawing/2014/main" id="{E0CE2C55-1B63-4B57-AF28-4C4D2485D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00" name="Rectangle 76">
            <a:extLst>
              <a:ext uri="{FF2B5EF4-FFF2-40B4-BE49-F238E27FC236}">
                <a16:creationId xmlns:a16="http://schemas.microsoft.com/office/drawing/2014/main" id="{AB229282-0B67-4E94-93BD-85CB926D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201" name="Rectangle 78">
            <a:extLst>
              <a:ext uri="{FF2B5EF4-FFF2-40B4-BE49-F238E27FC236}">
                <a16:creationId xmlns:a16="http://schemas.microsoft.com/office/drawing/2014/main" id="{5E22EDAF-5B6B-4EDA-874A-D2323A563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2" name="Rectangle 80">
            <a:extLst>
              <a:ext uri="{FF2B5EF4-FFF2-40B4-BE49-F238E27FC236}">
                <a16:creationId xmlns:a16="http://schemas.microsoft.com/office/drawing/2014/main" id="{447093E9-0FF5-4C8A-87CA-1A77A8A8A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03" name="Rectangle 82">
            <a:extLst>
              <a:ext uri="{FF2B5EF4-FFF2-40B4-BE49-F238E27FC236}">
                <a16:creationId xmlns:a16="http://schemas.microsoft.com/office/drawing/2014/main" id="{1531B9EF-E1F9-40FE-9CC0-C4C5F7025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8457049-EBE6-4D4A-9603-74419DBB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196" name="Picture 4" descr="Spanish Customs and Traditions - Apartment Costa Blanca">
            <a:extLst>
              <a:ext uri="{FF2B5EF4-FFF2-40B4-BE49-F238E27FC236}">
                <a16:creationId xmlns:a16="http://schemas.microsoft.com/office/drawing/2014/main" id="{140EA474-B312-4678-AAB8-E8E82D204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r="1" b="1"/>
          <a:stretch/>
        </p:blipFill>
        <p:spPr bwMode="auto">
          <a:xfrm>
            <a:off x="446533" y="621553"/>
            <a:ext cx="5603748" cy="517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even Spanish traditions of extreme animal torture that MUST be stopped -  Olive Press News Spain">
            <a:extLst>
              <a:ext uri="{FF2B5EF4-FFF2-40B4-BE49-F238E27FC236}">
                <a16:creationId xmlns:a16="http://schemas.microsoft.com/office/drawing/2014/main" id="{9A07C3AC-6A83-40A4-B503-FEA2374C8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r="12478" b="-1"/>
          <a:stretch/>
        </p:blipFill>
        <p:spPr bwMode="auto">
          <a:xfrm>
            <a:off x="6141720" y="621553"/>
            <a:ext cx="5601546" cy="517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54EC586-DBC6-420F-A910-59AC50AB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133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C592B42C-58FA-4A86-86F9-BA64DFB5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9AE81AC-D16D-497C-95C0-16E491F1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465720C-012A-4C28-8AA5-75E0C7CC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2137993-2819-4F0D-9767-4F7C41F3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C9E8B1E-9FF3-4471-BF13-F774FD86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20938-20FC-4A7B-B8AF-9CD77676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strandir</a:t>
            </a:r>
          </a:p>
        </p:txBody>
      </p:sp>
      <p:pic>
        <p:nvPicPr>
          <p:cNvPr id="7170" name="Picture 2" descr="16 Top-Rated Beaches in Spain | PlanetWare">
            <a:extLst>
              <a:ext uri="{FF2B5EF4-FFF2-40B4-BE49-F238E27FC236}">
                <a16:creationId xmlns:a16="http://schemas.microsoft.com/office/drawing/2014/main" id="{BF8D0774-E518-4E83-9EFF-9ABF8C194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r="4" b="4"/>
          <a:stretch/>
        </p:blipFill>
        <p:spPr bwMode="auto">
          <a:xfrm>
            <a:off x="4241830" y="619432"/>
            <a:ext cx="3703320" cy="284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Best Beaches in Spain - Europe's Best Destinations">
            <a:extLst>
              <a:ext uri="{FF2B5EF4-FFF2-40B4-BE49-F238E27FC236}">
                <a16:creationId xmlns:a16="http://schemas.microsoft.com/office/drawing/2014/main" id="{3151C5B7-5AD6-4DE5-9915-01A8846A1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9" b="-4"/>
          <a:stretch/>
        </p:blipFill>
        <p:spPr bwMode="auto">
          <a:xfrm>
            <a:off x="4241823" y="3562350"/>
            <a:ext cx="3703320" cy="28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10 Best Beaches in Spain">
            <a:extLst>
              <a:ext uri="{FF2B5EF4-FFF2-40B4-BE49-F238E27FC236}">
                <a16:creationId xmlns:a16="http://schemas.microsoft.com/office/drawing/2014/main" id="{3194BDD1-7E57-4202-BBFB-2F72055A0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7" r="28629" b="1"/>
          <a:stretch/>
        </p:blipFill>
        <p:spPr bwMode="auto">
          <a:xfrm>
            <a:off x="8036241" y="638175"/>
            <a:ext cx="3702877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8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8A555FB3-C8F7-4C59-92A7-A7155CC38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B4C7473-9138-4198-AD0F-3C22581FC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D9D191F-8949-44E0-B578-9235C28E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FB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A4F9A2D-9C5D-4790-8FE1-6699E4738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16" descr="Gaudí Barcelona: 10 of the Architect's Greatest Masterpieces">
            <a:extLst>
              <a:ext uri="{FF2B5EF4-FFF2-40B4-BE49-F238E27FC236}">
                <a16:creationId xmlns:a16="http://schemas.microsoft.com/office/drawing/2014/main" id="{21142AD1-E0EC-4D95-9334-112475E40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6890" b="-3"/>
          <a:stretch/>
        </p:blipFill>
        <p:spPr bwMode="auto">
          <a:xfrm>
            <a:off x="445177" y="636397"/>
            <a:ext cx="3699658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Barcelona Brand - (barcelona-metropolitan.com)">
            <a:extLst>
              <a:ext uri="{FF2B5EF4-FFF2-40B4-BE49-F238E27FC236}">
                <a16:creationId xmlns:a16="http://schemas.microsoft.com/office/drawing/2014/main" id="{476B310E-5EB5-4FF8-8E04-B523404A5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r="2998" b="-1"/>
          <a:stretch/>
        </p:blipFill>
        <p:spPr bwMode="auto">
          <a:xfrm>
            <a:off x="4241831" y="636397"/>
            <a:ext cx="3703320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ow Antoni Gaudí Came to Define Barcelona's Architecture | Architectural  Digest">
            <a:extLst>
              <a:ext uri="{FF2B5EF4-FFF2-40B4-BE49-F238E27FC236}">
                <a16:creationId xmlns:a16="http://schemas.microsoft.com/office/drawing/2014/main" id="{5A8A9E4E-FA56-4D3A-B6F4-A51401118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825" b="-1"/>
          <a:stretch/>
        </p:blipFill>
        <p:spPr bwMode="auto">
          <a:xfrm>
            <a:off x="8042147" y="636397"/>
            <a:ext cx="3696464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B6877874-48AA-48C8-AED1-578BEB501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177" y="4020816"/>
            <a:ext cx="11293434" cy="229612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88509-8AB8-42A9-8862-729B138C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020816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Barcelona-</a:t>
            </a:r>
            <a:r>
              <a:rPr lang="en-US" sz="3600" dirty="0" err="1">
                <a:solidFill>
                  <a:srgbClr val="FFFFFF"/>
                </a:solidFill>
              </a:rPr>
              <a:t>gaudi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5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{C21D7667-AF23-4409-A2E8-678584A1B5C3}tf11964407_win32</Template>
  <TotalTime>51</TotalTime>
  <Words>18</Words>
  <Application>Microsoft Office PowerPoint</Application>
  <PresentationFormat>Widescreen</PresentationFormat>
  <Paragraphs>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Franklin Gothic Book</vt:lpstr>
      <vt:lpstr>Franklin Gothic Demi</vt:lpstr>
      <vt:lpstr>Wingdings 2</vt:lpstr>
      <vt:lpstr>DividendVTI</vt:lpstr>
      <vt:lpstr>PowerPoint Presentation</vt:lpstr>
      <vt:lpstr>Spænskur dagur í  fjölbrautaskóla suðurnesja</vt:lpstr>
      <vt:lpstr>PowerPoint Presentation</vt:lpstr>
      <vt:lpstr>Höfuðborg-madrid</vt:lpstr>
      <vt:lpstr>Spænskur matur</vt:lpstr>
      <vt:lpstr>flamenco</vt:lpstr>
      <vt:lpstr>PowerPoint Presentation</vt:lpstr>
      <vt:lpstr>strandir</vt:lpstr>
      <vt:lpstr>Barcelona-gaudi</vt:lpstr>
      <vt:lpstr>Pablo Picasso      salvator dali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Harpa Kristín Einarsdóttir - FS</dc:creator>
  <cp:lastModifiedBy>Kristjana Hrönn Árnadóttir - FS</cp:lastModifiedBy>
  <cp:revision>1</cp:revision>
  <dcterms:created xsi:type="dcterms:W3CDTF">2022-04-05T08:40:34Z</dcterms:created>
  <dcterms:modified xsi:type="dcterms:W3CDTF">2022-04-07T14:22:43Z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