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BBC50-FC13-4A48-94F5-59137F4C1135}" v="355" dt="2021-05-03T16:02:31.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FA50E-B351-46FF-A436-F824C9718A87}" type="doc">
      <dgm:prSet loTypeId="urn:microsoft.com/office/officeart/2005/8/layout/hList1" loCatId="list" qsTypeId="urn:microsoft.com/office/officeart/2005/8/quickstyle/3d7" qsCatId="3D" csTypeId="urn:microsoft.com/office/officeart/2005/8/colors/accent1_2" csCatId="accent1" phldr="1"/>
      <dgm:spPr/>
      <dgm:t>
        <a:bodyPr/>
        <a:lstStyle/>
        <a:p>
          <a:endParaRPr lang="es-ES"/>
        </a:p>
      </dgm:t>
    </dgm:pt>
    <dgm:pt modelId="{F3602388-9B70-4C40-8E75-4E114019A77D}">
      <dgm:prSet phldrT="[Texto]" phldr="0"/>
      <dgm:spPr/>
      <dgm:t>
        <a:bodyPr/>
        <a:lstStyle/>
        <a:p>
          <a:pPr rtl="0"/>
          <a:r>
            <a:rPr lang="es-ES" dirty="0" err="1">
              <a:latin typeface="Gill Sans MT" panose="020B0502020104020203"/>
            </a:rPr>
            <a:t>Lopapeysa</a:t>
          </a:r>
          <a:r>
            <a:rPr lang="es-ES" dirty="0">
              <a:latin typeface="Gill Sans MT" panose="020B0502020104020203"/>
            </a:rPr>
            <a:t> </a:t>
          </a:r>
          <a:r>
            <a:rPr lang="es-ES" dirty="0" err="1">
              <a:latin typeface="Gill Sans MT" panose="020B0502020104020203"/>
            </a:rPr>
            <a:t>is</a:t>
          </a:r>
          <a:r>
            <a:rPr lang="es-ES" dirty="0">
              <a:latin typeface="Gill Sans MT" panose="020B0502020104020203"/>
            </a:rPr>
            <a:t> </a:t>
          </a:r>
          <a:r>
            <a:rPr lang="es-ES" dirty="0" err="1">
              <a:latin typeface="Gill Sans MT" panose="020B0502020104020203"/>
            </a:rPr>
            <a:t>used</a:t>
          </a:r>
          <a:r>
            <a:rPr lang="es-ES" dirty="0">
              <a:latin typeface="Gill Sans MT" panose="020B0502020104020203"/>
            </a:rPr>
            <a:t> </a:t>
          </a:r>
          <a:r>
            <a:rPr lang="es-ES" dirty="0" err="1">
              <a:latin typeface="Gill Sans MT" panose="020B0502020104020203"/>
            </a:rPr>
            <a:t>for</a:t>
          </a:r>
          <a:r>
            <a:rPr lang="es-ES" dirty="0">
              <a:latin typeface="Gill Sans MT" panose="020B0502020104020203"/>
            </a:rPr>
            <a:t> :</a:t>
          </a:r>
          <a:endParaRPr lang="es-ES" dirty="0"/>
        </a:p>
      </dgm:t>
    </dgm:pt>
    <dgm:pt modelId="{D871E9EB-4258-46B1-B9EE-45D4036C77A2}" type="parTrans" cxnId="{FF4B9875-24AE-453C-AD41-A0988E3E7744}">
      <dgm:prSet/>
      <dgm:spPr/>
      <dgm:t>
        <a:bodyPr/>
        <a:lstStyle/>
        <a:p>
          <a:endParaRPr lang="es-ES"/>
        </a:p>
      </dgm:t>
    </dgm:pt>
    <dgm:pt modelId="{8472D9BE-10A1-4518-8AEC-13DA0859FEB9}" type="sibTrans" cxnId="{FF4B9875-24AE-453C-AD41-A0988E3E7744}">
      <dgm:prSet/>
      <dgm:spPr/>
      <dgm:t>
        <a:bodyPr/>
        <a:lstStyle/>
        <a:p>
          <a:endParaRPr lang="es-ES"/>
        </a:p>
      </dgm:t>
    </dgm:pt>
    <dgm:pt modelId="{75A29C29-D0AC-4E91-9840-778E4C123DBC}">
      <dgm:prSet phldr="0"/>
      <dgm:spPr/>
      <dgm:t>
        <a:bodyPr/>
        <a:lstStyle/>
        <a:p>
          <a:pPr rtl="0"/>
          <a:r>
            <a:rPr lang="en" dirty="0">
              <a:latin typeface="Consolas"/>
            </a:rPr>
            <a:t>The </a:t>
          </a:r>
          <a:r>
            <a:rPr lang="en" dirty="0" err="1">
              <a:latin typeface="Consolas"/>
            </a:rPr>
            <a:t>lopapeysa</a:t>
          </a:r>
          <a:r>
            <a:rPr lang="en" dirty="0">
              <a:latin typeface="Consolas"/>
            </a:rPr>
            <a:t> is very hot for children used to playing at low temperatures. Teenagers who also want a “cool” look with it and for experienced fishermen who use it as a weapon to fight the cold.</a:t>
          </a:r>
          <a:endParaRPr lang="es-ES" dirty="0">
            <a:latin typeface="Gill Sans MT" panose="020B0502020104020203"/>
          </a:endParaRPr>
        </a:p>
      </dgm:t>
    </dgm:pt>
    <dgm:pt modelId="{C0AC5DED-7500-4DB0-83FD-31EF0A2B16DF}" type="parTrans" cxnId="{DCFE885C-74E9-4A61-A624-AE329F5E722A}">
      <dgm:prSet/>
      <dgm:spPr/>
    </dgm:pt>
    <dgm:pt modelId="{6372FFDB-7E32-4E49-936D-6F4647448BC0}" type="sibTrans" cxnId="{DCFE885C-74E9-4A61-A624-AE329F5E722A}">
      <dgm:prSet/>
      <dgm:spPr/>
    </dgm:pt>
    <dgm:pt modelId="{195D4BBF-E05E-4842-9355-63506F978F7C}" type="pres">
      <dgm:prSet presAssocID="{00FFA50E-B351-46FF-A436-F824C9718A87}" presName="Name0" presStyleCnt="0">
        <dgm:presLayoutVars>
          <dgm:dir/>
          <dgm:animLvl val="lvl"/>
          <dgm:resizeHandles val="exact"/>
        </dgm:presLayoutVars>
      </dgm:prSet>
      <dgm:spPr/>
    </dgm:pt>
    <dgm:pt modelId="{03846AB1-BACD-4BBC-B8B2-00ABDAAA470A}" type="pres">
      <dgm:prSet presAssocID="{F3602388-9B70-4C40-8E75-4E114019A77D}" presName="composite" presStyleCnt="0"/>
      <dgm:spPr/>
    </dgm:pt>
    <dgm:pt modelId="{24D1CDFD-1E8D-463C-927F-D909642224D0}" type="pres">
      <dgm:prSet presAssocID="{F3602388-9B70-4C40-8E75-4E114019A77D}" presName="parTx" presStyleLbl="alignNode1" presStyleIdx="0" presStyleCnt="1">
        <dgm:presLayoutVars>
          <dgm:chMax val="0"/>
          <dgm:chPref val="0"/>
          <dgm:bulletEnabled val="1"/>
        </dgm:presLayoutVars>
      </dgm:prSet>
      <dgm:spPr/>
    </dgm:pt>
    <dgm:pt modelId="{FF9D6E35-335C-40DF-A81C-031C771459A2}" type="pres">
      <dgm:prSet presAssocID="{F3602388-9B70-4C40-8E75-4E114019A77D}" presName="desTx" presStyleLbl="alignAccFollowNode1" presStyleIdx="0" presStyleCnt="1">
        <dgm:presLayoutVars>
          <dgm:bulletEnabled val="1"/>
        </dgm:presLayoutVars>
      </dgm:prSet>
      <dgm:spPr/>
    </dgm:pt>
  </dgm:ptLst>
  <dgm:cxnLst>
    <dgm:cxn modelId="{DCFE885C-74E9-4A61-A624-AE329F5E722A}" srcId="{F3602388-9B70-4C40-8E75-4E114019A77D}" destId="{75A29C29-D0AC-4E91-9840-778E4C123DBC}" srcOrd="0" destOrd="0" parTransId="{C0AC5DED-7500-4DB0-83FD-31EF0A2B16DF}" sibTransId="{6372FFDB-7E32-4E49-936D-6F4647448BC0}"/>
    <dgm:cxn modelId="{FF4B9875-24AE-453C-AD41-A0988E3E7744}" srcId="{00FFA50E-B351-46FF-A436-F824C9718A87}" destId="{F3602388-9B70-4C40-8E75-4E114019A77D}" srcOrd="0" destOrd="0" parTransId="{D871E9EB-4258-46B1-B9EE-45D4036C77A2}" sibTransId="{8472D9BE-10A1-4518-8AEC-13DA0859FEB9}"/>
    <dgm:cxn modelId="{0BF7C48F-9F75-402A-BCDF-7A3075400BAE}" type="presOf" srcId="{F3602388-9B70-4C40-8E75-4E114019A77D}" destId="{24D1CDFD-1E8D-463C-927F-D909642224D0}" srcOrd="0" destOrd="0" presId="urn:microsoft.com/office/officeart/2005/8/layout/hList1"/>
    <dgm:cxn modelId="{8989B9BA-66F5-4009-AD6D-E711F574FDEC}" type="presOf" srcId="{75A29C29-D0AC-4E91-9840-778E4C123DBC}" destId="{FF9D6E35-335C-40DF-A81C-031C771459A2}" srcOrd="0" destOrd="0" presId="urn:microsoft.com/office/officeart/2005/8/layout/hList1"/>
    <dgm:cxn modelId="{946E80E7-2443-4F89-9E85-3D72AABD5EA4}" type="presOf" srcId="{00FFA50E-B351-46FF-A436-F824C9718A87}" destId="{195D4BBF-E05E-4842-9355-63506F978F7C}" srcOrd="0" destOrd="0" presId="urn:microsoft.com/office/officeart/2005/8/layout/hList1"/>
    <dgm:cxn modelId="{504C62F5-8F31-454B-8044-896BB52536F6}" type="presParOf" srcId="{195D4BBF-E05E-4842-9355-63506F978F7C}" destId="{03846AB1-BACD-4BBC-B8B2-00ABDAAA470A}" srcOrd="0" destOrd="0" presId="urn:microsoft.com/office/officeart/2005/8/layout/hList1"/>
    <dgm:cxn modelId="{05AD76E0-F0EA-44C3-9004-EA102DE1FCCE}" type="presParOf" srcId="{03846AB1-BACD-4BBC-B8B2-00ABDAAA470A}" destId="{24D1CDFD-1E8D-463C-927F-D909642224D0}" srcOrd="0" destOrd="0" presId="urn:microsoft.com/office/officeart/2005/8/layout/hList1"/>
    <dgm:cxn modelId="{D64888C8-1F13-4D9A-90C1-BD10C9553FA9}" type="presParOf" srcId="{03846AB1-BACD-4BBC-B8B2-00ABDAAA470A}" destId="{FF9D6E35-335C-40DF-A81C-031C771459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1CDFD-1E8D-463C-927F-D909642224D0}">
      <dsp:nvSpPr>
        <dsp:cNvPr id="0" name=""/>
        <dsp:cNvSpPr/>
      </dsp:nvSpPr>
      <dsp:spPr>
        <a:xfrm>
          <a:off x="0" y="25770"/>
          <a:ext cx="7708781" cy="691200"/>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s-ES" sz="2400" kern="1200" dirty="0" err="1">
              <a:latin typeface="Gill Sans MT" panose="020B0502020104020203"/>
            </a:rPr>
            <a:t>Lopapeysa</a:t>
          </a:r>
          <a:r>
            <a:rPr lang="es-ES" sz="2400" kern="1200" dirty="0">
              <a:latin typeface="Gill Sans MT" panose="020B0502020104020203"/>
            </a:rPr>
            <a:t> </a:t>
          </a:r>
          <a:r>
            <a:rPr lang="es-ES" sz="2400" kern="1200" dirty="0" err="1">
              <a:latin typeface="Gill Sans MT" panose="020B0502020104020203"/>
            </a:rPr>
            <a:t>is</a:t>
          </a:r>
          <a:r>
            <a:rPr lang="es-ES" sz="2400" kern="1200" dirty="0">
              <a:latin typeface="Gill Sans MT" panose="020B0502020104020203"/>
            </a:rPr>
            <a:t> </a:t>
          </a:r>
          <a:r>
            <a:rPr lang="es-ES" sz="2400" kern="1200" dirty="0" err="1">
              <a:latin typeface="Gill Sans MT" panose="020B0502020104020203"/>
            </a:rPr>
            <a:t>used</a:t>
          </a:r>
          <a:r>
            <a:rPr lang="es-ES" sz="2400" kern="1200" dirty="0">
              <a:latin typeface="Gill Sans MT" panose="020B0502020104020203"/>
            </a:rPr>
            <a:t> </a:t>
          </a:r>
          <a:r>
            <a:rPr lang="es-ES" sz="2400" kern="1200" dirty="0" err="1">
              <a:latin typeface="Gill Sans MT" panose="020B0502020104020203"/>
            </a:rPr>
            <a:t>for</a:t>
          </a:r>
          <a:r>
            <a:rPr lang="es-ES" sz="2400" kern="1200" dirty="0">
              <a:latin typeface="Gill Sans MT" panose="020B0502020104020203"/>
            </a:rPr>
            <a:t> :</a:t>
          </a:r>
          <a:endParaRPr lang="es-ES" sz="2400" kern="1200" dirty="0"/>
        </a:p>
      </dsp:txBody>
      <dsp:txXfrm>
        <a:off x="0" y="25770"/>
        <a:ext cx="7708781" cy="691200"/>
      </dsp:txXfrm>
    </dsp:sp>
    <dsp:sp modelId="{FF9D6E35-335C-40DF-A81C-031C771459A2}">
      <dsp:nvSpPr>
        <dsp:cNvPr id="0" name=""/>
        <dsp:cNvSpPr/>
      </dsp:nvSpPr>
      <dsp:spPr>
        <a:xfrm>
          <a:off x="0" y="716970"/>
          <a:ext cx="7708781" cy="1943460"/>
        </a:xfrm>
        <a:prstGeom prst="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 sz="2400" kern="1200" dirty="0">
              <a:latin typeface="Consolas"/>
            </a:rPr>
            <a:t>The </a:t>
          </a:r>
          <a:r>
            <a:rPr lang="en" sz="2400" kern="1200" dirty="0" err="1">
              <a:latin typeface="Consolas"/>
            </a:rPr>
            <a:t>lopapeysa</a:t>
          </a:r>
          <a:r>
            <a:rPr lang="en" sz="2400" kern="1200" dirty="0">
              <a:latin typeface="Consolas"/>
            </a:rPr>
            <a:t> is very hot for children used to playing at low temperatures. Teenagers who also want a “cool” look with it and for experienced fishermen who use it as a weapon to fight the cold.</a:t>
          </a:r>
          <a:endParaRPr lang="es-ES" sz="2400" kern="1200" dirty="0">
            <a:latin typeface="Gill Sans MT" panose="020B0502020104020203"/>
          </a:endParaRPr>
        </a:p>
      </dsp:txBody>
      <dsp:txXfrm>
        <a:off x="0" y="716970"/>
        <a:ext cx="7708781" cy="19434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09823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64420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0221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4610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6318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1424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6080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5749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1823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4494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25999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7917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LjBepJiZm94?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slandia24.com/lopapeysa-el-jersey-tipico-islan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6172" y="574733"/>
            <a:ext cx="10993549" cy="1475013"/>
          </a:xfrm>
        </p:spPr>
        <p:txBody>
          <a:bodyPr/>
          <a:lstStyle/>
          <a:p>
            <a:r>
              <a:rPr lang="es-ES" dirty="0">
                <a:cs typeface="Calibri Light"/>
              </a:rPr>
              <a:t>LOPAPEYSA IN ICELAND</a:t>
            </a:r>
            <a:endParaRPr lang="es-ES" dirty="0"/>
          </a:p>
        </p:txBody>
      </p:sp>
      <p:pic>
        <p:nvPicPr>
          <p:cNvPr id="4" name="Imagen 4">
            <a:extLst>
              <a:ext uri="{FF2B5EF4-FFF2-40B4-BE49-F238E27FC236}">
                <a16:creationId xmlns:a16="http://schemas.microsoft.com/office/drawing/2014/main" id="{62A40B71-105A-4ABE-90A6-F9B9097089A2}"/>
              </a:ext>
            </a:extLst>
          </p:cNvPr>
          <p:cNvPicPr>
            <a:picLocks noChangeAspect="1"/>
          </p:cNvPicPr>
          <p:nvPr/>
        </p:nvPicPr>
        <p:blipFill>
          <a:blip r:embed="rId2"/>
          <a:stretch>
            <a:fillRect/>
          </a:stretch>
        </p:blipFill>
        <p:spPr>
          <a:xfrm>
            <a:off x="698740" y="2486418"/>
            <a:ext cx="5403010" cy="3596071"/>
          </a:xfrm>
          <a:prstGeom prst="rect">
            <a:avLst/>
          </a:prstGeom>
        </p:spPr>
      </p:pic>
      <p:pic>
        <p:nvPicPr>
          <p:cNvPr id="5" name="Imagen 5" descr="Mapa&#10;&#10;Descripción generada automáticamente">
            <a:extLst>
              <a:ext uri="{FF2B5EF4-FFF2-40B4-BE49-F238E27FC236}">
                <a16:creationId xmlns:a16="http://schemas.microsoft.com/office/drawing/2014/main" id="{988F42F6-8EF1-4F38-A095-26AC6F9EE1F6}"/>
              </a:ext>
            </a:extLst>
          </p:cNvPr>
          <p:cNvPicPr>
            <a:picLocks noChangeAspect="1"/>
          </p:cNvPicPr>
          <p:nvPr/>
        </p:nvPicPr>
        <p:blipFill>
          <a:blip r:embed="rId3"/>
          <a:stretch>
            <a:fillRect/>
          </a:stretch>
        </p:blipFill>
        <p:spPr>
          <a:xfrm>
            <a:off x="6320287" y="2051843"/>
            <a:ext cx="5158595" cy="4091410"/>
          </a:xfrm>
          <a:prstGeom prst="rect">
            <a:avLst/>
          </a:prstGeom>
        </p:spPr>
      </p:pic>
      <p:sp>
        <p:nvSpPr>
          <p:cNvPr id="6" name="CuadroTexto 5">
            <a:extLst>
              <a:ext uri="{FF2B5EF4-FFF2-40B4-BE49-F238E27FC236}">
                <a16:creationId xmlns:a16="http://schemas.microsoft.com/office/drawing/2014/main" id="{4F827AB8-F197-41DA-9906-E6A3D48AB54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dirty="0">
              <a:cs typeface="Arial"/>
            </a:endParaRPr>
          </a:p>
        </p:txBody>
      </p:sp>
    </p:spTree>
    <p:extLst>
      <p:ext uri="{BB962C8B-B14F-4D97-AF65-F5344CB8AC3E}">
        <p14:creationId xmlns:p14="http://schemas.microsoft.com/office/powerpoint/2010/main" val="2406273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BD3A0-E713-426B-8395-5B0D97321B97}"/>
              </a:ext>
            </a:extLst>
          </p:cNvPr>
          <p:cNvSpPr>
            <a:spLocks noGrp="1"/>
          </p:cNvSpPr>
          <p:nvPr>
            <p:ph type="title"/>
          </p:nvPr>
        </p:nvSpPr>
        <p:spPr/>
        <p:txBody>
          <a:bodyPr/>
          <a:lstStyle/>
          <a:p>
            <a:r>
              <a:rPr lang="es-ES" dirty="0"/>
              <a:t>WHAT IS LOPAPEYSA?</a:t>
            </a:r>
          </a:p>
        </p:txBody>
      </p:sp>
      <p:sp>
        <p:nvSpPr>
          <p:cNvPr id="3" name="Marcador de contenido 2">
            <a:extLst>
              <a:ext uri="{FF2B5EF4-FFF2-40B4-BE49-F238E27FC236}">
                <a16:creationId xmlns:a16="http://schemas.microsoft.com/office/drawing/2014/main" id="{4F13AA91-C82B-461D-9C7A-3B0EC3609EEC}"/>
              </a:ext>
            </a:extLst>
          </p:cNvPr>
          <p:cNvSpPr>
            <a:spLocks noGrp="1"/>
          </p:cNvSpPr>
          <p:nvPr>
            <p:ph idx="1"/>
          </p:nvPr>
        </p:nvSpPr>
        <p:spPr/>
        <p:txBody>
          <a:bodyPr/>
          <a:lstStyle/>
          <a:p>
            <a:pPr marL="0" indent="0">
              <a:buNone/>
            </a:pPr>
            <a:endParaRPr lang="es-ES" dirty="0"/>
          </a:p>
          <a:p>
            <a:pPr marL="0" indent="0">
              <a:buNone/>
            </a:pPr>
            <a:endParaRPr lang="es-ES" dirty="0"/>
          </a:p>
        </p:txBody>
      </p:sp>
      <p:sp>
        <p:nvSpPr>
          <p:cNvPr id="4" name="CuadroTexto 3">
            <a:extLst>
              <a:ext uri="{FF2B5EF4-FFF2-40B4-BE49-F238E27FC236}">
                <a16:creationId xmlns:a16="http://schemas.microsoft.com/office/drawing/2014/main" id="{26368364-2126-4E15-8993-6DA0A1670E91}"/>
              </a:ext>
            </a:extLst>
          </p:cNvPr>
          <p:cNvSpPr txBox="1"/>
          <p:nvPr/>
        </p:nvSpPr>
        <p:spPr>
          <a:xfrm>
            <a:off x="224287" y="2035834"/>
            <a:ext cx="11772181"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05435" indent="-305435">
              <a:spcBef>
                <a:spcPct val="20000"/>
              </a:spcBef>
              <a:spcAft>
                <a:spcPts val="600"/>
              </a:spcAft>
              <a:buFont typeface="Arial"/>
              <a:buChar char="•"/>
            </a:pPr>
            <a:r>
              <a:rPr lang="en" dirty="0">
                <a:latin typeface="Consolas"/>
                <a:ea typeface="+mn-lt"/>
                <a:cs typeface="+mn-lt"/>
              </a:rPr>
              <a:t>The “</a:t>
            </a:r>
            <a:r>
              <a:rPr lang="en" dirty="0" err="1">
                <a:latin typeface="Consolas"/>
                <a:ea typeface="+mn-lt"/>
                <a:cs typeface="+mn-lt"/>
              </a:rPr>
              <a:t>Lopapeysa</a:t>
            </a:r>
            <a:r>
              <a:rPr lang="en" dirty="0">
                <a:latin typeface="Consolas"/>
                <a:ea typeface="+mn-lt"/>
                <a:cs typeface="+mn-lt"/>
              </a:rPr>
              <a:t>”, that is to say the Icelandic sweater, is loved by Icelanders and appreciated by visitors and tourists. You can see them both in the city and in the countryside since it is a garment used by all kinds of people. Without a doubt, the best way to get a sweater is by visiting the local producers that you can find around Iceland.</a:t>
            </a:r>
            <a:endParaRPr lang="es-ES" dirty="0">
              <a:ea typeface="+mn-lt"/>
              <a:cs typeface="+mn-lt"/>
            </a:endParaRPr>
          </a:p>
          <a:p>
            <a:pPr algn="l"/>
            <a:endParaRPr lang="es-ES" dirty="0"/>
          </a:p>
        </p:txBody>
      </p:sp>
      <p:pic>
        <p:nvPicPr>
          <p:cNvPr id="5" name="Imagen 5" descr="Imagen que contiene interior, colorido, diferente, artículos&#10;&#10;Descripción generada automáticamente">
            <a:extLst>
              <a:ext uri="{FF2B5EF4-FFF2-40B4-BE49-F238E27FC236}">
                <a16:creationId xmlns:a16="http://schemas.microsoft.com/office/drawing/2014/main" id="{CCF92677-2F68-4968-9FDD-821B2E82895D}"/>
              </a:ext>
            </a:extLst>
          </p:cNvPr>
          <p:cNvPicPr>
            <a:picLocks noChangeAspect="1"/>
          </p:cNvPicPr>
          <p:nvPr/>
        </p:nvPicPr>
        <p:blipFill rotWithShape="1">
          <a:blip r:embed="rId2"/>
          <a:srcRect r="-238" b="7616"/>
          <a:stretch/>
        </p:blipFill>
        <p:spPr>
          <a:xfrm>
            <a:off x="3928164" y="3530540"/>
            <a:ext cx="4335691" cy="2873816"/>
          </a:xfrm>
          <a:prstGeom prst="rect">
            <a:avLst/>
          </a:prstGeom>
        </p:spPr>
      </p:pic>
      <p:sp>
        <p:nvSpPr>
          <p:cNvPr id="6" name="Cilindro 5">
            <a:extLst>
              <a:ext uri="{FF2B5EF4-FFF2-40B4-BE49-F238E27FC236}">
                <a16:creationId xmlns:a16="http://schemas.microsoft.com/office/drawing/2014/main" id="{D10D313A-C64D-4BA3-9014-B078BD695EBB}"/>
              </a:ext>
            </a:extLst>
          </p:cNvPr>
          <p:cNvSpPr/>
          <p:nvPr/>
        </p:nvSpPr>
        <p:spPr>
          <a:xfrm>
            <a:off x="4487713" y="907835"/>
            <a:ext cx="402566" cy="60384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3667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4D74F-89AE-4F4E-A32A-A961875F798D}"/>
              </a:ext>
            </a:extLst>
          </p:cNvPr>
          <p:cNvSpPr>
            <a:spLocks noGrp="1"/>
          </p:cNvSpPr>
          <p:nvPr>
            <p:ph type="title"/>
          </p:nvPr>
        </p:nvSpPr>
        <p:spPr/>
        <p:txBody>
          <a:bodyPr/>
          <a:lstStyle/>
          <a:p>
            <a:r>
              <a:rPr lang="es-ES" dirty="0"/>
              <a:t>FOR WHAT IS USED ?</a:t>
            </a:r>
          </a:p>
        </p:txBody>
      </p:sp>
      <p:graphicFrame>
        <p:nvGraphicFramePr>
          <p:cNvPr id="4" name="Diagrama 4">
            <a:extLst>
              <a:ext uri="{FF2B5EF4-FFF2-40B4-BE49-F238E27FC236}">
                <a16:creationId xmlns:a16="http://schemas.microsoft.com/office/drawing/2014/main" id="{CC74EABB-03D6-47CB-82FD-9C6451DAC834}"/>
              </a:ext>
            </a:extLst>
          </p:cNvPr>
          <p:cNvGraphicFramePr>
            <a:graphicFrameLocks noGrp="1"/>
          </p:cNvGraphicFramePr>
          <p:nvPr>
            <p:ph idx="1"/>
            <p:extLst>
              <p:ext uri="{D42A27DB-BD31-4B8C-83A1-F6EECF244321}">
                <p14:modId xmlns:p14="http://schemas.microsoft.com/office/powerpoint/2010/main" val="1647534710"/>
              </p:ext>
            </p:extLst>
          </p:nvPr>
        </p:nvGraphicFramePr>
        <p:xfrm>
          <a:off x="-468522" y="2914470"/>
          <a:ext cx="7708781" cy="268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4" name="Imagen 164">
            <a:extLst>
              <a:ext uri="{FF2B5EF4-FFF2-40B4-BE49-F238E27FC236}">
                <a16:creationId xmlns:a16="http://schemas.microsoft.com/office/drawing/2014/main" id="{A433E1EB-8CE5-4412-81F0-AC511AAA33DE}"/>
              </a:ext>
            </a:extLst>
          </p:cNvPr>
          <p:cNvPicPr>
            <a:picLocks noChangeAspect="1"/>
          </p:cNvPicPr>
          <p:nvPr/>
        </p:nvPicPr>
        <p:blipFill>
          <a:blip r:embed="rId7"/>
          <a:stretch>
            <a:fillRect/>
          </a:stretch>
        </p:blipFill>
        <p:spPr>
          <a:xfrm>
            <a:off x="8103079" y="2032958"/>
            <a:ext cx="3203275" cy="4819290"/>
          </a:xfrm>
          <a:prstGeom prst="rect">
            <a:avLst/>
          </a:prstGeom>
        </p:spPr>
      </p:pic>
      <p:pic>
        <p:nvPicPr>
          <p:cNvPr id="165" name="Gráfico 165" descr="Pez con relleno sólido">
            <a:extLst>
              <a:ext uri="{FF2B5EF4-FFF2-40B4-BE49-F238E27FC236}">
                <a16:creationId xmlns:a16="http://schemas.microsoft.com/office/drawing/2014/main" id="{95E43BC8-09B5-4587-9A10-E1ED96BD94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8120" y="4812102"/>
            <a:ext cx="871269" cy="871269"/>
          </a:xfrm>
          <a:prstGeom prst="rect">
            <a:avLst/>
          </a:prstGeom>
        </p:spPr>
      </p:pic>
    </p:spTree>
    <p:extLst>
      <p:ext uri="{BB962C8B-B14F-4D97-AF65-F5344CB8AC3E}">
        <p14:creationId xmlns:p14="http://schemas.microsoft.com/office/powerpoint/2010/main" val="2287449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randombar(horizontal)">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C2E19-0C5D-4D26-ABB5-451876FFF00D}"/>
              </a:ext>
            </a:extLst>
          </p:cNvPr>
          <p:cNvSpPr>
            <a:spLocks noGrp="1"/>
          </p:cNvSpPr>
          <p:nvPr>
            <p:ph type="title"/>
          </p:nvPr>
        </p:nvSpPr>
        <p:spPr/>
        <p:txBody>
          <a:bodyPr/>
          <a:lstStyle/>
          <a:p>
            <a:r>
              <a:rPr lang="es-ES" dirty="0"/>
              <a:t>WHAT IS IT MADE OF?</a:t>
            </a:r>
          </a:p>
        </p:txBody>
      </p:sp>
      <p:sp>
        <p:nvSpPr>
          <p:cNvPr id="3" name="Marcador de contenido 2">
            <a:extLst>
              <a:ext uri="{FF2B5EF4-FFF2-40B4-BE49-F238E27FC236}">
                <a16:creationId xmlns:a16="http://schemas.microsoft.com/office/drawing/2014/main" id="{79350C30-204F-4E8E-8350-7098A471A3E6}"/>
              </a:ext>
            </a:extLst>
          </p:cNvPr>
          <p:cNvSpPr>
            <a:spLocks noGrp="1"/>
          </p:cNvSpPr>
          <p:nvPr>
            <p:ph idx="1"/>
          </p:nvPr>
        </p:nvSpPr>
        <p:spPr>
          <a:xfrm>
            <a:off x="365531" y="2051099"/>
            <a:ext cx="11604709" cy="1377926"/>
          </a:xfrm>
        </p:spPr>
        <p:txBody>
          <a:bodyPr>
            <a:normAutofit/>
          </a:bodyPr>
          <a:lstStyle/>
          <a:p>
            <a:pPr marL="0" indent="0">
              <a:buNone/>
            </a:pPr>
            <a:r>
              <a:rPr lang="en" dirty="0">
                <a:latin typeface="Consolas"/>
              </a:rPr>
              <a:t>The </a:t>
            </a:r>
            <a:r>
              <a:rPr lang="en" dirty="0" err="1">
                <a:latin typeface="Consolas"/>
              </a:rPr>
              <a:t>lopapeysa</a:t>
            </a:r>
            <a:r>
              <a:rPr lang="en" dirty="0">
                <a:latin typeface="Consolas"/>
              </a:rPr>
              <a:t> is both beautiful and practical, wool. The only material used to make them has the ability to insulate and repel water at the same time. The sheep from which the wool is taken have kept the people of Iceland protected from the cold since the Viking Age, although not with this type of garment exactly.</a:t>
            </a:r>
            <a:endParaRPr lang="es-ES" dirty="0"/>
          </a:p>
        </p:txBody>
      </p:sp>
      <p:pic>
        <p:nvPicPr>
          <p:cNvPr id="4" name="Imagen 4" descr="Imagen que contiene persona, exterior, mujer, niña&#10;&#10;Descripción generada automáticamente">
            <a:extLst>
              <a:ext uri="{FF2B5EF4-FFF2-40B4-BE49-F238E27FC236}">
                <a16:creationId xmlns:a16="http://schemas.microsoft.com/office/drawing/2014/main" id="{3253D961-7DE0-45BB-84E2-E65971A147E0}"/>
              </a:ext>
            </a:extLst>
          </p:cNvPr>
          <p:cNvPicPr>
            <a:picLocks noChangeAspect="1"/>
          </p:cNvPicPr>
          <p:nvPr/>
        </p:nvPicPr>
        <p:blipFill>
          <a:blip r:embed="rId3"/>
          <a:stretch>
            <a:fillRect/>
          </a:stretch>
        </p:blipFill>
        <p:spPr>
          <a:xfrm>
            <a:off x="785004" y="3547530"/>
            <a:ext cx="4540370" cy="2911580"/>
          </a:xfrm>
          <a:prstGeom prst="rect">
            <a:avLst/>
          </a:prstGeom>
        </p:spPr>
      </p:pic>
      <p:pic>
        <p:nvPicPr>
          <p:cNvPr id="5" name="Imagen 5">
            <a:hlinkClick r:id="" action="ppaction://media"/>
            <a:extLst>
              <a:ext uri="{FF2B5EF4-FFF2-40B4-BE49-F238E27FC236}">
                <a16:creationId xmlns:a16="http://schemas.microsoft.com/office/drawing/2014/main" id="{BA3AEFCE-C1F9-49EA-934D-208041E33D93}"/>
              </a:ext>
            </a:extLst>
          </p:cNvPr>
          <p:cNvPicPr>
            <a:picLocks noRot="1" noChangeAspect="1"/>
          </p:cNvPicPr>
          <p:nvPr>
            <a:videoFile r:link="rId1"/>
          </p:nvPr>
        </p:nvPicPr>
        <p:blipFill>
          <a:blip r:embed="rId4"/>
          <a:stretch>
            <a:fillRect/>
          </a:stretch>
        </p:blipFill>
        <p:spPr>
          <a:xfrm>
            <a:off x="6239774" y="3595238"/>
            <a:ext cx="4902679" cy="2959938"/>
          </a:xfrm>
          <a:prstGeom prst="rect">
            <a:avLst/>
          </a:prstGeom>
        </p:spPr>
      </p:pic>
    </p:spTree>
    <p:extLst>
      <p:ext uri="{BB962C8B-B14F-4D97-AF65-F5344CB8AC3E}">
        <p14:creationId xmlns:p14="http://schemas.microsoft.com/office/powerpoint/2010/main" val="16206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61D66-6DC1-4FA3-8381-5330EADBE1D8}"/>
              </a:ext>
            </a:extLst>
          </p:cNvPr>
          <p:cNvSpPr>
            <a:spLocks noGrp="1"/>
          </p:cNvSpPr>
          <p:nvPr>
            <p:ph type="title"/>
          </p:nvPr>
        </p:nvSpPr>
        <p:spPr/>
        <p:txBody>
          <a:bodyPr/>
          <a:lstStyle/>
          <a:p>
            <a:r>
              <a:rPr lang="es-ES" dirty="0"/>
              <a:t>HISTORY OF LOPAPEYSA</a:t>
            </a:r>
          </a:p>
        </p:txBody>
      </p:sp>
      <p:sp>
        <p:nvSpPr>
          <p:cNvPr id="3" name="Marcador de contenido 2">
            <a:extLst>
              <a:ext uri="{FF2B5EF4-FFF2-40B4-BE49-F238E27FC236}">
                <a16:creationId xmlns:a16="http://schemas.microsoft.com/office/drawing/2014/main" id="{1D3FCFF2-3C9F-49A2-9DF7-BF66B0EB6D2C}"/>
              </a:ext>
            </a:extLst>
          </p:cNvPr>
          <p:cNvSpPr>
            <a:spLocks noGrp="1"/>
          </p:cNvSpPr>
          <p:nvPr>
            <p:ph idx="1"/>
          </p:nvPr>
        </p:nvSpPr>
        <p:spPr>
          <a:xfrm>
            <a:off x="178626" y="1950458"/>
            <a:ext cx="7995992" cy="3620794"/>
          </a:xfrm>
        </p:spPr>
        <p:txBody>
          <a:bodyPr>
            <a:normAutofit fontScale="92500" lnSpcReduction="20000"/>
          </a:bodyPr>
          <a:lstStyle/>
          <a:p>
            <a:pPr marL="305435" indent="-305435"/>
            <a:r>
              <a:rPr lang="en" dirty="0">
                <a:latin typeface="Consolas"/>
              </a:rPr>
              <a:t>The first </a:t>
            </a:r>
            <a:r>
              <a:rPr lang="en" dirty="0" err="1">
                <a:latin typeface="Consolas"/>
              </a:rPr>
              <a:t>lopapysa</a:t>
            </a:r>
            <a:r>
              <a:rPr lang="en" dirty="0">
                <a:latin typeface="Consolas"/>
              </a:rPr>
              <a:t> appear in the 50s. The original designer is not known, and it is generally popularly believed that it must have been a group of women who met to weave together at one of their homes. The original colors consisted mainly of earth tones such as white, brown, black, and gray.
Already in the 60s is when these jerseys appeared for the first time with more daring colors and they began to be considered as a garment with more style. And it wasn't until a little later that tourists began to show interest in </a:t>
            </a:r>
            <a:r>
              <a:rPr lang="en" dirty="0" err="1">
                <a:latin typeface="Consolas"/>
              </a:rPr>
              <a:t>lopapeysa</a:t>
            </a:r>
            <a:r>
              <a:rPr lang="en" dirty="0">
                <a:latin typeface="Consolas"/>
              </a:rPr>
              <a:t>.
In recent years a controversy has arisen over the legitimacy of some of these jerseys being sold. It was found that some producers outsourced their production to China, without clearly indicating their provenance but only as “produced outside of Iceland”.</a:t>
            </a:r>
            <a:endParaRPr lang="es-ES" dirty="0"/>
          </a:p>
        </p:txBody>
      </p:sp>
      <p:pic>
        <p:nvPicPr>
          <p:cNvPr id="5" name="Imagen 5" descr="Foto en blanco y negro de par de personas posando para una foto&#10;&#10;Descripción generada automáticamente">
            <a:extLst>
              <a:ext uri="{FF2B5EF4-FFF2-40B4-BE49-F238E27FC236}">
                <a16:creationId xmlns:a16="http://schemas.microsoft.com/office/drawing/2014/main" id="{F38ABC17-C76B-48C5-A7C0-F414A42F8B47}"/>
              </a:ext>
            </a:extLst>
          </p:cNvPr>
          <p:cNvPicPr>
            <a:picLocks noChangeAspect="1"/>
          </p:cNvPicPr>
          <p:nvPr/>
        </p:nvPicPr>
        <p:blipFill>
          <a:blip r:embed="rId2"/>
          <a:stretch>
            <a:fillRect/>
          </a:stretch>
        </p:blipFill>
        <p:spPr>
          <a:xfrm>
            <a:off x="8304362" y="2258022"/>
            <a:ext cx="3605841" cy="3592786"/>
          </a:xfrm>
          <a:prstGeom prst="rect">
            <a:avLst/>
          </a:prstGeom>
        </p:spPr>
      </p:pic>
    </p:spTree>
    <p:extLst>
      <p:ext uri="{BB962C8B-B14F-4D97-AF65-F5344CB8AC3E}">
        <p14:creationId xmlns:p14="http://schemas.microsoft.com/office/powerpoint/2010/main" val="38346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5C133-AF5B-4834-A66C-9D89D8667FC8}"/>
              </a:ext>
            </a:extLst>
          </p:cNvPr>
          <p:cNvSpPr>
            <a:spLocks noGrp="1"/>
          </p:cNvSpPr>
          <p:nvPr>
            <p:ph type="title"/>
          </p:nvPr>
        </p:nvSpPr>
        <p:spPr/>
        <p:txBody>
          <a:bodyPr/>
          <a:lstStyle/>
          <a:p>
            <a:r>
              <a:rPr lang="es-ES" dirty="0"/>
              <a:t>LINK TO THE SOURCES</a:t>
            </a:r>
          </a:p>
        </p:txBody>
      </p:sp>
      <p:sp>
        <p:nvSpPr>
          <p:cNvPr id="3" name="Marcador de contenido 2">
            <a:extLst>
              <a:ext uri="{FF2B5EF4-FFF2-40B4-BE49-F238E27FC236}">
                <a16:creationId xmlns:a16="http://schemas.microsoft.com/office/drawing/2014/main" id="{4EC8827F-4DDA-42B9-AA14-033C9C555CC0}"/>
              </a:ext>
            </a:extLst>
          </p:cNvPr>
          <p:cNvSpPr>
            <a:spLocks noGrp="1"/>
          </p:cNvSpPr>
          <p:nvPr>
            <p:ph idx="1"/>
          </p:nvPr>
        </p:nvSpPr>
        <p:spPr>
          <a:xfrm>
            <a:off x="523682" y="2683703"/>
            <a:ext cx="9218068" cy="443398"/>
          </a:xfrm>
        </p:spPr>
        <p:txBody>
          <a:bodyPr>
            <a:normAutofit lnSpcReduction="10000"/>
          </a:bodyPr>
          <a:lstStyle/>
          <a:p>
            <a:pPr marL="305435" indent="-305435">
              <a:spcBef>
                <a:spcPts val="0"/>
              </a:spcBef>
              <a:spcAft>
                <a:spcPts val="0"/>
              </a:spcAft>
              <a:buChar char="•"/>
            </a:pPr>
            <a:r>
              <a:rPr lang="es-ES" sz="2400" dirty="0">
                <a:ea typeface="+mn-lt"/>
                <a:cs typeface="+mn-lt"/>
                <a:hlinkClick r:id="rId2"/>
              </a:rPr>
              <a:t>https://www.islandia24.com/lopapeysa-el-jersey-tipico-islandes/</a:t>
            </a:r>
            <a:r>
              <a:rPr lang="es-ES" sz="2400" dirty="0">
                <a:ea typeface="+mn-lt"/>
                <a:cs typeface="+mn-lt"/>
              </a:rPr>
              <a:t> </a:t>
            </a:r>
          </a:p>
          <a:p>
            <a:pPr marL="305435" indent="-305435">
              <a:spcBef>
                <a:spcPts val="0"/>
              </a:spcBef>
              <a:spcAft>
                <a:spcPts val="0"/>
              </a:spcAft>
              <a:buChar char="•"/>
            </a:pPr>
            <a:endParaRPr lang="es-ES" dirty="0"/>
          </a:p>
          <a:p>
            <a:pPr marL="305435" indent="-305435"/>
            <a:endParaRPr lang="es-ES" dirty="0"/>
          </a:p>
        </p:txBody>
      </p:sp>
    </p:spTree>
    <p:extLst>
      <p:ext uri="{BB962C8B-B14F-4D97-AF65-F5344CB8AC3E}">
        <p14:creationId xmlns:p14="http://schemas.microsoft.com/office/powerpoint/2010/main" val="428867875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Dividend</vt:lpstr>
      <vt:lpstr>LOPAPEYSA IN ICELAND</vt:lpstr>
      <vt:lpstr>WHAT IS LOPAPEYSA?</vt:lpstr>
      <vt:lpstr>FOR WHAT IS USED ?</vt:lpstr>
      <vt:lpstr>WHAT IS IT MADE OF?</vt:lpstr>
      <vt:lpstr>HISTORY OF LOPAPEYSA</vt:lpstr>
      <vt:lpstr>LINK TO THE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120</cp:revision>
  <dcterms:created xsi:type="dcterms:W3CDTF">2021-05-03T15:24:51Z</dcterms:created>
  <dcterms:modified xsi:type="dcterms:W3CDTF">2021-05-03T16:03:39Z</dcterms:modified>
</cp:coreProperties>
</file>