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aleway"/>
      <p:regular r:id="rId15"/>
      <p:bold r:id="rId16"/>
      <p:italic r:id="rId17"/>
      <p:boldItalic r:id="rId18"/>
    </p:embeddedFont>
    <p:embeddedFont>
      <p:font typeface="Lato"/>
      <p:regular r:id="rId19"/>
      <p:bold r:id="rId20"/>
      <p:italic r:id="rId21"/>
      <p:boldItalic r:id="rId22"/>
    </p:embeddedFont>
    <p:embeddedFont>
      <p:font typeface="Merriweather"/>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bold.fntdata"/><Relationship Id="rId22" Type="http://schemas.openxmlformats.org/officeDocument/2006/relationships/font" Target="fonts/Lato-boldItalic.fntdata"/><Relationship Id="rId21" Type="http://schemas.openxmlformats.org/officeDocument/2006/relationships/font" Target="fonts/Lato-italic.fntdata"/><Relationship Id="rId24" Type="http://schemas.openxmlformats.org/officeDocument/2006/relationships/font" Target="fonts/Merriweather-bold.fntdata"/><Relationship Id="rId23" Type="http://schemas.openxmlformats.org/officeDocument/2006/relationships/font" Target="fonts/Merriweather-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boldItalic.fntdata"/><Relationship Id="rId25" Type="http://schemas.openxmlformats.org/officeDocument/2006/relationships/font" Target="fonts/Merriweather-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aleway-regular.fntdata"/><Relationship Id="rId14" Type="http://schemas.openxmlformats.org/officeDocument/2006/relationships/slide" Target="slides/slide9.xml"/><Relationship Id="rId17" Type="http://schemas.openxmlformats.org/officeDocument/2006/relationships/font" Target="fonts/Raleway-italic.fntdata"/><Relationship Id="rId16" Type="http://schemas.openxmlformats.org/officeDocument/2006/relationships/font" Target="fonts/Raleway-bold.fntdata"/><Relationship Id="rId19" Type="http://schemas.openxmlformats.org/officeDocument/2006/relationships/font" Target="fonts/Lato-regular.fntdata"/><Relationship Id="rId18" Type="http://schemas.openxmlformats.org/officeDocument/2006/relationships/font" Target="fonts/Raleway-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75cbbe0cc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75cbbe0cc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6bf8d4b9c9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6bf8d4b9c9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6bf8d4b9c9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6bf8d4b9c9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6bf8d4b9c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6bf8d4b9c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6bf8d4b9c9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6bf8d4b9c9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6c53d01a3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6c53d01a3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6c53d01a3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6c53d01a3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6c53d01a3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6c53d01a3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9.jpg"/><Relationship Id="rId5"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youtu.be/pYw5zUyiS7" TargetMode="Externa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image" Target="../media/image13.jpg"/><Relationship Id="rId5"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3"/>
          <p:cNvSpPr txBox="1"/>
          <p:nvPr>
            <p:ph type="ctrTitle"/>
          </p:nvPr>
        </p:nvSpPr>
        <p:spPr>
          <a:xfrm>
            <a:off x="1068400" y="914900"/>
            <a:ext cx="7688100" cy="1664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2400"/>
          </a:p>
          <a:p>
            <a:pPr indent="0" lvl="0" marL="0" rtl="0" algn="l">
              <a:lnSpc>
                <a:spcPct val="115000"/>
              </a:lnSpc>
              <a:spcBef>
                <a:spcPts val="0"/>
              </a:spcBef>
              <a:spcAft>
                <a:spcPts val="0"/>
              </a:spcAft>
              <a:buNone/>
            </a:pPr>
            <a:r>
              <a:rPr b="0" lang="es-419" sz="2100">
                <a:solidFill>
                  <a:srgbClr val="222222"/>
                </a:solidFill>
                <a:latin typeface="Merriweather"/>
                <a:ea typeface="Merriweather"/>
                <a:cs typeface="Merriweather"/>
                <a:sym typeface="Merriweather"/>
              </a:rPr>
              <a:t>Vitrification</a:t>
            </a:r>
            <a:r>
              <a:rPr b="0" lang="es-419" sz="2100">
                <a:solidFill>
                  <a:srgbClr val="000000"/>
                </a:solidFill>
                <a:latin typeface="Arial"/>
                <a:ea typeface="Arial"/>
                <a:cs typeface="Arial"/>
                <a:sym typeface="Arial"/>
              </a:rPr>
              <a:t> </a:t>
            </a:r>
            <a:r>
              <a:rPr b="0" lang="es-419" sz="2100">
                <a:solidFill>
                  <a:srgbClr val="000000"/>
                </a:solidFill>
                <a:latin typeface="Merriweather"/>
                <a:ea typeface="Merriweather"/>
                <a:cs typeface="Merriweather"/>
                <a:sym typeface="Merriweather"/>
              </a:rPr>
              <a:t>| </a:t>
            </a:r>
            <a:r>
              <a:rPr b="0" lang="es-419" sz="2100">
                <a:solidFill>
                  <a:srgbClr val="222222"/>
                </a:solidFill>
                <a:latin typeface="Merriweather"/>
                <a:ea typeface="Merriweather"/>
                <a:cs typeface="Merriweather"/>
                <a:sym typeface="Merriweather"/>
              </a:rPr>
              <a:t>Ceramic teacup</a:t>
            </a:r>
            <a:endParaRPr b="0" sz="2100">
              <a:solidFill>
                <a:srgbClr val="222222"/>
              </a:solidFill>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b="0" sz="2100">
              <a:solidFill>
                <a:srgbClr val="000000"/>
              </a:solidFill>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b="0" sz="2100">
              <a:solidFill>
                <a:srgbClr val="222222"/>
              </a:solidFill>
              <a:latin typeface="Merriweather"/>
              <a:ea typeface="Merriweather"/>
              <a:cs typeface="Merriweather"/>
              <a:sym typeface="Merriweather"/>
            </a:endParaRPr>
          </a:p>
          <a:p>
            <a:pPr indent="0" lvl="0" marL="0" rtl="0" algn="l">
              <a:lnSpc>
                <a:spcPct val="115000"/>
              </a:lnSpc>
              <a:spcBef>
                <a:spcPts val="0"/>
              </a:spcBef>
              <a:spcAft>
                <a:spcPts val="0"/>
              </a:spcAft>
              <a:buNone/>
            </a:pPr>
            <a:r>
              <a:t/>
            </a:r>
            <a:endParaRPr sz="2400"/>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88" name="Google Shape;88;p13"/>
          <p:cNvPicPr preferRelativeResize="0"/>
          <p:nvPr/>
        </p:nvPicPr>
        <p:blipFill>
          <a:blip r:embed="rId3">
            <a:alphaModFix/>
          </a:blip>
          <a:stretch>
            <a:fillRect/>
          </a:stretch>
        </p:blipFill>
        <p:spPr>
          <a:xfrm>
            <a:off x="2992070" y="1987550"/>
            <a:ext cx="2557500" cy="2046000"/>
          </a:xfrm>
          <a:prstGeom prst="rect">
            <a:avLst/>
          </a:prstGeom>
          <a:noFill/>
          <a:ln>
            <a:noFill/>
          </a:ln>
        </p:spPr>
      </p:pic>
      <p:pic>
        <p:nvPicPr>
          <p:cNvPr id="89" name="Google Shape;89;p13"/>
          <p:cNvPicPr preferRelativeResize="0"/>
          <p:nvPr/>
        </p:nvPicPr>
        <p:blipFill>
          <a:blip r:embed="rId4">
            <a:alphaModFix/>
          </a:blip>
          <a:stretch>
            <a:fillRect/>
          </a:stretch>
        </p:blipFill>
        <p:spPr>
          <a:xfrm>
            <a:off x="434575" y="1987550"/>
            <a:ext cx="2557500" cy="2046000"/>
          </a:xfrm>
          <a:prstGeom prst="rect">
            <a:avLst/>
          </a:prstGeom>
          <a:noFill/>
          <a:ln>
            <a:noFill/>
          </a:ln>
        </p:spPr>
      </p:pic>
      <p:pic>
        <p:nvPicPr>
          <p:cNvPr id="90" name="Google Shape;90;p13"/>
          <p:cNvPicPr preferRelativeResize="0"/>
          <p:nvPr/>
        </p:nvPicPr>
        <p:blipFill>
          <a:blip r:embed="rId5">
            <a:alphaModFix/>
          </a:blip>
          <a:stretch>
            <a:fillRect/>
          </a:stretch>
        </p:blipFill>
        <p:spPr>
          <a:xfrm>
            <a:off x="5549575" y="1987550"/>
            <a:ext cx="2557500" cy="2046000"/>
          </a:xfrm>
          <a:prstGeom prst="rect">
            <a:avLst/>
          </a:prstGeom>
          <a:noFill/>
          <a:ln>
            <a:noFill/>
          </a:ln>
        </p:spPr>
      </p:pic>
      <p:sp>
        <p:nvSpPr>
          <p:cNvPr id="91" name="Google Shape;91;p13"/>
          <p:cNvSpPr txBox="1"/>
          <p:nvPr/>
        </p:nvSpPr>
        <p:spPr>
          <a:xfrm>
            <a:off x="6974800" y="4307400"/>
            <a:ext cx="3710400" cy="83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a:latin typeface="Lato"/>
                <a:ea typeface="Lato"/>
                <a:cs typeface="Lato"/>
                <a:sym typeface="Lato"/>
              </a:rPr>
              <a:t>Raúl Fernández Chevalier</a:t>
            </a:r>
            <a:endParaRPr>
              <a:latin typeface="Lato"/>
              <a:ea typeface="Lato"/>
              <a:cs typeface="Lato"/>
              <a:sym typeface="Lato"/>
            </a:endParaRPr>
          </a:p>
          <a:p>
            <a:pPr indent="0" lvl="0" marL="0" rtl="0" algn="l">
              <a:spcBef>
                <a:spcPts val="0"/>
              </a:spcBef>
              <a:spcAft>
                <a:spcPts val="0"/>
              </a:spcAft>
              <a:buNone/>
            </a:pPr>
            <a:r>
              <a:rPr lang="es-419">
                <a:latin typeface="Lato"/>
                <a:ea typeface="Lato"/>
                <a:cs typeface="Lato"/>
                <a:sym typeface="Lato"/>
              </a:rPr>
              <a:t>Paula Fiorellino Casado</a:t>
            </a:r>
            <a:endParaRPr>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4"/>
          <p:cNvSpPr txBox="1"/>
          <p:nvPr>
            <p:ph type="ctrTitle"/>
          </p:nvPr>
        </p:nvSpPr>
        <p:spPr>
          <a:xfrm>
            <a:off x="727950" y="789000"/>
            <a:ext cx="76881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sz="2000"/>
              <a:t>INDEX</a:t>
            </a:r>
            <a:endParaRPr sz="2000"/>
          </a:p>
        </p:txBody>
      </p:sp>
      <p:sp>
        <p:nvSpPr>
          <p:cNvPr id="97" name="Google Shape;97;p14"/>
          <p:cNvSpPr txBox="1"/>
          <p:nvPr>
            <p:ph idx="1" type="subTitle"/>
          </p:nvPr>
        </p:nvSpPr>
        <p:spPr>
          <a:xfrm>
            <a:off x="727952" y="789000"/>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b="1" lang="es-419" sz="2000"/>
              <a:t>1 </a:t>
            </a:r>
            <a:r>
              <a:rPr lang="es-419" sz="2000"/>
              <a:t>Location and History “ A ceramic town in Andalucia”</a:t>
            </a:r>
            <a:endParaRPr sz="2000"/>
          </a:p>
          <a:p>
            <a:pPr indent="0" lvl="0" marL="0" rtl="0" algn="l">
              <a:spcBef>
                <a:spcPts val="0"/>
              </a:spcBef>
              <a:spcAft>
                <a:spcPts val="0"/>
              </a:spcAft>
              <a:buNone/>
            </a:pPr>
            <a:r>
              <a:t/>
            </a:r>
            <a:endParaRPr b="1" sz="2000"/>
          </a:p>
          <a:p>
            <a:pPr indent="0" lvl="0" marL="0" rtl="0" algn="l">
              <a:spcBef>
                <a:spcPts val="0"/>
              </a:spcBef>
              <a:spcAft>
                <a:spcPts val="0"/>
              </a:spcAft>
              <a:buNone/>
            </a:pPr>
            <a:r>
              <a:rPr b="1" lang="es-419" sz="2000"/>
              <a:t>2</a:t>
            </a:r>
            <a:r>
              <a:rPr lang="es-419" sz="2000"/>
              <a:t> Process and Techniques</a:t>
            </a:r>
            <a:endParaRPr sz="2000"/>
          </a:p>
          <a:p>
            <a:pPr indent="0" lvl="0" marL="0" rtl="0" algn="l">
              <a:spcBef>
                <a:spcPts val="0"/>
              </a:spcBef>
              <a:spcAft>
                <a:spcPts val="0"/>
              </a:spcAft>
              <a:buNone/>
            </a:pPr>
            <a:r>
              <a:t/>
            </a:r>
            <a:endParaRPr b="1" sz="2000"/>
          </a:p>
          <a:p>
            <a:pPr indent="0" lvl="0" marL="0" rtl="0" algn="l">
              <a:spcBef>
                <a:spcPts val="0"/>
              </a:spcBef>
              <a:spcAft>
                <a:spcPts val="0"/>
              </a:spcAft>
              <a:buNone/>
            </a:pPr>
            <a:r>
              <a:rPr b="1" lang="es-419" sz="2000"/>
              <a:t>3 </a:t>
            </a:r>
            <a:r>
              <a:rPr lang="es-419" sz="2000"/>
              <a:t>Materials</a:t>
            </a:r>
            <a:endParaRPr sz="2000"/>
          </a:p>
          <a:p>
            <a:pPr indent="0" lvl="0" marL="0" rtl="0" algn="l">
              <a:spcBef>
                <a:spcPts val="0"/>
              </a:spcBef>
              <a:spcAft>
                <a:spcPts val="0"/>
              </a:spcAft>
              <a:buNone/>
            </a:pPr>
            <a:r>
              <a:t/>
            </a:r>
            <a:endParaRPr b="1" sz="2000"/>
          </a:p>
          <a:p>
            <a:pPr indent="0" lvl="0" marL="0" rtl="0" algn="l">
              <a:spcBef>
                <a:spcPts val="0"/>
              </a:spcBef>
              <a:spcAft>
                <a:spcPts val="0"/>
              </a:spcAft>
              <a:buNone/>
            </a:pPr>
            <a:r>
              <a:rPr b="1" lang="es-419" sz="2000"/>
              <a:t>4</a:t>
            </a:r>
            <a:r>
              <a:rPr b="1" lang="es-419" sz="2000"/>
              <a:t> </a:t>
            </a:r>
            <a:r>
              <a:rPr lang="es-419" sz="2000"/>
              <a:t>Mass Media</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5"/>
          <p:cNvSpPr txBox="1"/>
          <p:nvPr>
            <p:ph type="title"/>
          </p:nvPr>
        </p:nvSpPr>
        <p:spPr>
          <a:xfrm>
            <a:off x="729450" y="58612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sz="1700">
                <a:solidFill>
                  <a:srgbClr val="000000"/>
                </a:solidFill>
                <a:latin typeface="Trebuchet MS"/>
                <a:ea typeface="Trebuchet MS"/>
                <a:cs typeface="Trebuchet MS"/>
                <a:sym typeface="Trebuchet MS"/>
              </a:rPr>
              <a:t>1. Location. “A ceramic town </a:t>
            </a:r>
            <a:endParaRPr sz="1700">
              <a:solidFill>
                <a:srgbClr val="000000"/>
              </a:solidFill>
              <a:latin typeface="Trebuchet MS"/>
              <a:ea typeface="Trebuchet MS"/>
              <a:cs typeface="Trebuchet MS"/>
              <a:sym typeface="Trebuchet MS"/>
            </a:endParaRPr>
          </a:p>
          <a:p>
            <a:pPr indent="0" lvl="0" marL="0" rtl="0" algn="l">
              <a:spcBef>
                <a:spcPts val="0"/>
              </a:spcBef>
              <a:spcAft>
                <a:spcPts val="0"/>
              </a:spcAft>
              <a:buNone/>
            </a:pPr>
            <a:r>
              <a:rPr lang="es-419" sz="1700">
                <a:solidFill>
                  <a:srgbClr val="000000"/>
                </a:solidFill>
                <a:latin typeface="Trebuchet MS"/>
                <a:ea typeface="Trebuchet MS"/>
                <a:cs typeface="Trebuchet MS"/>
                <a:sym typeface="Trebuchet MS"/>
              </a:rPr>
              <a:t>in Andalucía”</a:t>
            </a:r>
            <a:endParaRPr sz="1700">
              <a:solidFill>
                <a:srgbClr val="000000"/>
              </a:solidFill>
              <a:latin typeface="Trebuchet MS"/>
              <a:ea typeface="Trebuchet MS"/>
              <a:cs typeface="Trebuchet MS"/>
              <a:sym typeface="Trebuchet MS"/>
            </a:endParaRPr>
          </a:p>
        </p:txBody>
      </p:sp>
      <p:sp>
        <p:nvSpPr>
          <p:cNvPr id="103" name="Google Shape;103;p15"/>
          <p:cNvSpPr txBox="1"/>
          <p:nvPr>
            <p:ph idx="1" type="body"/>
          </p:nvPr>
        </p:nvSpPr>
        <p:spPr>
          <a:xfrm>
            <a:off x="729450" y="129062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419" sz="1800">
                <a:latin typeface="Trebuchet MS"/>
                <a:ea typeface="Trebuchet MS"/>
                <a:cs typeface="Trebuchet MS"/>
                <a:sym typeface="Trebuchet MS"/>
              </a:rPr>
              <a:t>In Málaga there is a town called Mijas. Here, ceramic tea cup are produced every day using processes and  a technique. The reason why it’s produced specially in Mijas is because the amount of galleries and wells where they extract the materials. Usually people who work in this job is because their family’s job was this, and is like a “tradition” to work at the same job as your relatives.</a:t>
            </a:r>
            <a:endParaRPr sz="1800">
              <a:latin typeface="Trebuchet MS"/>
              <a:ea typeface="Trebuchet MS"/>
              <a:cs typeface="Trebuchet MS"/>
              <a:sym typeface="Trebuchet MS"/>
            </a:endParaRPr>
          </a:p>
        </p:txBody>
      </p:sp>
      <p:sp>
        <p:nvSpPr>
          <p:cNvPr id="104" name="Google Shape;104;p15"/>
          <p:cNvSpPr txBox="1"/>
          <p:nvPr/>
        </p:nvSpPr>
        <p:spPr>
          <a:xfrm>
            <a:off x="534525" y="2649950"/>
            <a:ext cx="7351500" cy="85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pic>
        <p:nvPicPr>
          <p:cNvPr id="105" name="Google Shape;105;p15"/>
          <p:cNvPicPr preferRelativeResize="0"/>
          <p:nvPr/>
        </p:nvPicPr>
        <p:blipFill>
          <a:blip r:embed="rId3">
            <a:alphaModFix/>
          </a:blip>
          <a:stretch>
            <a:fillRect/>
          </a:stretch>
        </p:blipFill>
        <p:spPr>
          <a:xfrm>
            <a:off x="878150" y="3471275"/>
            <a:ext cx="1980225" cy="1485150"/>
          </a:xfrm>
          <a:prstGeom prst="rect">
            <a:avLst/>
          </a:prstGeom>
          <a:noFill/>
          <a:ln>
            <a:noFill/>
          </a:ln>
        </p:spPr>
      </p:pic>
      <p:pic>
        <p:nvPicPr>
          <p:cNvPr id="106" name="Google Shape;106;p15"/>
          <p:cNvPicPr preferRelativeResize="0"/>
          <p:nvPr/>
        </p:nvPicPr>
        <p:blipFill>
          <a:blip r:embed="rId4">
            <a:alphaModFix/>
          </a:blip>
          <a:stretch>
            <a:fillRect/>
          </a:stretch>
        </p:blipFill>
        <p:spPr>
          <a:xfrm>
            <a:off x="3306575" y="3471263"/>
            <a:ext cx="1980200" cy="1485150"/>
          </a:xfrm>
          <a:prstGeom prst="rect">
            <a:avLst/>
          </a:prstGeom>
          <a:noFill/>
          <a:ln>
            <a:noFill/>
          </a:ln>
        </p:spPr>
      </p:pic>
      <p:pic>
        <p:nvPicPr>
          <p:cNvPr id="107" name="Google Shape;107;p15"/>
          <p:cNvPicPr preferRelativeResize="0"/>
          <p:nvPr/>
        </p:nvPicPr>
        <p:blipFill>
          <a:blip r:embed="rId5">
            <a:alphaModFix/>
          </a:blip>
          <a:stretch>
            <a:fillRect/>
          </a:stretch>
        </p:blipFill>
        <p:spPr>
          <a:xfrm>
            <a:off x="5734975" y="3507662"/>
            <a:ext cx="1980200" cy="1459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6"/>
          <p:cNvSpPr txBox="1"/>
          <p:nvPr>
            <p:ph type="title"/>
          </p:nvPr>
        </p:nvSpPr>
        <p:spPr>
          <a:xfrm>
            <a:off x="727650" y="7265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sz="1800"/>
              <a:t>2. Process and Techniques</a:t>
            </a:r>
            <a:endParaRPr sz="1800"/>
          </a:p>
        </p:txBody>
      </p:sp>
      <p:sp>
        <p:nvSpPr>
          <p:cNvPr id="113" name="Google Shape;113;p16"/>
          <p:cNvSpPr txBox="1"/>
          <p:nvPr>
            <p:ph idx="1" type="body"/>
          </p:nvPr>
        </p:nvSpPr>
        <p:spPr>
          <a:xfrm>
            <a:off x="727650" y="1352225"/>
            <a:ext cx="7688700" cy="302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sz="1800">
                <a:latin typeface="Trebuchet MS"/>
                <a:ea typeface="Trebuchet MS"/>
                <a:cs typeface="Trebuchet MS"/>
                <a:sym typeface="Trebuchet MS"/>
              </a:rPr>
              <a:t>The main processes are: - </a:t>
            </a:r>
            <a:r>
              <a:rPr lang="es-419" sz="1800" u="sng">
                <a:latin typeface="Trebuchet MS"/>
                <a:ea typeface="Trebuchet MS"/>
                <a:cs typeface="Trebuchet MS"/>
                <a:sym typeface="Trebuchet MS"/>
              </a:rPr>
              <a:t>Glazing</a:t>
            </a:r>
            <a:endParaRPr sz="1800" u="sng">
              <a:latin typeface="Trebuchet MS"/>
              <a:ea typeface="Trebuchet MS"/>
              <a:cs typeface="Trebuchet MS"/>
              <a:sym typeface="Trebuchet MS"/>
            </a:endParaRPr>
          </a:p>
          <a:p>
            <a:pPr indent="0" lvl="0" marL="0" rtl="0" algn="l">
              <a:spcBef>
                <a:spcPts val="1600"/>
              </a:spcBef>
              <a:spcAft>
                <a:spcPts val="0"/>
              </a:spcAft>
              <a:buNone/>
            </a:pPr>
            <a:r>
              <a:t/>
            </a:r>
            <a:endParaRPr sz="1800">
              <a:latin typeface="Trebuchet MS"/>
              <a:ea typeface="Trebuchet MS"/>
              <a:cs typeface="Trebuchet MS"/>
              <a:sym typeface="Trebuchet MS"/>
            </a:endParaRPr>
          </a:p>
          <a:p>
            <a:pPr indent="0" lvl="0" marL="0" rtl="0" algn="l">
              <a:spcBef>
                <a:spcPts val="1600"/>
              </a:spcBef>
              <a:spcAft>
                <a:spcPts val="0"/>
              </a:spcAft>
              <a:buNone/>
            </a:pPr>
            <a:r>
              <a:rPr lang="es-419" sz="1800">
                <a:latin typeface="Trebuchet MS"/>
                <a:ea typeface="Trebuchet MS"/>
                <a:cs typeface="Trebuchet MS"/>
                <a:sym typeface="Trebuchet MS"/>
              </a:rPr>
              <a:t>                                     - </a:t>
            </a:r>
            <a:r>
              <a:rPr lang="es-419" sz="1800" u="sng">
                <a:latin typeface="Trebuchet MS"/>
                <a:ea typeface="Trebuchet MS"/>
                <a:cs typeface="Trebuchet MS"/>
                <a:sym typeface="Trebuchet MS"/>
              </a:rPr>
              <a:t>Decoration</a:t>
            </a:r>
            <a:endParaRPr sz="1800" u="sng">
              <a:latin typeface="Trebuchet MS"/>
              <a:ea typeface="Trebuchet MS"/>
              <a:cs typeface="Trebuchet MS"/>
              <a:sym typeface="Trebuchet MS"/>
            </a:endParaRPr>
          </a:p>
          <a:p>
            <a:pPr indent="0" lvl="0" marL="0" rtl="0" algn="l">
              <a:spcBef>
                <a:spcPts val="1600"/>
              </a:spcBef>
              <a:spcAft>
                <a:spcPts val="0"/>
              </a:spcAft>
              <a:buNone/>
            </a:pPr>
            <a:r>
              <a:t/>
            </a:r>
            <a:endParaRPr sz="1800">
              <a:latin typeface="Trebuchet MS"/>
              <a:ea typeface="Trebuchet MS"/>
              <a:cs typeface="Trebuchet MS"/>
              <a:sym typeface="Trebuchet MS"/>
            </a:endParaRPr>
          </a:p>
          <a:p>
            <a:pPr indent="0" lvl="0" marL="457200" rtl="0" algn="l">
              <a:spcBef>
                <a:spcPts val="1600"/>
              </a:spcBef>
              <a:spcAft>
                <a:spcPts val="0"/>
              </a:spcAft>
              <a:buNone/>
            </a:pPr>
            <a:r>
              <a:rPr lang="es-419" sz="1800">
                <a:latin typeface="Trebuchet MS"/>
                <a:ea typeface="Trebuchet MS"/>
                <a:cs typeface="Trebuchet MS"/>
                <a:sym typeface="Trebuchet MS"/>
              </a:rPr>
              <a:t>                              - </a:t>
            </a:r>
            <a:r>
              <a:rPr lang="es-419" sz="1800" u="sng">
                <a:latin typeface="Trebuchet MS"/>
                <a:ea typeface="Trebuchet MS"/>
                <a:cs typeface="Trebuchet MS"/>
                <a:sym typeface="Trebuchet MS"/>
              </a:rPr>
              <a:t>Firing</a:t>
            </a:r>
            <a:endParaRPr sz="1800" u="sng">
              <a:latin typeface="Trebuchet MS"/>
              <a:ea typeface="Trebuchet MS"/>
              <a:cs typeface="Trebuchet MS"/>
              <a:sym typeface="Trebuchet MS"/>
            </a:endParaRPr>
          </a:p>
          <a:p>
            <a:pPr indent="0" lvl="0" marL="0" rtl="0" algn="l">
              <a:spcBef>
                <a:spcPts val="1600"/>
              </a:spcBef>
              <a:spcAft>
                <a:spcPts val="1600"/>
              </a:spcAft>
              <a:buNone/>
            </a:pPr>
            <a:r>
              <a:rPr lang="es-419" sz="1800">
                <a:latin typeface="Trebuchet MS"/>
                <a:ea typeface="Trebuchet MS"/>
                <a:cs typeface="Trebuchet MS"/>
                <a:sym typeface="Trebuchet MS"/>
              </a:rPr>
              <a:t> </a:t>
            </a:r>
            <a:endParaRPr sz="1800">
              <a:latin typeface="Trebuchet MS"/>
              <a:ea typeface="Trebuchet MS"/>
              <a:cs typeface="Trebuchet MS"/>
              <a:sym typeface="Trebuchet MS"/>
            </a:endParaRPr>
          </a:p>
        </p:txBody>
      </p:sp>
      <p:sp>
        <p:nvSpPr>
          <p:cNvPr id="114" name="Google Shape;114;p16"/>
          <p:cNvSpPr txBox="1"/>
          <p:nvPr/>
        </p:nvSpPr>
        <p:spPr>
          <a:xfrm>
            <a:off x="3407875" y="1732250"/>
            <a:ext cx="4108500" cy="64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sz="1800">
                <a:solidFill>
                  <a:srgbClr val="222222"/>
                </a:solidFill>
              </a:rPr>
              <a:t>Develop compositions and forms at an advanced level.</a:t>
            </a:r>
            <a:endParaRPr sz="1800">
              <a:solidFill>
                <a:srgbClr val="222222"/>
              </a:solidFill>
            </a:endParaRPr>
          </a:p>
          <a:p>
            <a:pPr indent="0" lvl="0" marL="0" rtl="0" algn="l">
              <a:spcBef>
                <a:spcPts val="0"/>
              </a:spcBef>
              <a:spcAft>
                <a:spcPts val="0"/>
              </a:spcAft>
              <a:buNone/>
            </a:pPr>
            <a:r>
              <a:t/>
            </a:r>
            <a:endParaRPr>
              <a:latin typeface="Lato"/>
              <a:ea typeface="Lato"/>
              <a:cs typeface="Lato"/>
              <a:sym typeface="Lato"/>
            </a:endParaRPr>
          </a:p>
        </p:txBody>
      </p:sp>
      <p:sp>
        <p:nvSpPr>
          <p:cNvPr id="115" name="Google Shape;115;p16"/>
          <p:cNvSpPr txBox="1"/>
          <p:nvPr/>
        </p:nvSpPr>
        <p:spPr>
          <a:xfrm>
            <a:off x="3407875" y="2486575"/>
            <a:ext cx="4188000" cy="5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es-419" sz="1800">
                <a:solidFill>
                  <a:srgbClr val="222222"/>
                </a:solidFill>
              </a:rPr>
              <a:t>Sculptors and painters design an artistic drawing and give it color</a:t>
            </a:r>
            <a:endParaRPr sz="1800">
              <a:solidFill>
                <a:srgbClr val="222222"/>
              </a:solidFill>
            </a:endParaRPr>
          </a:p>
          <a:p>
            <a:pPr indent="0" lvl="0" marL="0" rtl="0" algn="l">
              <a:spcBef>
                <a:spcPts val="0"/>
              </a:spcBef>
              <a:spcAft>
                <a:spcPts val="0"/>
              </a:spcAft>
              <a:buNone/>
            </a:pPr>
            <a:r>
              <a:t/>
            </a:r>
            <a:endParaRPr sz="1800"/>
          </a:p>
        </p:txBody>
      </p:sp>
      <p:sp>
        <p:nvSpPr>
          <p:cNvPr id="116" name="Google Shape;116;p16"/>
          <p:cNvSpPr txBox="1"/>
          <p:nvPr/>
        </p:nvSpPr>
        <p:spPr>
          <a:xfrm>
            <a:off x="3407875" y="3800525"/>
            <a:ext cx="5656500" cy="581100"/>
          </a:xfrm>
          <a:prstGeom prst="rect">
            <a:avLst/>
          </a:prstGeom>
          <a:noFill/>
          <a:ln>
            <a:noFill/>
          </a:ln>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None/>
            </a:pPr>
            <a:r>
              <a:rPr lang="es-419" sz="1800">
                <a:solidFill>
                  <a:srgbClr val="222222"/>
                </a:solidFill>
                <a:latin typeface="Trebuchet MS"/>
                <a:ea typeface="Trebuchet MS"/>
                <a:cs typeface="Trebuchet MS"/>
                <a:sym typeface="Trebuchet MS"/>
              </a:rPr>
              <a:t>Passage of the "raw" product to vitrified product and ready for sale. It is also glazed for more consistence.</a:t>
            </a:r>
            <a:endParaRPr sz="1800">
              <a:solidFill>
                <a:srgbClr val="222222"/>
              </a:solidFill>
              <a:latin typeface="Trebuchet MS"/>
              <a:ea typeface="Trebuchet MS"/>
              <a:cs typeface="Trebuchet MS"/>
              <a:sym typeface="Trebuchet MS"/>
            </a:endParaRPr>
          </a:p>
          <a:p>
            <a:pPr indent="0" lvl="0" marL="0" rtl="0" algn="l">
              <a:spcBef>
                <a:spcPts val="0"/>
              </a:spcBef>
              <a:spcAft>
                <a:spcPts val="0"/>
              </a:spcAft>
              <a:buNone/>
            </a:pPr>
            <a:r>
              <a:t/>
            </a:r>
            <a:endParaRPr sz="1800">
              <a:latin typeface="Trebuchet MS"/>
              <a:ea typeface="Trebuchet MS"/>
              <a:cs typeface="Trebuchet MS"/>
              <a:sym typeface="Trebuchet MS"/>
            </a:endParaRPr>
          </a:p>
        </p:txBody>
      </p:sp>
      <p:pic>
        <p:nvPicPr>
          <p:cNvPr id="117" name="Google Shape;117;p16"/>
          <p:cNvPicPr preferRelativeResize="0"/>
          <p:nvPr/>
        </p:nvPicPr>
        <p:blipFill>
          <a:blip r:embed="rId3">
            <a:alphaModFix/>
          </a:blip>
          <a:stretch>
            <a:fillRect/>
          </a:stretch>
        </p:blipFill>
        <p:spPr>
          <a:xfrm>
            <a:off x="727650" y="1865600"/>
            <a:ext cx="2135600" cy="1201275"/>
          </a:xfrm>
          <a:prstGeom prst="rect">
            <a:avLst/>
          </a:prstGeom>
          <a:noFill/>
          <a:ln>
            <a:noFill/>
          </a:ln>
        </p:spPr>
      </p:pic>
      <p:pic>
        <p:nvPicPr>
          <p:cNvPr id="118" name="Google Shape;118;p16"/>
          <p:cNvPicPr preferRelativeResize="0"/>
          <p:nvPr/>
        </p:nvPicPr>
        <p:blipFill>
          <a:blip r:embed="rId4">
            <a:alphaModFix/>
          </a:blip>
          <a:stretch>
            <a:fillRect/>
          </a:stretch>
        </p:blipFill>
        <p:spPr>
          <a:xfrm>
            <a:off x="727650" y="3180349"/>
            <a:ext cx="2135600" cy="12012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17"/>
          <p:cNvSpPr txBox="1"/>
          <p:nvPr>
            <p:ph type="title"/>
          </p:nvPr>
        </p:nvSpPr>
        <p:spPr>
          <a:xfrm>
            <a:off x="727650" y="8250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p>
        </p:txBody>
      </p:sp>
      <p:sp>
        <p:nvSpPr>
          <p:cNvPr id="124" name="Google Shape;124;p17"/>
          <p:cNvSpPr txBox="1"/>
          <p:nvPr>
            <p:ph idx="1" type="body"/>
          </p:nvPr>
        </p:nvSpPr>
        <p:spPr>
          <a:xfrm>
            <a:off x="727650" y="131452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sz="1800">
                <a:latin typeface="Trebuchet MS"/>
                <a:ea typeface="Trebuchet MS"/>
                <a:cs typeface="Trebuchet MS"/>
                <a:sym typeface="Trebuchet MS"/>
              </a:rPr>
              <a:t>The technique used is the vitrification.</a:t>
            </a:r>
            <a:endParaRPr sz="1800">
              <a:latin typeface="Trebuchet MS"/>
              <a:ea typeface="Trebuchet MS"/>
              <a:cs typeface="Trebuchet MS"/>
              <a:sym typeface="Trebuchet MS"/>
            </a:endParaRPr>
          </a:p>
          <a:p>
            <a:pPr indent="0" lvl="0" marL="0" rtl="0" algn="l">
              <a:spcBef>
                <a:spcPts val="1600"/>
              </a:spcBef>
              <a:spcAft>
                <a:spcPts val="0"/>
              </a:spcAft>
              <a:buNone/>
            </a:pPr>
            <a:r>
              <a:rPr lang="es-419" sz="1800">
                <a:solidFill>
                  <a:srgbClr val="222222"/>
                </a:solidFill>
                <a:latin typeface="Trebuchet MS"/>
                <a:ea typeface="Trebuchet MS"/>
                <a:cs typeface="Trebuchet MS"/>
                <a:sym typeface="Trebuchet MS"/>
              </a:rPr>
              <a:t>It consists of putting the material (in this case for example porcelain) and raising it to high temperatures in big tubes, to be able to treat the material better. Once this vitrification technique has been completed, it’s more easier to continue working and also to apply in the different processes.</a:t>
            </a:r>
            <a:endParaRPr sz="1800">
              <a:solidFill>
                <a:srgbClr val="222222"/>
              </a:solidFill>
              <a:latin typeface="Trebuchet MS"/>
              <a:ea typeface="Trebuchet MS"/>
              <a:cs typeface="Trebuchet MS"/>
              <a:sym typeface="Trebuchet MS"/>
            </a:endParaRPr>
          </a:p>
          <a:p>
            <a:pPr indent="0" lvl="0" marL="0" rtl="0" algn="l">
              <a:spcBef>
                <a:spcPts val="1600"/>
              </a:spcBef>
              <a:spcAft>
                <a:spcPts val="1600"/>
              </a:spcAft>
              <a:buNone/>
            </a:pPr>
            <a:r>
              <a:t/>
            </a:r>
            <a:endParaRPr sz="2100">
              <a:latin typeface="Trebuchet MS"/>
              <a:ea typeface="Trebuchet MS"/>
              <a:cs typeface="Trebuchet MS"/>
              <a:sym typeface="Trebuchet MS"/>
            </a:endParaRPr>
          </a:p>
        </p:txBody>
      </p:sp>
      <p:pic>
        <p:nvPicPr>
          <p:cNvPr id="125" name="Google Shape;125;p17"/>
          <p:cNvPicPr preferRelativeResize="0"/>
          <p:nvPr/>
        </p:nvPicPr>
        <p:blipFill>
          <a:blip r:embed="rId3">
            <a:alphaModFix/>
          </a:blip>
          <a:stretch>
            <a:fillRect/>
          </a:stretch>
        </p:blipFill>
        <p:spPr>
          <a:xfrm>
            <a:off x="2595251" y="3242051"/>
            <a:ext cx="1282275" cy="1811525"/>
          </a:xfrm>
          <a:prstGeom prst="rect">
            <a:avLst/>
          </a:prstGeom>
          <a:noFill/>
          <a:ln>
            <a:noFill/>
          </a:ln>
        </p:spPr>
      </p:pic>
      <p:pic>
        <p:nvPicPr>
          <p:cNvPr id="126" name="Google Shape;126;p17"/>
          <p:cNvPicPr preferRelativeResize="0"/>
          <p:nvPr/>
        </p:nvPicPr>
        <p:blipFill>
          <a:blip r:embed="rId4">
            <a:alphaModFix/>
          </a:blip>
          <a:stretch>
            <a:fillRect/>
          </a:stretch>
        </p:blipFill>
        <p:spPr>
          <a:xfrm>
            <a:off x="4572000" y="3242053"/>
            <a:ext cx="3114250" cy="1811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18"/>
          <p:cNvSpPr txBox="1"/>
          <p:nvPr>
            <p:ph type="title"/>
          </p:nvPr>
        </p:nvSpPr>
        <p:spPr>
          <a:xfrm>
            <a:off x="689650" y="7692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sz="1800"/>
              <a:t>3. Materials</a:t>
            </a:r>
            <a:endParaRPr sz="1800"/>
          </a:p>
        </p:txBody>
      </p:sp>
      <p:sp>
        <p:nvSpPr>
          <p:cNvPr id="132" name="Google Shape;132;p18"/>
          <p:cNvSpPr txBox="1"/>
          <p:nvPr>
            <p:ph idx="1" type="body"/>
          </p:nvPr>
        </p:nvSpPr>
        <p:spPr>
          <a:xfrm>
            <a:off x="689650" y="1304450"/>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sz="1800">
                <a:solidFill>
                  <a:srgbClr val="222222"/>
                </a:solidFill>
                <a:latin typeface="Trebuchet MS"/>
                <a:ea typeface="Trebuchet MS"/>
                <a:cs typeface="Trebuchet MS"/>
                <a:sym typeface="Trebuchet MS"/>
              </a:rPr>
              <a:t>Ceramic tea cup is very precious because the materials, t</a:t>
            </a:r>
            <a:r>
              <a:rPr lang="es-419" sz="1800">
                <a:solidFill>
                  <a:srgbClr val="222222"/>
                </a:solidFill>
                <a:latin typeface="Arial"/>
                <a:ea typeface="Arial"/>
                <a:cs typeface="Arial"/>
                <a:sym typeface="Arial"/>
              </a:rPr>
              <a:t>hey are mainly kaolinite, feldspar, clay in granules, crystal,porcelain...</a:t>
            </a:r>
            <a:endParaRPr sz="1800">
              <a:solidFill>
                <a:srgbClr val="222222"/>
              </a:solidFill>
              <a:latin typeface="Arial"/>
              <a:ea typeface="Arial"/>
              <a:cs typeface="Arial"/>
              <a:sym typeface="Arial"/>
            </a:endParaRPr>
          </a:p>
          <a:p>
            <a:pPr indent="0" lvl="0" marL="0" rtl="0" algn="l">
              <a:spcBef>
                <a:spcPts val="0"/>
              </a:spcBef>
              <a:spcAft>
                <a:spcPts val="0"/>
              </a:spcAft>
              <a:buNone/>
            </a:pPr>
            <a:r>
              <a:rPr lang="es-419" sz="1800">
                <a:solidFill>
                  <a:srgbClr val="222222"/>
                </a:solidFill>
                <a:latin typeface="Trebuchet MS"/>
                <a:ea typeface="Trebuchet MS"/>
                <a:cs typeface="Trebuchet MS"/>
                <a:sym typeface="Trebuchet MS"/>
              </a:rPr>
              <a:t>The material for do it it’s not cheap, because the extraction of materials and the technique and processes that have to been realised aren’t easy. When all the processes have been done, almost all the ceramic tea cups are decorated with different designs like mandalas, historical events ... </a:t>
            </a:r>
            <a:endParaRPr sz="1800">
              <a:solidFill>
                <a:srgbClr val="222222"/>
              </a:solidFill>
              <a:latin typeface="Trebuchet MS"/>
              <a:ea typeface="Trebuchet MS"/>
              <a:cs typeface="Trebuchet MS"/>
              <a:sym typeface="Trebuchet MS"/>
            </a:endParaRPr>
          </a:p>
          <a:p>
            <a:pPr indent="0" lvl="0" marL="0" rtl="0" algn="l">
              <a:spcBef>
                <a:spcPts val="0"/>
              </a:spcBef>
              <a:spcAft>
                <a:spcPts val="0"/>
              </a:spcAft>
              <a:buNone/>
            </a:pPr>
            <a:r>
              <a:t/>
            </a:r>
            <a:endParaRPr sz="1800">
              <a:solidFill>
                <a:srgbClr val="222222"/>
              </a:solidFill>
              <a:latin typeface="Merriweather"/>
              <a:ea typeface="Merriweather"/>
              <a:cs typeface="Merriweather"/>
              <a:sym typeface="Merriweather"/>
            </a:endParaRPr>
          </a:p>
        </p:txBody>
      </p:sp>
      <p:pic>
        <p:nvPicPr>
          <p:cNvPr id="133" name="Google Shape;133;p18"/>
          <p:cNvPicPr preferRelativeResize="0"/>
          <p:nvPr/>
        </p:nvPicPr>
        <p:blipFill>
          <a:blip r:embed="rId3">
            <a:alphaModFix/>
          </a:blip>
          <a:stretch>
            <a:fillRect/>
          </a:stretch>
        </p:blipFill>
        <p:spPr>
          <a:xfrm>
            <a:off x="5008125" y="3565550"/>
            <a:ext cx="1504850" cy="1504850"/>
          </a:xfrm>
          <a:prstGeom prst="rect">
            <a:avLst/>
          </a:prstGeom>
          <a:noFill/>
          <a:ln>
            <a:noFill/>
          </a:ln>
        </p:spPr>
      </p:pic>
      <p:pic>
        <p:nvPicPr>
          <p:cNvPr id="134" name="Google Shape;134;p18"/>
          <p:cNvPicPr preferRelativeResize="0"/>
          <p:nvPr/>
        </p:nvPicPr>
        <p:blipFill>
          <a:blip r:embed="rId4">
            <a:alphaModFix/>
          </a:blip>
          <a:stretch>
            <a:fillRect/>
          </a:stretch>
        </p:blipFill>
        <p:spPr>
          <a:xfrm>
            <a:off x="1926800" y="3565550"/>
            <a:ext cx="1504851" cy="15048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19"/>
          <p:cNvSpPr txBox="1"/>
          <p:nvPr>
            <p:ph type="title"/>
          </p:nvPr>
        </p:nvSpPr>
        <p:spPr>
          <a:xfrm>
            <a:off x="729450" y="74527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sz="1800"/>
              <a:t>4. Mass Media</a:t>
            </a:r>
            <a:endParaRPr sz="1800"/>
          </a:p>
        </p:txBody>
      </p:sp>
      <p:sp>
        <p:nvSpPr>
          <p:cNvPr id="140" name="Google Shape;140;p19"/>
          <p:cNvSpPr txBox="1"/>
          <p:nvPr>
            <p:ph idx="1" type="body"/>
          </p:nvPr>
        </p:nvSpPr>
        <p:spPr>
          <a:xfrm>
            <a:off x="727650" y="12804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sz="1800">
                <a:latin typeface="Trebuchet MS"/>
                <a:ea typeface="Trebuchet MS"/>
                <a:cs typeface="Trebuchet MS"/>
                <a:sym typeface="Trebuchet MS"/>
              </a:rPr>
              <a:t>In this new we can see</a:t>
            </a:r>
            <a:endParaRPr sz="1800">
              <a:latin typeface="Trebuchet MS"/>
              <a:ea typeface="Trebuchet MS"/>
              <a:cs typeface="Trebuchet MS"/>
              <a:sym typeface="Trebuchet MS"/>
            </a:endParaRPr>
          </a:p>
          <a:p>
            <a:pPr indent="0" lvl="0" marL="0" rtl="0" algn="l">
              <a:spcBef>
                <a:spcPts val="1600"/>
              </a:spcBef>
              <a:spcAft>
                <a:spcPts val="0"/>
              </a:spcAft>
              <a:buNone/>
            </a:pPr>
            <a:r>
              <a:rPr lang="es-419" sz="1800">
                <a:latin typeface="Trebuchet MS"/>
                <a:ea typeface="Trebuchet MS"/>
                <a:cs typeface="Trebuchet MS"/>
                <a:sym typeface="Trebuchet MS"/>
              </a:rPr>
              <a:t>that the spanish people</a:t>
            </a:r>
            <a:endParaRPr sz="1800">
              <a:latin typeface="Trebuchet MS"/>
              <a:ea typeface="Trebuchet MS"/>
              <a:cs typeface="Trebuchet MS"/>
              <a:sym typeface="Trebuchet MS"/>
            </a:endParaRPr>
          </a:p>
          <a:p>
            <a:pPr indent="0" lvl="0" marL="0" rtl="0" algn="l">
              <a:spcBef>
                <a:spcPts val="1600"/>
              </a:spcBef>
              <a:spcAft>
                <a:spcPts val="0"/>
              </a:spcAft>
              <a:buNone/>
            </a:pPr>
            <a:r>
              <a:rPr lang="es-419" sz="1800">
                <a:latin typeface="Trebuchet MS"/>
                <a:ea typeface="Trebuchet MS"/>
                <a:cs typeface="Trebuchet MS"/>
                <a:sym typeface="Trebuchet MS"/>
              </a:rPr>
              <a:t>use the teacup everyday </a:t>
            </a:r>
            <a:endParaRPr sz="1800">
              <a:latin typeface="Trebuchet MS"/>
              <a:ea typeface="Trebuchet MS"/>
              <a:cs typeface="Trebuchet MS"/>
              <a:sym typeface="Trebuchet MS"/>
            </a:endParaRPr>
          </a:p>
          <a:p>
            <a:pPr indent="0" lvl="0" marL="0" rtl="0" algn="l">
              <a:spcBef>
                <a:spcPts val="1600"/>
              </a:spcBef>
              <a:spcAft>
                <a:spcPts val="0"/>
              </a:spcAft>
              <a:buNone/>
            </a:pPr>
            <a:r>
              <a:rPr lang="es-419" sz="1800">
                <a:latin typeface="Trebuchet MS"/>
                <a:ea typeface="Trebuchet MS"/>
                <a:cs typeface="Trebuchet MS"/>
                <a:sym typeface="Trebuchet MS"/>
              </a:rPr>
              <a:t>and we have to choose the </a:t>
            </a:r>
            <a:endParaRPr sz="1800">
              <a:latin typeface="Trebuchet MS"/>
              <a:ea typeface="Trebuchet MS"/>
              <a:cs typeface="Trebuchet MS"/>
              <a:sym typeface="Trebuchet MS"/>
            </a:endParaRPr>
          </a:p>
          <a:p>
            <a:pPr indent="0" lvl="0" marL="0" rtl="0" algn="l">
              <a:spcBef>
                <a:spcPts val="1600"/>
              </a:spcBef>
              <a:spcAft>
                <a:spcPts val="0"/>
              </a:spcAft>
              <a:buNone/>
            </a:pPr>
            <a:r>
              <a:rPr lang="es-419" sz="1800">
                <a:latin typeface="Trebuchet MS"/>
                <a:ea typeface="Trebuchet MS"/>
                <a:cs typeface="Trebuchet MS"/>
                <a:sym typeface="Trebuchet MS"/>
              </a:rPr>
              <a:t>perfect one for them. The </a:t>
            </a:r>
            <a:endParaRPr sz="1800">
              <a:latin typeface="Trebuchet MS"/>
              <a:ea typeface="Trebuchet MS"/>
              <a:cs typeface="Trebuchet MS"/>
              <a:sym typeface="Trebuchet MS"/>
            </a:endParaRPr>
          </a:p>
          <a:p>
            <a:pPr indent="0" lvl="0" marL="0" rtl="0" algn="l">
              <a:spcBef>
                <a:spcPts val="1600"/>
              </a:spcBef>
              <a:spcAft>
                <a:spcPts val="0"/>
              </a:spcAft>
              <a:buNone/>
            </a:pPr>
            <a:r>
              <a:rPr lang="es-419" sz="1800">
                <a:latin typeface="Trebuchet MS"/>
                <a:ea typeface="Trebuchet MS"/>
                <a:cs typeface="Trebuchet MS"/>
                <a:sym typeface="Trebuchet MS"/>
              </a:rPr>
              <a:t>most famous is the porcelain cup</a:t>
            </a:r>
            <a:endParaRPr sz="1800">
              <a:latin typeface="Trebuchet MS"/>
              <a:ea typeface="Trebuchet MS"/>
              <a:cs typeface="Trebuchet MS"/>
              <a:sym typeface="Trebuchet MS"/>
            </a:endParaRPr>
          </a:p>
          <a:p>
            <a:pPr indent="0" lvl="0" marL="0" rtl="0" algn="l">
              <a:spcBef>
                <a:spcPts val="1600"/>
              </a:spcBef>
              <a:spcAft>
                <a:spcPts val="1600"/>
              </a:spcAft>
              <a:buNone/>
            </a:pPr>
            <a:r>
              <a:rPr lang="es-419" sz="1800">
                <a:latin typeface="Trebuchet MS"/>
                <a:ea typeface="Trebuchet MS"/>
                <a:cs typeface="Trebuchet MS"/>
                <a:sym typeface="Trebuchet MS"/>
              </a:rPr>
              <a:t>in Mijas: </a:t>
            </a:r>
            <a:endParaRPr sz="1800">
              <a:latin typeface="Trebuchet MS"/>
              <a:ea typeface="Trebuchet MS"/>
              <a:cs typeface="Trebuchet MS"/>
              <a:sym typeface="Trebuchet MS"/>
            </a:endParaRPr>
          </a:p>
        </p:txBody>
      </p:sp>
      <p:pic>
        <p:nvPicPr>
          <p:cNvPr id="141" name="Google Shape;141;p19"/>
          <p:cNvPicPr preferRelativeResize="0"/>
          <p:nvPr/>
        </p:nvPicPr>
        <p:blipFill>
          <a:blip r:embed="rId3">
            <a:alphaModFix/>
          </a:blip>
          <a:stretch>
            <a:fillRect/>
          </a:stretch>
        </p:blipFill>
        <p:spPr>
          <a:xfrm>
            <a:off x="5631825" y="745275"/>
            <a:ext cx="2784526" cy="414522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0"/>
          <p:cNvSpPr txBox="1"/>
          <p:nvPr>
            <p:ph idx="1" type="body"/>
          </p:nvPr>
        </p:nvSpPr>
        <p:spPr>
          <a:xfrm>
            <a:off x="727650" y="1441200"/>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a:t>Here we</a:t>
            </a:r>
            <a:r>
              <a:rPr lang="es-419"/>
              <a:t> can see a video about the process</a:t>
            </a:r>
            <a:endParaRPr/>
          </a:p>
          <a:p>
            <a:pPr indent="0" lvl="0" marL="0" rtl="0" algn="l">
              <a:spcBef>
                <a:spcPts val="1600"/>
              </a:spcBef>
              <a:spcAft>
                <a:spcPts val="0"/>
              </a:spcAft>
              <a:buNone/>
            </a:pPr>
            <a:r>
              <a:rPr lang="es-419"/>
              <a:t>of the ceramic teacup:</a:t>
            </a:r>
            <a:endParaRPr/>
          </a:p>
          <a:p>
            <a:pPr indent="0" lvl="0" marL="0" rtl="0" algn="l">
              <a:spcBef>
                <a:spcPts val="1600"/>
              </a:spcBef>
              <a:spcAft>
                <a:spcPts val="0"/>
              </a:spcAft>
              <a:buNone/>
            </a:pPr>
            <a:r>
              <a:rPr lang="es-419"/>
              <a:t> </a:t>
            </a:r>
            <a:r>
              <a:rPr lang="es-419" u="sng">
                <a:solidFill>
                  <a:schemeClr val="hlink"/>
                </a:solidFill>
                <a:hlinkClick r:id="rId3"/>
              </a:rPr>
              <a:t>https://youtu.be/pYw5zUyiS7</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47" name="Google Shape;147;p20"/>
          <p:cNvPicPr preferRelativeResize="0"/>
          <p:nvPr/>
        </p:nvPicPr>
        <p:blipFill>
          <a:blip r:embed="rId4">
            <a:alphaModFix/>
          </a:blip>
          <a:stretch>
            <a:fillRect/>
          </a:stretch>
        </p:blipFill>
        <p:spPr>
          <a:xfrm>
            <a:off x="4907325" y="628250"/>
            <a:ext cx="2797800" cy="43886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1"/>
          <p:cNvSpPr txBox="1"/>
          <p:nvPr>
            <p:ph idx="1" type="body"/>
          </p:nvPr>
        </p:nvSpPr>
        <p:spPr>
          <a:xfrm>
            <a:off x="727650" y="1441200"/>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a:t>And here some </a:t>
            </a:r>
            <a:r>
              <a:rPr lang="es-419"/>
              <a:t>photos of teacup with differents designs:</a:t>
            </a:r>
            <a:endParaRPr/>
          </a:p>
          <a:p>
            <a:pPr indent="0" lvl="0" marL="0" rtl="0" algn="l">
              <a:spcBef>
                <a:spcPts val="1600"/>
              </a:spcBef>
              <a:spcAft>
                <a:spcPts val="1600"/>
              </a:spcAft>
              <a:buNone/>
            </a:pPr>
            <a:r>
              <a:t/>
            </a:r>
            <a:endParaRPr/>
          </a:p>
        </p:txBody>
      </p:sp>
      <p:pic>
        <p:nvPicPr>
          <p:cNvPr id="153" name="Google Shape;153;p21"/>
          <p:cNvPicPr preferRelativeResize="0"/>
          <p:nvPr/>
        </p:nvPicPr>
        <p:blipFill>
          <a:blip r:embed="rId3">
            <a:alphaModFix/>
          </a:blip>
          <a:stretch>
            <a:fillRect/>
          </a:stretch>
        </p:blipFill>
        <p:spPr>
          <a:xfrm>
            <a:off x="808714" y="2101580"/>
            <a:ext cx="1959624" cy="2571750"/>
          </a:xfrm>
          <a:prstGeom prst="rect">
            <a:avLst/>
          </a:prstGeom>
          <a:noFill/>
          <a:ln>
            <a:noFill/>
          </a:ln>
        </p:spPr>
      </p:pic>
      <p:pic>
        <p:nvPicPr>
          <p:cNvPr id="154" name="Google Shape;154;p21"/>
          <p:cNvPicPr preferRelativeResize="0"/>
          <p:nvPr/>
        </p:nvPicPr>
        <p:blipFill>
          <a:blip r:embed="rId4">
            <a:alphaModFix/>
          </a:blip>
          <a:stretch>
            <a:fillRect/>
          </a:stretch>
        </p:blipFill>
        <p:spPr>
          <a:xfrm>
            <a:off x="6263515" y="2004298"/>
            <a:ext cx="2046849" cy="2571750"/>
          </a:xfrm>
          <a:prstGeom prst="rect">
            <a:avLst/>
          </a:prstGeom>
          <a:noFill/>
          <a:ln>
            <a:noFill/>
          </a:ln>
        </p:spPr>
      </p:pic>
      <p:pic>
        <p:nvPicPr>
          <p:cNvPr id="155" name="Google Shape;155;p21"/>
          <p:cNvPicPr preferRelativeResize="0"/>
          <p:nvPr/>
        </p:nvPicPr>
        <p:blipFill>
          <a:blip r:embed="rId5">
            <a:alphaModFix/>
          </a:blip>
          <a:stretch>
            <a:fillRect/>
          </a:stretch>
        </p:blipFill>
        <p:spPr>
          <a:xfrm>
            <a:off x="3075397" y="2101583"/>
            <a:ext cx="2652725" cy="2571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