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Libre Franklin"/>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ibreFranklin-bold.fntdata"/><Relationship Id="rId11" Type="http://schemas.openxmlformats.org/officeDocument/2006/relationships/slide" Target="slides/slide6.xml"/><Relationship Id="rId22" Type="http://schemas.openxmlformats.org/officeDocument/2006/relationships/font" Target="fonts/LibreFranklin-boldItalic.fntdata"/><Relationship Id="rId10" Type="http://schemas.openxmlformats.org/officeDocument/2006/relationships/slide" Target="slides/slide5.xml"/><Relationship Id="rId21" Type="http://schemas.openxmlformats.org/officeDocument/2006/relationships/font" Target="fonts/LibreFranklin-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LibreFranklin-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484a7cd0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484a7cd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484a7cd02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484a7cd0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zitiv titlu" showMasterSp="0" type="title">
  <p:cSld name="TITLE">
    <p:bg>
      <p:bgPr>
        <a:solidFill>
          <a:schemeClr val="lt2"/>
        </a:solidFill>
      </p:bgPr>
    </p:bg>
    <p:spTree>
      <p:nvGrpSpPr>
        <p:cNvPr id="12" name="Shape 12"/>
        <p:cNvGrpSpPr/>
        <p:nvPr/>
      </p:nvGrpSpPr>
      <p:grpSpPr>
        <a:xfrm>
          <a:off x="0" y="0"/>
          <a:ext cx="0" cy="0"/>
          <a:chOff x="0" y="0"/>
          <a:chExt cx="0" cy="0"/>
        </a:xfrm>
      </p:grpSpPr>
      <p:sp>
        <p:nvSpPr>
          <p:cNvPr id="13" name="Google Shape;13;p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5" name="Google Shape;15;p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ro-RO"/>
              <a:t>‹#›</a:t>
            </a:fld>
            <a:endParaRPr/>
          </a:p>
        </p:txBody>
      </p:sp>
      <p:grpSp>
        <p:nvGrpSpPr>
          <p:cNvPr id="18" name="Google Shape;18;p2"/>
          <p:cNvGrpSpPr/>
          <p:nvPr/>
        </p:nvGrpSpPr>
        <p:grpSpPr>
          <a:xfrm>
            <a:off x="752858" y="744469"/>
            <a:ext cx="10674116" cy="5349671"/>
            <a:chOff x="752858" y="744469"/>
            <a:chExt cx="10674116" cy="5349671"/>
          </a:xfrm>
        </p:grpSpPr>
        <p:sp>
          <p:nvSpPr>
            <p:cNvPr id="19" name="Google Shape;19;p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0" name="Google Shape;20;p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 vertical și titlu" type="vertTx">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0" name="Google Shape;80;p1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u vertical și text" type="vertTitleAndTx">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6" name="Google Shape;86;p1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u și conținu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4" name="Google Shape;24;p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ecompletat" type="blank">
  <p:cSld name="BLANK">
    <p:spTree>
      <p:nvGrpSpPr>
        <p:cNvPr id="27" name="Shape 27"/>
        <p:cNvGrpSpPr/>
        <p:nvPr/>
      </p:nvGrpSpPr>
      <p:grpSpPr>
        <a:xfrm>
          <a:off x="0" y="0"/>
          <a:ext cx="0" cy="0"/>
          <a:chOff x="0" y="0"/>
          <a:chExt cx="0" cy="0"/>
        </a:xfrm>
      </p:grpSpPr>
      <p:sp>
        <p:nvSpPr>
          <p:cNvPr id="28" name="Google Shape;28;p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ntet secțiune" showMasterSp="0" type="secHead">
  <p:cSld name="SECTION_HEADER">
    <p:bg>
      <p:bgPr>
        <a:solidFill>
          <a:schemeClr val="dk2"/>
        </a:solidFill>
      </p:bgPr>
    </p:bg>
    <p:spTree>
      <p:nvGrpSpPr>
        <p:cNvPr id="31" name="Shape 31"/>
        <p:cNvGrpSpPr/>
        <p:nvPr/>
      </p:nvGrpSpPr>
      <p:grpSpPr>
        <a:xfrm>
          <a:off x="0" y="0"/>
          <a:ext cx="0" cy="0"/>
          <a:chOff x="0" y="0"/>
          <a:chExt cx="0" cy="0"/>
        </a:xfrm>
      </p:grpSpPr>
      <p:sp>
        <p:nvSpPr>
          <p:cNvPr id="32" name="Google Shape;32;p5"/>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4" name="Google Shape;34;p5"/>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2"/>
                </a:solidFill>
                <a:latin typeface="Libre Franklin"/>
                <a:ea typeface="Libre Franklin"/>
                <a:cs typeface="Libre Franklin"/>
                <a:sym typeface="Libre Franklin"/>
              </a:defRPr>
            </a:lvl1pPr>
            <a:lvl2pPr indent="0" lvl="1" marL="0" algn="r">
              <a:spcBef>
                <a:spcPts val="0"/>
              </a:spcBef>
              <a:buNone/>
              <a:defRPr sz="1200">
                <a:solidFill>
                  <a:schemeClr val="lt2"/>
                </a:solidFill>
                <a:latin typeface="Libre Franklin"/>
                <a:ea typeface="Libre Franklin"/>
                <a:cs typeface="Libre Franklin"/>
                <a:sym typeface="Libre Franklin"/>
              </a:defRPr>
            </a:lvl2pPr>
            <a:lvl3pPr indent="0" lvl="2" marL="0" algn="r">
              <a:spcBef>
                <a:spcPts val="0"/>
              </a:spcBef>
              <a:buNone/>
              <a:defRPr sz="1200">
                <a:solidFill>
                  <a:schemeClr val="lt2"/>
                </a:solidFill>
                <a:latin typeface="Libre Franklin"/>
                <a:ea typeface="Libre Franklin"/>
                <a:cs typeface="Libre Franklin"/>
                <a:sym typeface="Libre Franklin"/>
              </a:defRPr>
            </a:lvl3pPr>
            <a:lvl4pPr indent="0" lvl="3" marL="0" algn="r">
              <a:spcBef>
                <a:spcPts val="0"/>
              </a:spcBef>
              <a:buNone/>
              <a:defRPr sz="1200">
                <a:solidFill>
                  <a:schemeClr val="lt2"/>
                </a:solidFill>
                <a:latin typeface="Libre Franklin"/>
                <a:ea typeface="Libre Franklin"/>
                <a:cs typeface="Libre Franklin"/>
                <a:sym typeface="Libre Franklin"/>
              </a:defRPr>
            </a:lvl4pPr>
            <a:lvl5pPr indent="0" lvl="4" marL="0" algn="r">
              <a:spcBef>
                <a:spcPts val="0"/>
              </a:spcBef>
              <a:buNone/>
              <a:defRPr sz="1200">
                <a:solidFill>
                  <a:schemeClr val="lt2"/>
                </a:solidFill>
                <a:latin typeface="Libre Franklin"/>
                <a:ea typeface="Libre Franklin"/>
                <a:cs typeface="Libre Franklin"/>
                <a:sym typeface="Libre Franklin"/>
              </a:defRPr>
            </a:lvl5pPr>
            <a:lvl6pPr indent="0" lvl="5" marL="0" algn="r">
              <a:spcBef>
                <a:spcPts val="0"/>
              </a:spcBef>
              <a:buNone/>
              <a:defRPr sz="1200">
                <a:solidFill>
                  <a:schemeClr val="lt2"/>
                </a:solidFill>
                <a:latin typeface="Libre Franklin"/>
                <a:ea typeface="Libre Franklin"/>
                <a:cs typeface="Libre Franklin"/>
                <a:sym typeface="Libre Franklin"/>
              </a:defRPr>
            </a:lvl6pPr>
            <a:lvl7pPr indent="0" lvl="6" marL="0" algn="r">
              <a:spcBef>
                <a:spcPts val="0"/>
              </a:spcBef>
              <a:buNone/>
              <a:defRPr sz="1200">
                <a:solidFill>
                  <a:schemeClr val="lt2"/>
                </a:solidFill>
                <a:latin typeface="Libre Franklin"/>
                <a:ea typeface="Libre Franklin"/>
                <a:cs typeface="Libre Franklin"/>
                <a:sym typeface="Libre Franklin"/>
              </a:defRPr>
            </a:lvl7pPr>
            <a:lvl8pPr indent="0" lvl="7" marL="0" algn="r">
              <a:spcBef>
                <a:spcPts val="0"/>
              </a:spcBef>
              <a:buNone/>
              <a:defRPr sz="1200">
                <a:solidFill>
                  <a:schemeClr val="lt2"/>
                </a:solidFill>
                <a:latin typeface="Libre Franklin"/>
                <a:ea typeface="Libre Franklin"/>
                <a:cs typeface="Libre Franklin"/>
                <a:sym typeface="Libre Franklin"/>
              </a:defRPr>
            </a:lvl8pPr>
            <a:lvl9pPr indent="0" lvl="8" marL="0" algn="r">
              <a:spcBef>
                <a:spcPts val="0"/>
              </a:spcBef>
              <a:buNone/>
              <a:defRPr sz="1200">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ro-RO"/>
              <a:t>‹#›</a:t>
            </a:fld>
            <a:endParaRPr/>
          </a:p>
        </p:txBody>
      </p:sp>
      <p:sp>
        <p:nvSpPr>
          <p:cNvPr id="37" name="Google Shape;37;p5"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uă tipuri de conținut" type="twoObj">
  <p:cSld name="TWO_OBJECTS">
    <p:spTree>
      <p:nvGrpSpPr>
        <p:cNvPr id="38" name="Shape 38"/>
        <p:cNvGrpSpPr/>
        <p:nvPr/>
      </p:nvGrpSpPr>
      <p:grpSpPr>
        <a:xfrm>
          <a:off x="0" y="0"/>
          <a:ext cx="0" cy="0"/>
          <a:chOff x="0" y="0"/>
          <a:chExt cx="0" cy="0"/>
        </a:xfrm>
      </p:grpSpPr>
      <p:sp>
        <p:nvSpPr>
          <p:cNvPr id="39" name="Google Shape;39;p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6"/>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1" name="Google Shape;41;p6"/>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2" name="Google Shape;42;p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ție" type="twoTxTwoObj">
  <p:cSld name="TWO_OBJECTS_WITH_TEXT">
    <p:spTree>
      <p:nvGrpSpPr>
        <p:cNvPr id="45" name="Shape 45"/>
        <p:cNvGrpSpPr/>
        <p:nvPr/>
      </p:nvGrpSpPr>
      <p:grpSpPr>
        <a:xfrm>
          <a:off x="0" y="0"/>
          <a:ext cx="0" cy="0"/>
          <a:chOff x="0" y="0"/>
          <a:chExt cx="0" cy="0"/>
        </a:xfrm>
      </p:grpSpPr>
      <p:sp>
        <p:nvSpPr>
          <p:cNvPr id="46" name="Google Shape;46;p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7"/>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7"/>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7"/>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ar titlu"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ținut cu legendă" showMasterSp="0" type="objTx">
  <p:cSld name="OBJECT_WITH_CAPTION_TEXT">
    <p:spTree>
      <p:nvGrpSpPr>
        <p:cNvPr id="59" name="Shape 59"/>
        <p:cNvGrpSpPr/>
        <p:nvPr/>
      </p:nvGrpSpPr>
      <p:grpSpPr>
        <a:xfrm>
          <a:off x="0" y="0"/>
          <a:ext cx="0" cy="0"/>
          <a:chOff x="0" y="0"/>
          <a:chExt cx="0" cy="0"/>
        </a:xfrm>
      </p:grpSpPr>
      <p:sp>
        <p:nvSpPr>
          <p:cNvPr id="60" name="Google Shape;60;p9"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9"/>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3" name="Google Shape;63;p9"/>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4" name="Google Shape;64;p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2"/>
                </a:solidFill>
                <a:latin typeface="Libre Franklin"/>
                <a:ea typeface="Libre Franklin"/>
                <a:cs typeface="Libre Franklin"/>
                <a:sym typeface="Libre Franklin"/>
              </a:defRPr>
            </a:lvl1pPr>
            <a:lvl2pPr indent="0" lvl="1" marL="0" algn="r">
              <a:spcBef>
                <a:spcPts val="0"/>
              </a:spcBef>
              <a:buNone/>
              <a:defRPr sz="1200">
                <a:solidFill>
                  <a:schemeClr val="dk2"/>
                </a:solidFill>
                <a:latin typeface="Libre Franklin"/>
                <a:ea typeface="Libre Franklin"/>
                <a:cs typeface="Libre Franklin"/>
                <a:sym typeface="Libre Franklin"/>
              </a:defRPr>
            </a:lvl2pPr>
            <a:lvl3pPr indent="0" lvl="2" marL="0" algn="r">
              <a:spcBef>
                <a:spcPts val="0"/>
              </a:spcBef>
              <a:buNone/>
              <a:defRPr sz="1200">
                <a:solidFill>
                  <a:schemeClr val="dk2"/>
                </a:solidFill>
                <a:latin typeface="Libre Franklin"/>
                <a:ea typeface="Libre Franklin"/>
                <a:cs typeface="Libre Franklin"/>
                <a:sym typeface="Libre Franklin"/>
              </a:defRPr>
            </a:lvl3pPr>
            <a:lvl4pPr indent="0" lvl="3" marL="0" algn="r">
              <a:spcBef>
                <a:spcPts val="0"/>
              </a:spcBef>
              <a:buNone/>
              <a:defRPr sz="1200">
                <a:solidFill>
                  <a:schemeClr val="dk2"/>
                </a:solidFill>
                <a:latin typeface="Libre Franklin"/>
                <a:ea typeface="Libre Franklin"/>
                <a:cs typeface="Libre Franklin"/>
                <a:sym typeface="Libre Franklin"/>
              </a:defRPr>
            </a:lvl4pPr>
            <a:lvl5pPr indent="0" lvl="4" marL="0" algn="r">
              <a:spcBef>
                <a:spcPts val="0"/>
              </a:spcBef>
              <a:buNone/>
              <a:defRPr sz="1200">
                <a:solidFill>
                  <a:schemeClr val="dk2"/>
                </a:solidFill>
                <a:latin typeface="Libre Franklin"/>
                <a:ea typeface="Libre Franklin"/>
                <a:cs typeface="Libre Franklin"/>
                <a:sym typeface="Libre Franklin"/>
              </a:defRPr>
            </a:lvl5pPr>
            <a:lvl6pPr indent="0" lvl="5" marL="0" algn="r">
              <a:spcBef>
                <a:spcPts val="0"/>
              </a:spcBef>
              <a:buNone/>
              <a:defRPr sz="1200">
                <a:solidFill>
                  <a:schemeClr val="dk2"/>
                </a:solidFill>
                <a:latin typeface="Libre Franklin"/>
                <a:ea typeface="Libre Franklin"/>
                <a:cs typeface="Libre Franklin"/>
                <a:sym typeface="Libre Franklin"/>
              </a:defRPr>
            </a:lvl6pPr>
            <a:lvl7pPr indent="0" lvl="6" marL="0" algn="r">
              <a:spcBef>
                <a:spcPts val="0"/>
              </a:spcBef>
              <a:buNone/>
              <a:defRPr sz="1200">
                <a:solidFill>
                  <a:schemeClr val="dk2"/>
                </a:solidFill>
                <a:latin typeface="Libre Franklin"/>
                <a:ea typeface="Libre Franklin"/>
                <a:cs typeface="Libre Franklin"/>
                <a:sym typeface="Libre Franklin"/>
              </a:defRPr>
            </a:lvl7pPr>
            <a:lvl8pPr indent="0" lvl="7" marL="0" algn="r">
              <a:spcBef>
                <a:spcPts val="0"/>
              </a:spcBef>
              <a:buNone/>
              <a:defRPr sz="1200">
                <a:solidFill>
                  <a:schemeClr val="dk2"/>
                </a:solidFill>
                <a:latin typeface="Libre Franklin"/>
                <a:ea typeface="Libre Franklin"/>
                <a:cs typeface="Libre Franklin"/>
                <a:sym typeface="Libre Franklin"/>
              </a:defRPr>
            </a:lvl8pPr>
            <a:lvl9pPr indent="0" lvl="8" marL="0" algn="r">
              <a:spcBef>
                <a:spcPts val="0"/>
              </a:spcBef>
              <a:buNone/>
              <a:defRPr sz="1200">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ro-RO"/>
              <a:t>‹#›</a:t>
            </a:fld>
            <a:endParaRPr/>
          </a:p>
        </p:txBody>
      </p:sp>
      <p:sp>
        <p:nvSpPr>
          <p:cNvPr id="67" name="Google Shape;67;p9"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ine cu legendă" showMasterSp="0" type="picTx">
  <p:cSld name="PICTURE_WITH_CAPTION_TEXT">
    <p:spTree>
      <p:nvGrpSpPr>
        <p:cNvPr id="68" name="Shape 68"/>
        <p:cNvGrpSpPr/>
        <p:nvPr/>
      </p:nvGrpSpPr>
      <p:grpSpPr>
        <a:xfrm>
          <a:off x="0" y="0"/>
          <a:ext cx="0" cy="0"/>
          <a:chOff x="0" y="0"/>
          <a:chExt cx="0" cy="0"/>
        </a:xfrm>
      </p:grpSpPr>
      <p:sp>
        <p:nvSpPr>
          <p:cNvPr id="69" name="Google Shape;69;p10"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0"/>
          <p:cNvSpPr/>
          <p:nvPr>
            <p:ph idx="2" type="pic"/>
          </p:nvPr>
        </p:nvSpPr>
        <p:spPr>
          <a:xfrm>
            <a:off x="5532120" y="0"/>
            <a:ext cx="6659880" cy="6857999"/>
          </a:xfrm>
          <a:prstGeom prst="rect">
            <a:avLst/>
          </a:prstGeom>
          <a:noFill/>
          <a:ln>
            <a:noFill/>
          </a:ln>
        </p:spPr>
        <p:txBody>
          <a:bodyPr anchorCtr="0" anchor="t" bIns="45700" lIns="91425" spcFirstLastPara="1" rIns="91425" wrap="square" tIns="45700"/>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2" name="Google Shape;72;p1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3" name="Google Shape;73;p10"/>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2"/>
                </a:solidFill>
                <a:latin typeface="Libre Franklin"/>
                <a:ea typeface="Libre Franklin"/>
                <a:cs typeface="Libre Franklin"/>
                <a:sym typeface="Libre Franklin"/>
              </a:defRPr>
            </a:lvl1pPr>
            <a:lvl2pPr indent="0" lvl="1" marL="0" algn="r">
              <a:spcBef>
                <a:spcPts val="0"/>
              </a:spcBef>
              <a:buNone/>
              <a:defRPr sz="1200">
                <a:solidFill>
                  <a:schemeClr val="dk2"/>
                </a:solidFill>
                <a:latin typeface="Libre Franklin"/>
                <a:ea typeface="Libre Franklin"/>
                <a:cs typeface="Libre Franklin"/>
                <a:sym typeface="Libre Franklin"/>
              </a:defRPr>
            </a:lvl2pPr>
            <a:lvl3pPr indent="0" lvl="2" marL="0" algn="r">
              <a:spcBef>
                <a:spcPts val="0"/>
              </a:spcBef>
              <a:buNone/>
              <a:defRPr sz="1200">
                <a:solidFill>
                  <a:schemeClr val="dk2"/>
                </a:solidFill>
                <a:latin typeface="Libre Franklin"/>
                <a:ea typeface="Libre Franklin"/>
                <a:cs typeface="Libre Franklin"/>
                <a:sym typeface="Libre Franklin"/>
              </a:defRPr>
            </a:lvl3pPr>
            <a:lvl4pPr indent="0" lvl="3" marL="0" algn="r">
              <a:spcBef>
                <a:spcPts val="0"/>
              </a:spcBef>
              <a:buNone/>
              <a:defRPr sz="1200">
                <a:solidFill>
                  <a:schemeClr val="dk2"/>
                </a:solidFill>
                <a:latin typeface="Libre Franklin"/>
                <a:ea typeface="Libre Franklin"/>
                <a:cs typeface="Libre Franklin"/>
                <a:sym typeface="Libre Franklin"/>
              </a:defRPr>
            </a:lvl4pPr>
            <a:lvl5pPr indent="0" lvl="4" marL="0" algn="r">
              <a:spcBef>
                <a:spcPts val="0"/>
              </a:spcBef>
              <a:buNone/>
              <a:defRPr sz="1200">
                <a:solidFill>
                  <a:schemeClr val="dk2"/>
                </a:solidFill>
                <a:latin typeface="Libre Franklin"/>
                <a:ea typeface="Libre Franklin"/>
                <a:cs typeface="Libre Franklin"/>
                <a:sym typeface="Libre Franklin"/>
              </a:defRPr>
            </a:lvl5pPr>
            <a:lvl6pPr indent="0" lvl="5" marL="0" algn="r">
              <a:spcBef>
                <a:spcPts val="0"/>
              </a:spcBef>
              <a:buNone/>
              <a:defRPr sz="1200">
                <a:solidFill>
                  <a:schemeClr val="dk2"/>
                </a:solidFill>
                <a:latin typeface="Libre Franklin"/>
                <a:ea typeface="Libre Franklin"/>
                <a:cs typeface="Libre Franklin"/>
                <a:sym typeface="Libre Franklin"/>
              </a:defRPr>
            </a:lvl6pPr>
            <a:lvl7pPr indent="0" lvl="6" marL="0" algn="r">
              <a:spcBef>
                <a:spcPts val="0"/>
              </a:spcBef>
              <a:buNone/>
              <a:defRPr sz="1200">
                <a:solidFill>
                  <a:schemeClr val="dk2"/>
                </a:solidFill>
                <a:latin typeface="Libre Franklin"/>
                <a:ea typeface="Libre Franklin"/>
                <a:cs typeface="Libre Franklin"/>
                <a:sym typeface="Libre Franklin"/>
              </a:defRPr>
            </a:lvl7pPr>
            <a:lvl8pPr indent="0" lvl="7" marL="0" algn="r">
              <a:spcBef>
                <a:spcPts val="0"/>
              </a:spcBef>
              <a:buNone/>
              <a:defRPr sz="1200">
                <a:solidFill>
                  <a:schemeClr val="dk2"/>
                </a:solidFill>
                <a:latin typeface="Libre Franklin"/>
                <a:ea typeface="Libre Franklin"/>
                <a:cs typeface="Libre Franklin"/>
                <a:sym typeface="Libre Franklin"/>
              </a:defRPr>
            </a:lvl8pPr>
            <a:lvl9pPr indent="0" lvl="8" marL="0" algn="r">
              <a:spcBef>
                <a:spcPts val="0"/>
              </a:spcBef>
              <a:buNone/>
              <a:defRPr sz="1200">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ro-RO"/>
              <a:t>‹#›</a:t>
            </a:fld>
            <a:endParaRPr/>
          </a:p>
        </p:txBody>
      </p:sp>
      <p:sp>
        <p:nvSpPr>
          <p:cNvPr id="76" name="Google Shape;76;p10"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8" name="Google Shape;8;p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9" name="Google Shape;9;p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0" name="Google Shape;10;p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ro-RO"/>
              <a:t>‹#›</a:t>
            </a:fld>
            <a:endParaRPr/>
          </a:p>
        </p:txBody>
      </p:sp>
      <p:sp>
        <p:nvSpPr>
          <p:cNvPr id="11" name="Google Shape;11;p1"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3"/>
          <p:cNvSpPr txBox="1"/>
          <p:nvPr>
            <p:ph type="ctrTitle"/>
          </p:nvPr>
        </p:nvSpPr>
        <p:spPr>
          <a:xfrm>
            <a:off x="1718675" y="1393031"/>
            <a:ext cx="8361229" cy="1279211"/>
          </a:xfrm>
          <a:prstGeom prst="rect">
            <a:avLst/>
          </a:prstGeom>
          <a:noFill/>
          <a:ln>
            <a:noFill/>
          </a:ln>
        </p:spPr>
        <p:txBody>
          <a:bodyPr anchorCtr="0" anchor="b" bIns="45700" lIns="91425" spcFirstLastPara="1" rIns="91425" wrap="square" tIns="45700">
            <a:noAutofit/>
          </a:bodyPr>
          <a:lstStyle/>
          <a:p>
            <a:pPr indent="0" lvl="0" marL="0" rtl="0" algn="ctr">
              <a:lnSpc>
                <a:spcPct val="89000"/>
              </a:lnSpc>
              <a:spcBef>
                <a:spcPts val="0"/>
              </a:spcBef>
              <a:spcAft>
                <a:spcPts val="0"/>
              </a:spcAft>
              <a:buClr>
                <a:schemeClr val="dk2"/>
              </a:buClr>
              <a:buSzPts val="3600"/>
              <a:buFont typeface="Libre Franklin"/>
              <a:buNone/>
            </a:pPr>
            <a:r>
              <a:rPr b="1" lang="ro-RO" sz="3600"/>
              <a:t>ERASMUS+ KA2</a:t>
            </a:r>
            <a:br>
              <a:rPr b="1" lang="ro-RO" sz="3600"/>
            </a:br>
            <a:r>
              <a:rPr b="1" lang="ro-RO" sz="3600"/>
              <a:t>OUR COMMON EUROPEAN TALE</a:t>
            </a:r>
            <a:br>
              <a:rPr b="1" lang="ro-RO" sz="3600"/>
            </a:br>
            <a:endParaRPr/>
          </a:p>
        </p:txBody>
      </p:sp>
      <p:sp>
        <p:nvSpPr>
          <p:cNvPr id="94" name="Google Shape;94;p13"/>
          <p:cNvSpPr txBox="1"/>
          <p:nvPr/>
        </p:nvSpPr>
        <p:spPr>
          <a:xfrm>
            <a:off x="5606166" y="3213779"/>
            <a:ext cx="5246463" cy="92333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i="0" lang="ro-RO" sz="1800" u="none" cap="none" strike="noStrike">
                <a:solidFill>
                  <a:schemeClr val="dk1"/>
                </a:solidFill>
                <a:latin typeface="Cambria"/>
                <a:ea typeface="Cambria"/>
                <a:cs typeface="Cambria"/>
                <a:sym typeface="Cambria"/>
              </a:rPr>
              <a:t>Short term students Exchange</a:t>
            </a:r>
            <a:endParaRPr/>
          </a:p>
          <a:p>
            <a:pPr indent="0" lvl="0" marL="0" marR="0" rtl="0" algn="r">
              <a:spcBef>
                <a:spcPts val="0"/>
              </a:spcBef>
              <a:spcAft>
                <a:spcPts val="0"/>
              </a:spcAft>
              <a:buNone/>
            </a:pPr>
            <a:r>
              <a:rPr b="1" i="0" lang="ro-RO" sz="1800" u="none" cap="none" strike="noStrike">
                <a:solidFill>
                  <a:schemeClr val="dk1"/>
                </a:solidFill>
                <a:latin typeface="Cambria"/>
                <a:ea typeface="Cambria"/>
                <a:cs typeface="Cambria"/>
                <a:sym typeface="Cambria"/>
              </a:rPr>
              <a:t> 25-29 March 2019</a:t>
            </a:r>
            <a:endParaRPr/>
          </a:p>
          <a:p>
            <a:pPr indent="0" lvl="0" marL="0" marR="0" rtl="0" algn="r">
              <a:spcBef>
                <a:spcPts val="0"/>
              </a:spcBef>
              <a:spcAft>
                <a:spcPts val="0"/>
              </a:spcAft>
              <a:buNone/>
            </a:pPr>
            <a:r>
              <a:rPr b="1" i="0" lang="ro-RO" sz="1800" u="none" cap="none" strike="noStrike">
                <a:solidFill>
                  <a:schemeClr val="dk1"/>
                </a:solidFill>
                <a:latin typeface="Cambria"/>
                <a:ea typeface="Cambria"/>
                <a:cs typeface="Cambria"/>
                <a:sym typeface="Cambria"/>
              </a:rPr>
              <a:t>Cluj Napoca</a:t>
            </a:r>
            <a:endParaRPr/>
          </a:p>
        </p:txBody>
      </p:sp>
      <p:pic>
        <p:nvPicPr>
          <p:cNvPr id="95" name="Google Shape;95;p13"/>
          <p:cNvPicPr preferRelativeResize="0"/>
          <p:nvPr/>
        </p:nvPicPr>
        <p:blipFill rotWithShape="1">
          <a:blip r:embed="rId3">
            <a:alphaModFix/>
          </a:blip>
          <a:srcRect b="0" l="0" r="0" t="0"/>
          <a:stretch/>
        </p:blipFill>
        <p:spPr>
          <a:xfrm>
            <a:off x="1375350" y="3213779"/>
            <a:ext cx="3183150" cy="2376752"/>
          </a:xfrm>
          <a:prstGeom prst="rect">
            <a:avLst/>
          </a:prstGeom>
          <a:noFill/>
          <a:ln>
            <a:noFill/>
          </a:ln>
        </p:spPr>
      </p:pic>
      <p:pic>
        <p:nvPicPr>
          <p:cNvPr id="96" name="Google Shape;96;p13"/>
          <p:cNvPicPr preferRelativeResize="0"/>
          <p:nvPr/>
        </p:nvPicPr>
        <p:blipFill rotWithShape="1">
          <a:blip r:embed="rId4">
            <a:alphaModFix/>
          </a:blip>
          <a:srcRect b="0" l="0" r="0" t="0"/>
          <a:stretch/>
        </p:blipFill>
        <p:spPr>
          <a:xfrm>
            <a:off x="7391400" y="4590320"/>
            <a:ext cx="3536846" cy="10089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2"/>
          <p:cNvSpPr/>
          <p:nvPr/>
        </p:nvSpPr>
        <p:spPr>
          <a:xfrm>
            <a:off x="1676400" y="1219200"/>
            <a:ext cx="8915400" cy="440120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902135"/>
              </a:buClr>
              <a:buSzPts val="2800"/>
              <a:buFont typeface="Arial"/>
              <a:buChar char="•"/>
            </a:pPr>
            <a:r>
              <a:rPr lang="ro-RO" sz="2800">
                <a:solidFill>
                  <a:srgbClr val="902135"/>
                </a:solidFill>
                <a:latin typeface="Cambria"/>
                <a:ea typeface="Cambria"/>
                <a:cs typeface="Cambria"/>
                <a:sym typeface="Cambria"/>
              </a:rPr>
              <a:t>He learns from mistakes, progresses and matures to deserve his status at the end of the fairytale</a:t>
            </a:r>
            <a:endParaRPr sz="2800">
              <a:solidFill>
                <a:srgbClr val="902135"/>
              </a:solidFill>
              <a:latin typeface="Cambria"/>
              <a:ea typeface="Cambria"/>
              <a:cs typeface="Cambria"/>
              <a:sym typeface="Cambria"/>
            </a:endParaRPr>
          </a:p>
          <a:p>
            <a:pPr indent="-165100" lvl="0" marL="342900" marR="0" rtl="0" algn="l">
              <a:spcBef>
                <a:spcPts val="0"/>
              </a:spcBef>
              <a:spcAft>
                <a:spcPts val="0"/>
              </a:spcAft>
              <a:buClr>
                <a:schemeClr val="dk1"/>
              </a:buClr>
              <a:buSzPts val="2800"/>
              <a:buFont typeface="Arial"/>
              <a:buNone/>
            </a:pPr>
            <a:r>
              <a:t/>
            </a:r>
            <a:endParaRPr sz="2800">
              <a:solidFill>
                <a:srgbClr val="902135"/>
              </a:solidFill>
              <a:latin typeface="Cambria"/>
              <a:ea typeface="Cambria"/>
              <a:cs typeface="Cambria"/>
              <a:sym typeface="Cambria"/>
            </a:endParaRPr>
          </a:p>
          <a:p>
            <a:pPr indent="-342900" lvl="0" marL="342900" marR="0" rtl="0" algn="l">
              <a:spcBef>
                <a:spcPts val="0"/>
              </a:spcBef>
              <a:spcAft>
                <a:spcPts val="0"/>
              </a:spcAft>
              <a:buClr>
                <a:schemeClr val="dk1"/>
              </a:buClr>
              <a:buSzPts val="2800"/>
              <a:buFont typeface="Arial"/>
              <a:buChar char="•"/>
            </a:pPr>
            <a:r>
              <a:rPr lang="ro-RO" sz="2800">
                <a:solidFill>
                  <a:schemeClr val="dk1"/>
                </a:solidFill>
                <a:latin typeface="Cambria"/>
                <a:ea typeface="Cambria"/>
                <a:cs typeface="Cambria"/>
                <a:sym typeface="Cambria"/>
              </a:rPr>
              <a:t>He has to travel the Earth from one edge to another, that is, from a symbolic point of view, from immaturity to maturity, from a familiar world to an unknown world</a:t>
            </a:r>
            <a:endParaRPr sz="2800">
              <a:solidFill>
                <a:schemeClr val="dk1"/>
              </a:solidFill>
              <a:latin typeface="Cambria"/>
              <a:ea typeface="Cambria"/>
              <a:cs typeface="Cambria"/>
              <a:sym typeface="Cambria"/>
            </a:endParaRPr>
          </a:p>
          <a:p>
            <a:pPr indent="0" lvl="0" marL="0" marR="0" rtl="0" algn="l">
              <a:spcBef>
                <a:spcPts val="0"/>
              </a:spcBef>
              <a:spcAft>
                <a:spcPts val="0"/>
              </a:spcAft>
              <a:buNone/>
            </a:pPr>
            <a:r>
              <a:t/>
            </a:r>
            <a:endParaRPr sz="2800">
              <a:solidFill>
                <a:schemeClr val="dk1"/>
              </a:solidFill>
              <a:latin typeface="Cambria"/>
              <a:ea typeface="Cambria"/>
              <a:cs typeface="Cambria"/>
              <a:sym typeface="Cambria"/>
            </a:endParaRPr>
          </a:p>
          <a:p>
            <a:pPr indent="-342900" lvl="0" marL="342900" marR="0" rtl="0" algn="l">
              <a:spcBef>
                <a:spcPts val="0"/>
              </a:spcBef>
              <a:spcAft>
                <a:spcPts val="0"/>
              </a:spcAft>
              <a:buClr>
                <a:srgbClr val="902135"/>
              </a:buClr>
              <a:buSzPts val="2800"/>
              <a:buFont typeface="Arial"/>
              <a:buChar char="•"/>
            </a:pPr>
            <a:r>
              <a:rPr lang="ro-RO" sz="2800">
                <a:solidFill>
                  <a:srgbClr val="902135"/>
                </a:solidFill>
                <a:latin typeface="Cambria"/>
                <a:ea typeface="Cambria"/>
                <a:cs typeface="Cambria"/>
                <a:sym typeface="Cambria"/>
              </a:rPr>
              <a:t>In this respect, his story is universal, it is the story of each of us</a:t>
            </a:r>
            <a:endParaRPr sz="2800">
              <a:solidFill>
                <a:srgbClr val="902135"/>
              </a:solidFill>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3"/>
          <p:cNvSpPr txBox="1"/>
          <p:nvPr/>
        </p:nvSpPr>
        <p:spPr>
          <a:xfrm>
            <a:off x="1650150" y="529875"/>
            <a:ext cx="7675500" cy="10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o-RO" sz="2400">
                <a:solidFill>
                  <a:srgbClr val="980000"/>
                </a:solidFill>
                <a:latin typeface="Libre Franklin"/>
                <a:ea typeface="Libre Franklin"/>
                <a:cs typeface="Libre Franklin"/>
                <a:sym typeface="Libre Franklin"/>
              </a:rPr>
              <a:t>SIMILARITIES BETWEEN ITALIAN AND ROMANIAN REALISTIC TALES</a:t>
            </a:r>
            <a:endParaRPr b="1" sz="2400">
              <a:solidFill>
                <a:srgbClr val="980000"/>
              </a:solidFill>
              <a:latin typeface="Libre Franklin"/>
              <a:ea typeface="Libre Franklin"/>
              <a:cs typeface="Libre Franklin"/>
              <a:sym typeface="Libre Franklin"/>
            </a:endParaRPr>
          </a:p>
        </p:txBody>
      </p:sp>
      <p:sp>
        <p:nvSpPr>
          <p:cNvPr id="153" name="Google Shape;153;p23"/>
          <p:cNvSpPr txBox="1"/>
          <p:nvPr/>
        </p:nvSpPr>
        <p:spPr>
          <a:xfrm>
            <a:off x="1485900" y="2286000"/>
            <a:ext cx="8720100" cy="13992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ro-RO" sz="1800"/>
              <a:t>Protagonists are searching for a better, happier life,</a:t>
            </a:r>
            <a:endParaRPr sz="1800"/>
          </a:p>
          <a:p>
            <a:pPr indent="-342900" lvl="0" marL="457200" rtl="0" algn="l">
              <a:spcBef>
                <a:spcPts val="0"/>
              </a:spcBef>
              <a:spcAft>
                <a:spcPts val="0"/>
              </a:spcAft>
              <a:buSzPts val="1800"/>
              <a:buChar char="●"/>
            </a:pPr>
            <a:r>
              <a:rPr lang="ro-RO" sz="1800"/>
              <a:t>The tales have humble characters that develop into heroes by facing the struggles of life;</a:t>
            </a:r>
            <a:endParaRPr sz="1800"/>
          </a:p>
          <a:p>
            <a:pPr indent="-342900" lvl="0" marL="457200" rtl="0" algn="l">
              <a:spcBef>
                <a:spcPts val="0"/>
              </a:spcBef>
              <a:spcAft>
                <a:spcPts val="0"/>
              </a:spcAft>
              <a:buSzPts val="1800"/>
              <a:buChar char="●"/>
            </a:pPr>
            <a:r>
              <a:rPr lang="ro-RO" sz="1800"/>
              <a:t>They have real life examples that are usefull to the present day</a:t>
            </a:r>
            <a:endParaRPr sz="1800"/>
          </a:p>
          <a:p>
            <a:pPr indent="-342900" lvl="0" marL="457200" rtl="0" algn="l">
              <a:spcBef>
                <a:spcPts val="0"/>
              </a:spcBef>
              <a:spcAft>
                <a:spcPts val="0"/>
              </a:spcAft>
              <a:buSzPts val="1800"/>
              <a:buChar char="●"/>
            </a:pPr>
            <a:r>
              <a:rPr lang="ro-RO" sz="1800"/>
              <a:t>The main character encounters many obstacles on their  way </a:t>
            </a:r>
            <a:endParaRPr sz="1800"/>
          </a:p>
          <a:p>
            <a:pPr indent="-342900" lvl="0" marL="457200" rtl="0" algn="l">
              <a:spcBef>
                <a:spcPts val="0"/>
              </a:spcBef>
              <a:spcAft>
                <a:spcPts val="0"/>
              </a:spcAft>
              <a:buSzPts val="1800"/>
              <a:buChar char="●"/>
            </a:pPr>
            <a:r>
              <a:rPr lang="ro-RO" sz="1800"/>
              <a:t>In the end they find true happiness by returning home</a:t>
            </a:r>
            <a:endParaRPr sz="1800"/>
          </a:p>
          <a:p>
            <a:pPr indent="-342900" lvl="0" marL="457200" rtl="0" algn="l">
              <a:spcBef>
                <a:spcPts val="0"/>
              </a:spcBef>
              <a:spcAft>
                <a:spcPts val="0"/>
              </a:spcAft>
              <a:buSzPts val="1800"/>
              <a:buChar char="●"/>
            </a:pPr>
            <a:r>
              <a:rPr lang="ro-RO" sz="1800"/>
              <a:t>Fairy tale formulas are present</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4"/>
          <p:cNvSpPr txBox="1"/>
          <p:nvPr/>
        </p:nvSpPr>
        <p:spPr>
          <a:xfrm>
            <a:off x="1371600" y="429000"/>
            <a:ext cx="7995900" cy="126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o-RO" sz="2400">
                <a:solidFill>
                  <a:srgbClr val="980000"/>
                </a:solidFill>
                <a:latin typeface="Libre Franklin"/>
                <a:ea typeface="Libre Franklin"/>
                <a:cs typeface="Libre Franklin"/>
                <a:sym typeface="Libre Franklin"/>
              </a:rPr>
              <a:t>DIFFERENCE</a:t>
            </a:r>
            <a:r>
              <a:rPr b="1" lang="ro-RO" sz="2400">
                <a:solidFill>
                  <a:srgbClr val="980000"/>
                </a:solidFill>
                <a:latin typeface="Libre Franklin"/>
                <a:ea typeface="Libre Franklin"/>
                <a:cs typeface="Libre Franklin"/>
                <a:sym typeface="Libre Franklin"/>
              </a:rPr>
              <a:t>S BETWEEN ITALIAN AND ROMANIAN REALISTIC TALES</a:t>
            </a:r>
            <a:endParaRPr/>
          </a:p>
        </p:txBody>
      </p:sp>
      <p:sp>
        <p:nvSpPr>
          <p:cNvPr id="159" name="Google Shape;159;p24"/>
          <p:cNvSpPr txBox="1"/>
          <p:nvPr/>
        </p:nvSpPr>
        <p:spPr>
          <a:xfrm>
            <a:off x="1593125" y="1887850"/>
            <a:ext cx="7844100" cy="327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o-RO" sz="1800">
                <a:latin typeface="Libre Franklin"/>
                <a:ea typeface="Libre Franklin"/>
                <a:cs typeface="Libre Franklin"/>
                <a:sym typeface="Libre Franklin"/>
              </a:rPr>
              <a:t>ROMANIAN </a:t>
            </a:r>
            <a:endParaRPr b="1"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 protagonists are farmers/plebeian or aristocracy, </a:t>
            </a:r>
            <a:endParaRPr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 typical Romanian village is depicted</a:t>
            </a:r>
            <a:endParaRPr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 protagonist undergoes a major transformation</a:t>
            </a:r>
            <a:endParaRPr sz="1800">
              <a:latin typeface="Libre Franklin"/>
              <a:ea typeface="Libre Franklin"/>
              <a:cs typeface="Libre Franklin"/>
              <a:sym typeface="Libre Franklin"/>
            </a:endParaRPr>
          </a:p>
          <a:p>
            <a:pPr indent="0" lvl="0" marL="457200" rtl="0" algn="l">
              <a:spcBef>
                <a:spcPts val="0"/>
              </a:spcBef>
              <a:spcAft>
                <a:spcPts val="0"/>
              </a:spcAft>
              <a:buNone/>
            </a:pPr>
            <a:r>
              <a:t/>
            </a:r>
            <a:endParaRPr sz="1800">
              <a:latin typeface="Libre Franklin"/>
              <a:ea typeface="Libre Franklin"/>
              <a:cs typeface="Libre Franklin"/>
              <a:sym typeface="Libre Franklin"/>
            </a:endParaRPr>
          </a:p>
          <a:p>
            <a:pPr indent="0" lvl="0" marL="457200" rtl="0" algn="l">
              <a:spcBef>
                <a:spcPts val="0"/>
              </a:spcBef>
              <a:spcAft>
                <a:spcPts val="0"/>
              </a:spcAft>
              <a:buNone/>
            </a:pPr>
            <a:r>
              <a:t/>
            </a:r>
            <a:endParaRPr sz="1800">
              <a:latin typeface="Libre Franklin"/>
              <a:ea typeface="Libre Franklin"/>
              <a:cs typeface="Libre Franklin"/>
              <a:sym typeface="Libre Franklin"/>
            </a:endParaRPr>
          </a:p>
          <a:p>
            <a:pPr indent="0" lvl="0" marL="0" rtl="0" algn="l">
              <a:spcBef>
                <a:spcPts val="0"/>
              </a:spcBef>
              <a:spcAft>
                <a:spcPts val="0"/>
              </a:spcAft>
              <a:buNone/>
            </a:pPr>
            <a:r>
              <a:rPr b="1" lang="ro-RO" sz="1800">
                <a:latin typeface="Libre Franklin"/>
                <a:ea typeface="Libre Franklin"/>
                <a:cs typeface="Libre Franklin"/>
                <a:sym typeface="Libre Franklin"/>
              </a:rPr>
              <a:t>ITALIAN</a:t>
            </a:r>
            <a:endParaRPr b="1"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 protagonists are fishermen</a:t>
            </a:r>
            <a:endParaRPr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 subject is usually romance, engagement</a:t>
            </a:r>
            <a:endParaRPr sz="1800">
              <a:latin typeface="Libre Franklin"/>
              <a:ea typeface="Libre Franklin"/>
              <a:cs typeface="Libre Franklin"/>
              <a:sym typeface="Libre Franklin"/>
            </a:endParaRPr>
          </a:p>
          <a:p>
            <a:pPr indent="-342900" lvl="0" marL="457200" rtl="0" algn="l">
              <a:spcBef>
                <a:spcPts val="0"/>
              </a:spcBef>
              <a:spcAft>
                <a:spcPts val="0"/>
              </a:spcAft>
              <a:buSzPts val="1800"/>
              <a:buFont typeface="Libre Franklin"/>
              <a:buChar char="●"/>
            </a:pPr>
            <a:r>
              <a:rPr lang="ro-RO" sz="1800">
                <a:latin typeface="Libre Franklin"/>
                <a:ea typeface="Libre Franklin"/>
                <a:cs typeface="Libre Franklin"/>
                <a:sym typeface="Libre Franklin"/>
              </a:rPr>
              <a:t>they are focused on traditions/superstitions</a:t>
            </a:r>
            <a:endParaRPr sz="1800">
              <a:latin typeface="Libre Franklin"/>
              <a:ea typeface="Libre Franklin"/>
              <a:cs typeface="Libre Franklin"/>
              <a:sym typeface="Libre Frankli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5"/>
          <p:cNvSpPr txBox="1"/>
          <p:nvPr>
            <p:ph type="title"/>
          </p:nvPr>
        </p:nvSpPr>
        <p:spPr>
          <a:xfrm>
            <a:off x="1333501" y="2816423"/>
            <a:ext cx="10858499" cy="1225154"/>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6600"/>
              <a:buFont typeface="Libre Franklin"/>
              <a:buNone/>
            </a:pPr>
            <a:r>
              <a:rPr lang="ro-RO" sz="6600"/>
              <a:t>Thank you for your attention!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4"/>
          <p:cNvSpPr txBox="1"/>
          <p:nvPr>
            <p:ph type="title"/>
          </p:nvPr>
        </p:nvSpPr>
        <p:spPr>
          <a:xfrm>
            <a:off x="907274" y="1340535"/>
            <a:ext cx="11306921" cy="1513783"/>
          </a:xfrm>
          <a:prstGeom prst="rect">
            <a:avLst/>
          </a:prstGeom>
          <a:noFill/>
          <a:ln>
            <a:noFill/>
          </a:ln>
        </p:spPr>
        <p:txBody>
          <a:bodyPr anchorCtr="0" anchor="t" bIns="45700" lIns="91425" spcFirstLastPara="1" rIns="91425" wrap="square" tIns="45700">
            <a:noAutofit/>
          </a:bodyPr>
          <a:lstStyle/>
          <a:p>
            <a:pPr indent="0" lvl="0" marL="0" rtl="0" algn="ctr">
              <a:lnSpc>
                <a:spcPct val="89000"/>
              </a:lnSpc>
              <a:spcBef>
                <a:spcPts val="0"/>
              </a:spcBef>
              <a:spcAft>
                <a:spcPts val="0"/>
              </a:spcAft>
              <a:buClr>
                <a:srgbClr val="902135"/>
              </a:buClr>
              <a:buSzPts val="4400"/>
              <a:buFont typeface="Libre Franklin"/>
              <a:buNone/>
            </a:pPr>
            <a:r>
              <a:rPr lang="ro-RO">
                <a:solidFill>
                  <a:srgbClr val="902135"/>
                </a:solidFill>
              </a:rPr>
              <a:t>REALISTIC ASPECTS </a:t>
            </a:r>
            <a:br>
              <a:rPr lang="ro-RO">
                <a:solidFill>
                  <a:srgbClr val="902135"/>
                </a:solidFill>
              </a:rPr>
            </a:br>
            <a:r>
              <a:rPr lang="ro-RO">
                <a:solidFill>
                  <a:srgbClr val="902135"/>
                </a:solidFill>
              </a:rPr>
              <a:t>OF THE ROMANIAN FOLK TALES</a:t>
            </a:r>
            <a:endParaRPr>
              <a:solidFill>
                <a:srgbClr val="902135"/>
              </a:solidFill>
            </a:endParaRPr>
          </a:p>
        </p:txBody>
      </p:sp>
      <p:sp>
        <p:nvSpPr>
          <p:cNvPr id="102" name="Google Shape;102;p14"/>
          <p:cNvSpPr txBox="1"/>
          <p:nvPr>
            <p:ph idx="1" type="body"/>
          </p:nvPr>
        </p:nvSpPr>
        <p:spPr>
          <a:xfrm>
            <a:off x="6934200" y="3657600"/>
            <a:ext cx="4420790" cy="2656785"/>
          </a:xfrm>
          <a:prstGeom prst="rect">
            <a:avLst/>
          </a:prstGeom>
          <a:noFill/>
          <a:ln>
            <a:noFill/>
          </a:ln>
        </p:spPr>
        <p:txBody>
          <a:bodyPr anchorCtr="0" anchor="t" bIns="45700" lIns="91425" spcFirstLastPara="1" rIns="91425" wrap="square" tIns="45700">
            <a:noAutofit/>
          </a:bodyPr>
          <a:lstStyle/>
          <a:p>
            <a:pPr indent="0" lvl="0" marL="0" rtl="0" algn="r">
              <a:lnSpc>
                <a:spcPct val="94000"/>
              </a:lnSpc>
              <a:spcBef>
                <a:spcPts val="0"/>
              </a:spcBef>
              <a:spcAft>
                <a:spcPts val="0"/>
              </a:spcAft>
              <a:buClr>
                <a:schemeClr val="dk2"/>
              </a:buClr>
              <a:buSzPts val="2400"/>
              <a:buNone/>
            </a:pPr>
            <a:r>
              <a:rPr lang="ro-RO" sz="2400">
                <a:latin typeface="Cambria"/>
                <a:ea typeface="Cambria"/>
                <a:cs typeface="Cambria"/>
                <a:sym typeface="Cambria"/>
              </a:rPr>
              <a:t>Students:                              </a:t>
            </a:r>
            <a:endParaRPr sz="2400">
              <a:latin typeface="Cambria"/>
              <a:ea typeface="Cambria"/>
              <a:cs typeface="Cambria"/>
              <a:sym typeface="Cambria"/>
            </a:endParaRPr>
          </a:p>
          <a:p>
            <a:pPr indent="0" lvl="0" marL="0" rtl="0" algn="r">
              <a:lnSpc>
                <a:spcPct val="94000"/>
              </a:lnSpc>
              <a:spcBef>
                <a:spcPts val="1200"/>
              </a:spcBef>
              <a:spcAft>
                <a:spcPts val="0"/>
              </a:spcAft>
              <a:buClr>
                <a:schemeClr val="dk2"/>
              </a:buClr>
              <a:buSzPts val="2000"/>
              <a:buNone/>
            </a:pPr>
            <a:r>
              <a:rPr lang="ro-RO">
                <a:latin typeface="Cambria"/>
                <a:ea typeface="Cambria"/>
                <a:cs typeface="Cambria"/>
                <a:sym typeface="Cambria"/>
              </a:rPr>
              <a:t>.      </a:t>
            </a:r>
            <a:r>
              <a:rPr lang="ro-RO" sz="2800">
                <a:latin typeface="Cambria"/>
                <a:ea typeface="Cambria"/>
                <a:cs typeface="Cambria"/>
                <a:sym typeface="Cambria"/>
              </a:rPr>
              <a:t>TRIFAN ANDREEA </a:t>
            </a:r>
            <a:endParaRPr/>
          </a:p>
          <a:p>
            <a:pPr indent="0" lvl="0" marL="0" rtl="0" algn="r">
              <a:lnSpc>
                <a:spcPct val="94000"/>
              </a:lnSpc>
              <a:spcBef>
                <a:spcPts val="1200"/>
              </a:spcBef>
              <a:spcAft>
                <a:spcPts val="0"/>
              </a:spcAft>
              <a:buClr>
                <a:schemeClr val="dk2"/>
              </a:buClr>
              <a:buSzPts val="2800"/>
              <a:buNone/>
            </a:pPr>
            <a:r>
              <a:rPr lang="ro-RO" sz="2800">
                <a:latin typeface="Cambria"/>
                <a:ea typeface="Cambria"/>
                <a:cs typeface="Cambria"/>
                <a:sym typeface="Cambria"/>
              </a:rPr>
              <a:t>      KALLO BEATRIX </a:t>
            </a:r>
            <a:endParaRPr/>
          </a:p>
        </p:txBody>
      </p:sp>
      <p:sp>
        <p:nvSpPr>
          <p:cNvPr id="103" name="Google Shape;103;p14"/>
          <p:cNvSpPr txBox="1"/>
          <p:nvPr/>
        </p:nvSpPr>
        <p:spPr>
          <a:xfrm rot="7833246">
            <a:off x="6381155" y="2286000"/>
            <a:ext cx="1828800" cy="369332"/>
          </a:xfrm>
          <a:prstGeom prst="rect">
            <a:avLst/>
          </a:prstGeom>
          <a:noFill/>
          <a:ln>
            <a:noFill/>
          </a:ln>
        </p:spPr>
        <p:txBody>
          <a:bodyPr anchorCtr="0" anchor="t" bIns="45700" lIns="91425" spcFirstLastPara="1" rIns="91425" wrap="square" tIns="45700">
            <a:noAutofit/>
          </a:bodyPr>
          <a:lstStyle/>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5"/>
          <p:cNvSpPr txBox="1"/>
          <p:nvPr>
            <p:ph idx="1" type="body"/>
          </p:nvPr>
        </p:nvSpPr>
        <p:spPr>
          <a:xfrm>
            <a:off x="914400" y="990600"/>
            <a:ext cx="9704784" cy="6375797"/>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800"/>
              <a:buChar char="■"/>
            </a:pPr>
            <a:r>
              <a:rPr lang="ro-RO" sz="2800"/>
              <a:t>The fairytale is a fascinating literary species that opens the gate of entering into a fantastic world where everything is possible</a:t>
            </a:r>
            <a:endParaRPr/>
          </a:p>
          <a:p>
            <a:pPr indent="-384048" lvl="0" marL="384048" rtl="0" algn="l">
              <a:lnSpc>
                <a:spcPct val="94000"/>
              </a:lnSpc>
              <a:spcBef>
                <a:spcPts val="1200"/>
              </a:spcBef>
              <a:spcAft>
                <a:spcPts val="0"/>
              </a:spcAft>
              <a:buClr>
                <a:srgbClr val="902135"/>
              </a:buClr>
              <a:buSzPts val="2800"/>
              <a:buChar char="■"/>
            </a:pPr>
            <a:r>
              <a:rPr lang="ro-RO" sz="2800">
                <a:solidFill>
                  <a:srgbClr val="902135"/>
                </a:solidFill>
              </a:rPr>
              <a:t>Here the will of men knows no limits and all situations can be solved </a:t>
            </a:r>
            <a:endParaRPr/>
          </a:p>
          <a:p>
            <a:pPr indent="-384048" lvl="0" marL="384048" rtl="0" algn="l">
              <a:lnSpc>
                <a:spcPct val="94000"/>
              </a:lnSpc>
              <a:spcBef>
                <a:spcPts val="1200"/>
              </a:spcBef>
              <a:spcAft>
                <a:spcPts val="0"/>
              </a:spcAft>
              <a:buClr>
                <a:schemeClr val="dk2"/>
              </a:buClr>
              <a:buSzPts val="2800"/>
              <a:buChar char="■"/>
            </a:pPr>
            <a:r>
              <a:rPr lang="ro-RO" sz="2800"/>
              <a:t>An important aesthetic in the created world, a world of fantastic dimensions, but with the perspective of reality</a:t>
            </a:r>
            <a:endParaRPr/>
          </a:p>
          <a:p>
            <a:pPr indent="-384048" lvl="0" marL="384048" rtl="0" algn="l">
              <a:lnSpc>
                <a:spcPct val="94000"/>
              </a:lnSpc>
              <a:spcBef>
                <a:spcPts val="1200"/>
              </a:spcBef>
              <a:spcAft>
                <a:spcPts val="0"/>
              </a:spcAft>
              <a:buClr>
                <a:srgbClr val="902135"/>
              </a:buClr>
              <a:buSzPts val="2800"/>
              <a:buChar char="■"/>
            </a:pPr>
            <a:r>
              <a:rPr lang="ro-RO" sz="2800">
                <a:solidFill>
                  <a:srgbClr val="902135"/>
                </a:solidFill>
              </a:rPr>
              <a:t>It is a land of specific characters: humans, chimeric beings, animals,etc. endowed with miraculous objects, in special time and space</a:t>
            </a:r>
            <a:endParaRPr sz="2800">
              <a:solidFill>
                <a:srgbClr val="90213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pic>
        <p:nvPicPr>
          <p:cNvPr id="113" name="Google Shape;113;p16"/>
          <p:cNvPicPr preferRelativeResize="0"/>
          <p:nvPr/>
        </p:nvPicPr>
        <p:blipFill rotWithShape="1">
          <a:blip r:embed="rId3">
            <a:alphaModFix/>
          </a:blip>
          <a:srcRect b="0" l="0" r="0" t="0"/>
          <a:stretch/>
        </p:blipFill>
        <p:spPr>
          <a:xfrm>
            <a:off x="1015999" y="571499"/>
            <a:ext cx="10160002" cy="57150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7"/>
          <p:cNvSpPr txBox="1"/>
          <p:nvPr>
            <p:ph idx="1" type="body"/>
          </p:nvPr>
        </p:nvSpPr>
        <p:spPr>
          <a:xfrm>
            <a:off x="1371600" y="589359"/>
            <a:ext cx="10165556" cy="5278041"/>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rgbClr val="902135"/>
              </a:buClr>
              <a:buSzPts val="2800"/>
              <a:buChar char="■"/>
            </a:pPr>
            <a:r>
              <a:rPr lang="ro-RO" sz="2800">
                <a:solidFill>
                  <a:srgbClr val="902135"/>
                </a:solidFill>
              </a:rPr>
              <a:t>Romanian literary critic George Călinescu, highlights a realistic plan of the literary species, where acute problems of individual life, family and society are reflected, such as: birth, marriage, physical and moral quality of the children, and so on.</a:t>
            </a:r>
            <a:endParaRPr/>
          </a:p>
          <a:p>
            <a:pPr indent="-384048" lvl="0" marL="384048" rtl="0" algn="l">
              <a:lnSpc>
                <a:spcPct val="94000"/>
              </a:lnSpc>
              <a:spcBef>
                <a:spcPts val="1200"/>
              </a:spcBef>
              <a:spcAft>
                <a:spcPts val="0"/>
              </a:spcAft>
              <a:buClr>
                <a:schemeClr val="dk2"/>
              </a:buClr>
              <a:buSzPts val="2800"/>
              <a:buChar char="■"/>
            </a:pPr>
            <a:r>
              <a:rPr lang="ro-RO" sz="2800"/>
              <a:t>Class differences are well emphasized in folk tales. The poor man who has many children represents a typical character who serves others, from morning till evening, to earn his bread </a:t>
            </a:r>
            <a:endParaRPr/>
          </a:p>
          <a:p>
            <a:pPr indent="-384048" lvl="0" marL="384048" rtl="0" algn="l">
              <a:lnSpc>
                <a:spcPct val="94000"/>
              </a:lnSpc>
              <a:spcBef>
                <a:spcPts val="1200"/>
              </a:spcBef>
              <a:spcAft>
                <a:spcPts val="0"/>
              </a:spcAft>
              <a:buClr>
                <a:srgbClr val="902135"/>
              </a:buClr>
              <a:buSzPts val="2800"/>
              <a:buChar char="■"/>
            </a:pPr>
            <a:r>
              <a:rPr lang="ro-RO" sz="2800">
                <a:solidFill>
                  <a:srgbClr val="902135"/>
                </a:solidFill>
              </a:rPr>
              <a:t>The action of the fairytale focuses around the imperatives that the protagonist must solve and thus the fairytale aims to transmit the life experience of the collectivity and of the narrator and gives moral lessons and safe rules of conduct.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pic>
        <p:nvPicPr>
          <p:cNvPr id="123" name="Google Shape;123;p18"/>
          <p:cNvPicPr preferRelativeResize="0"/>
          <p:nvPr/>
        </p:nvPicPr>
        <p:blipFill rotWithShape="1">
          <a:blip r:embed="rId3">
            <a:alphaModFix/>
          </a:blip>
          <a:srcRect b="0" l="0" r="0" t="0"/>
          <a:stretch/>
        </p:blipFill>
        <p:spPr>
          <a:xfrm>
            <a:off x="1500187" y="283368"/>
            <a:ext cx="3720703" cy="5705078"/>
          </a:xfrm>
          <a:prstGeom prst="rect">
            <a:avLst/>
          </a:prstGeom>
          <a:noFill/>
          <a:ln>
            <a:noFill/>
          </a:ln>
        </p:spPr>
      </p:pic>
      <p:pic>
        <p:nvPicPr>
          <p:cNvPr id="124" name="Google Shape;124;p18"/>
          <p:cNvPicPr preferRelativeResize="0"/>
          <p:nvPr/>
        </p:nvPicPr>
        <p:blipFill rotWithShape="1">
          <a:blip r:embed="rId4">
            <a:alphaModFix/>
          </a:blip>
          <a:srcRect b="0" l="0" r="0" t="0"/>
          <a:stretch/>
        </p:blipFill>
        <p:spPr>
          <a:xfrm>
            <a:off x="5788421" y="1784746"/>
            <a:ext cx="6032502" cy="3288507"/>
          </a:xfrm>
          <a:prstGeom prst="rect">
            <a:avLst/>
          </a:prstGeom>
          <a:noFill/>
          <a:ln>
            <a:noFill/>
          </a:ln>
        </p:spPr>
      </p:pic>
      <p:sp>
        <p:nvSpPr>
          <p:cNvPr id="125" name="Google Shape;125;p18"/>
          <p:cNvSpPr txBox="1"/>
          <p:nvPr/>
        </p:nvSpPr>
        <p:spPr>
          <a:xfrm flipH="1">
            <a:off x="2148483" y="6205300"/>
            <a:ext cx="574536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ro-RO" sz="1800" u="none" cap="none" strike="noStrike">
                <a:solidFill>
                  <a:schemeClr val="dk1"/>
                </a:solidFill>
                <a:latin typeface="Libre Franklin"/>
                <a:ea typeface="Libre Franklin"/>
                <a:cs typeface="Libre Franklin"/>
                <a:sym typeface="Libre Franklin"/>
              </a:rPr>
              <a:t>George Călinescu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19"/>
          <p:cNvSpPr txBox="1"/>
          <p:nvPr>
            <p:ph idx="1" type="body"/>
          </p:nvPr>
        </p:nvSpPr>
        <p:spPr>
          <a:xfrm>
            <a:off x="1371600" y="625078"/>
            <a:ext cx="9601200" cy="5679282"/>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800"/>
              <a:buChar char="■"/>
            </a:pPr>
            <a:r>
              <a:rPr lang="ro-RO" sz="2800"/>
              <a:t>Tales are anchored by specific formulas: initial, median and final</a:t>
            </a:r>
            <a:endParaRPr/>
          </a:p>
          <a:p>
            <a:pPr indent="-384048" lvl="0" marL="384048" rtl="0" algn="l">
              <a:lnSpc>
                <a:spcPct val="94000"/>
              </a:lnSpc>
              <a:spcBef>
                <a:spcPts val="1200"/>
              </a:spcBef>
              <a:spcAft>
                <a:spcPts val="0"/>
              </a:spcAft>
              <a:buClr>
                <a:srgbClr val="902135"/>
              </a:buClr>
              <a:buSzPts val="2800"/>
              <a:buChar char="■"/>
            </a:pPr>
            <a:r>
              <a:rPr lang="ro-RO" sz="2800">
                <a:solidFill>
                  <a:srgbClr val="902135"/>
                </a:solidFill>
              </a:rPr>
              <a:t>The initial formula: ”Once upon a time”, drives the recover into the unreal world, but also provides arguments of truth, according to an archaic conception, often used by storytellers: ”If it were not true, it would not be told”</a:t>
            </a:r>
            <a:endParaRPr/>
          </a:p>
          <a:p>
            <a:pPr indent="-384048" lvl="0" marL="384048" rtl="0" algn="l">
              <a:lnSpc>
                <a:spcPct val="94000"/>
              </a:lnSpc>
              <a:spcBef>
                <a:spcPts val="1200"/>
              </a:spcBef>
              <a:spcAft>
                <a:spcPts val="0"/>
              </a:spcAft>
              <a:buClr>
                <a:schemeClr val="dk2"/>
              </a:buClr>
              <a:buSzPts val="2800"/>
              <a:buChar char="■"/>
            </a:pPr>
            <a:r>
              <a:rPr lang="ro-RO" sz="2800"/>
              <a:t>The masculine main character in fairytales is Făt Frumos (aka Prince Charming)</a:t>
            </a:r>
            <a:endParaRPr/>
          </a:p>
          <a:p>
            <a:pPr indent="-384048" lvl="0" marL="384048" rtl="0" algn="l">
              <a:lnSpc>
                <a:spcPct val="94000"/>
              </a:lnSpc>
              <a:spcBef>
                <a:spcPts val="1200"/>
              </a:spcBef>
              <a:spcAft>
                <a:spcPts val="0"/>
              </a:spcAft>
              <a:buClr>
                <a:srgbClr val="902135"/>
              </a:buClr>
              <a:buSzPts val="2800"/>
              <a:buChar char="■"/>
            </a:pPr>
            <a:r>
              <a:rPr lang="ro-RO" sz="2800">
                <a:solidFill>
                  <a:srgbClr val="902135"/>
                </a:solidFill>
              </a:rPr>
              <a:t>The male protagonist of the realistic tale does not have extraordinary qualities or supernatural powers</a:t>
            </a:r>
            <a:endParaRPr/>
          </a:p>
          <a:p>
            <a:pPr indent="-384048" lvl="0" marL="384048" rtl="0" algn="l">
              <a:lnSpc>
                <a:spcPct val="94000"/>
              </a:lnSpc>
              <a:spcBef>
                <a:spcPts val="1200"/>
              </a:spcBef>
              <a:spcAft>
                <a:spcPts val="0"/>
              </a:spcAft>
              <a:buClr>
                <a:schemeClr val="dk2"/>
              </a:buClr>
              <a:buSzPts val="2800"/>
              <a:buChar char="■"/>
            </a:pPr>
            <a:r>
              <a:rPr lang="ro-RO" sz="2800"/>
              <a:t>He has qualities and defects, like any human being, but he is seen in evolution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pic>
        <p:nvPicPr>
          <p:cNvPr id="135" name="Google Shape;135;p20"/>
          <p:cNvPicPr preferRelativeResize="0"/>
          <p:nvPr/>
        </p:nvPicPr>
        <p:blipFill rotWithShape="1">
          <a:blip r:embed="rId3">
            <a:alphaModFix/>
          </a:blip>
          <a:srcRect b="0" l="0" r="0" t="0"/>
          <a:stretch/>
        </p:blipFill>
        <p:spPr>
          <a:xfrm>
            <a:off x="990600" y="1371600"/>
            <a:ext cx="7780044" cy="4368794"/>
          </a:xfrm>
          <a:prstGeom prst="rect">
            <a:avLst/>
          </a:prstGeom>
          <a:noFill/>
          <a:ln>
            <a:noFill/>
          </a:ln>
        </p:spPr>
      </p:pic>
      <p:sp>
        <p:nvSpPr>
          <p:cNvPr id="136" name="Google Shape;136;p20"/>
          <p:cNvSpPr txBox="1"/>
          <p:nvPr/>
        </p:nvSpPr>
        <p:spPr>
          <a:xfrm>
            <a:off x="990600" y="304800"/>
            <a:ext cx="70104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ro-RO" sz="2800" u="none" cap="none" strike="noStrike">
                <a:solidFill>
                  <a:schemeClr val="dk1"/>
                </a:solidFill>
                <a:latin typeface="Cambria"/>
                <a:ea typeface="Cambria"/>
                <a:cs typeface="Cambria"/>
                <a:sym typeface="Cambria"/>
              </a:rPr>
              <a:t>Case study: Realistic fairy tale HAPAP ALB</a:t>
            </a:r>
            <a:endParaRPr sz="2800">
              <a:solidFill>
                <a:schemeClr val="dk1"/>
              </a:solidFill>
              <a:latin typeface="Cambria"/>
              <a:ea typeface="Cambria"/>
              <a:cs typeface="Cambria"/>
              <a:sym typeface="Cambria"/>
            </a:endParaRPr>
          </a:p>
        </p:txBody>
      </p:sp>
      <p:sp>
        <p:nvSpPr>
          <p:cNvPr id="137" name="Google Shape;137;p20"/>
          <p:cNvSpPr txBox="1"/>
          <p:nvPr/>
        </p:nvSpPr>
        <p:spPr>
          <a:xfrm>
            <a:off x="9372600" y="1524000"/>
            <a:ext cx="2590800" cy="406265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ro-RO" sz="2000">
                <a:solidFill>
                  <a:schemeClr val="dk1"/>
                </a:solidFill>
                <a:latin typeface="Cambria"/>
                <a:ea typeface="Cambria"/>
                <a:cs typeface="Cambria"/>
                <a:sym typeface="Cambria"/>
              </a:rPr>
              <a:t>”</a:t>
            </a:r>
            <a:r>
              <a:rPr lang="ro-RO" sz="2000">
                <a:solidFill>
                  <a:srgbClr val="902135"/>
                </a:solidFill>
                <a:latin typeface="Cambria"/>
                <a:ea typeface="Cambria"/>
                <a:cs typeface="Cambria"/>
                <a:sym typeface="Cambria"/>
              </a:rPr>
              <a:t>Harap Alb” </a:t>
            </a:r>
            <a:endParaRPr sz="2000">
              <a:solidFill>
                <a:srgbClr val="902135"/>
              </a:solidFill>
              <a:latin typeface="Cambria"/>
              <a:ea typeface="Cambria"/>
              <a:cs typeface="Cambria"/>
              <a:sym typeface="Cambria"/>
            </a:endParaRPr>
          </a:p>
          <a:p>
            <a:pPr indent="0" lvl="0" marL="0" marR="0" rtl="0" algn="l">
              <a:spcBef>
                <a:spcPts val="0"/>
              </a:spcBef>
              <a:spcAft>
                <a:spcPts val="0"/>
              </a:spcAft>
              <a:buNone/>
            </a:pPr>
            <a:r>
              <a:t/>
            </a:r>
            <a:endParaRPr sz="2000">
              <a:solidFill>
                <a:srgbClr val="902135"/>
              </a:solidFill>
              <a:latin typeface="Cambria"/>
              <a:ea typeface="Cambria"/>
              <a:cs typeface="Cambria"/>
              <a:sym typeface="Cambria"/>
            </a:endParaRPr>
          </a:p>
          <a:p>
            <a:pPr indent="0" lvl="0" marL="0" marR="0" rtl="0" algn="l">
              <a:spcBef>
                <a:spcPts val="0"/>
              </a:spcBef>
              <a:spcAft>
                <a:spcPts val="0"/>
              </a:spcAft>
              <a:buNone/>
            </a:pPr>
            <a:r>
              <a:rPr lang="ro-RO" sz="2000">
                <a:solidFill>
                  <a:srgbClr val="902135"/>
                </a:solidFill>
                <a:latin typeface="Cambria"/>
                <a:ea typeface="Cambria"/>
                <a:cs typeface="Cambria"/>
                <a:sym typeface="Cambria"/>
              </a:rPr>
              <a:t>Or, ”White Moor” in translation, is the chief character as well as the title of a Romanian fairytale by Ion Creangă.</a:t>
            </a:r>
            <a:endParaRPr/>
          </a:p>
          <a:p>
            <a:pPr indent="0" lvl="0" marL="0" marR="0" rtl="0" algn="l">
              <a:spcBef>
                <a:spcPts val="0"/>
              </a:spcBef>
              <a:spcAft>
                <a:spcPts val="0"/>
              </a:spcAft>
              <a:buNone/>
            </a:pPr>
            <a:r>
              <a:t/>
            </a:r>
            <a:endParaRPr sz="2000">
              <a:solidFill>
                <a:srgbClr val="902135"/>
              </a:solidFill>
              <a:latin typeface="Cambria"/>
              <a:ea typeface="Cambria"/>
              <a:cs typeface="Cambria"/>
              <a:sym typeface="Cambria"/>
            </a:endParaRPr>
          </a:p>
          <a:p>
            <a:pPr indent="0" lvl="0" marL="0" marR="0" rtl="0" algn="l">
              <a:spcBef>
                <a:spcPts val="0"/>
              </a:spcBef>
              <a:spcAft>
                <a:spcPts val="0"/>
              </a:spcAft>
              <a:buNone/>
            </a:pPr>
            <a:r>
              <a:rPr lang="ro-RO" sz="2000">
                <a:solidFill>
                  <a:srgbClr val="902135"/>
                </a:solidFill>
                <a:latin typeface="Cambria"/>
                <a:ea typeface="Cambria"/>
                <a:cs typeface="Cambria"/>
                <a:sym typeface="Cambria"/>
              </a:rPr>
              <a:t>Full title: “Povestea lui Harap Alb” (“The Story of Harap Alb”)</a:t>
            </a:r>
            <a:endParaRPr/>
          </a:p>
          <a:p>
            <a:pPr indent="0" lvl="0" marL="0" marR="0" rtl="0" algn="l">
              <a:spcBef>
                <a:spcPts val="0"/>
              </a:spcBef>
              <a:spcAft>
                <a:spcPts val="0"/>
              </a:spcAft>
              <a:buNone/>
            </a:pPr>
            <a:r>
              <a:t/>
            </a:r>
            <a:endParaRPr sz="1800">
              <a:solidFill>
                <a:schemeClr val="dk1"/>
              </a:solidFill>
              <a:latin typeface="Libre Franklin"/>
              <a:ea typeface="Libre Franklin"/>
              <a:cs typeface="Libre Franklin"/>
              <a:sym typeface="Libre Frankli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1"/>
          <p:cNvSpPr txBox="1"/>
          <p:nvPr>
            <p:ph idx="1" type="body"/>
          </p:nvPr>
        </p:nvSpPr>
        <p:spPr>
          <a:xfrm>
            <a:off x="1295400" y="1219200"/>
            <a:ext cx="9601200" cy="5070872"/>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rgbClr val="902135"/>
              </a:buClr>
              <a:buSzPts val="2800"/>
              <a:buChar char="■"/>
            </a:pPr>
            <a:r>
              <a:rPr lang="ro-RO" sz="2800">
                <a:solidFill>
                  <a:srgbClr val="902135"/>
                </a:solidFill>
              </a:rPr>
              <a:t>Ion Creangă’s hero, named Harap Alb, is a real character and not a fantastic creature</a:t>
            </a:r>
            <a:r>
              <a:rPr lang="ro-RO" sz="2800"/>
              <a:t> </a:t>
            </a:r>
            <a:endParaRPr sz="2800"/>
          </a:p>
          <a:p>
            <a:pPr indent="0" lvl="0" marL="0" rtl="0" algn="l">
              <a:lnSpc>
                <a:spcPct val="94000"/>
              </a:lnSpc>
              <a:spcBef>
                <a:spcPts val="1200"/>
              </a:spcBef>
              <a:spcAft>
                <a:spcPts val="0"/>
              </a:spcAft>
              <a:buClr>
                <a:schemeClr val="dk2"/>
              </a:buClr>
              <a:buSzPts val="2800"/>
              <a:buNone/>
            </a:pPr>
            <a:r>
              <a:t/>
            </a:r>
            <a:endParaRPr sz="2800"/>
          </a:p>
          <a:p>
            <a:pPr indent="-384048" lvl="0" marL="384048" rtl="0" algn="l">
              <a:lnSpc>
                <a:spcPct val="94000"/>
              </a:lnSpc>
              <a:spcBef>
                <a:spcPts val="1200"/>
              </a:spcBef>
              <a:spcAft>
                <a:spcPts val="0"/>
              </a:spcAft>
              <a:buClr>
                <a:schemeClr val="dk2"/>
              </a:buClr>
              <a:buSzPts val="2800"/>
              <a:buChar char="■"/>
            </a:pPr>
            <a:r>
              <a:rPr lang="ro-RO" sz="2800"/>
              <a:t>Harap-Alb is an atypical character for fairytales because it brings together both qualities (intelligence, wisdom, kindness, etc.) and defects (nativity, weakness)</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F10001025">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