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6" r:id="rId3"/>
    <p:sldId id="257" r:id="rId4"/>
    <p:sldId id="258" r:id="rId5"/>
    <p:sldId id="260" r:id="rId6"/>
    <p:sldId id="264" r:id="rId7"/>
    <p:sldId id="265" r:id="rId8"/>
    <p:sldId id="267" r:id="rId9"/>
    <p:sldId id="261"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8"/>
    <p:restoredTop sz="94682"/>
  </p:normalViewPr>
  <p:slideViewPr>
    <p:cSldViewPr snapToGrid="0" snapToObjects="1">
      <p:cViewPr>
        <p:scale>
          <a:sx n="78" d="100"/>
          <a:sy n="78" d="100"/>
        </p:scale>
        <p:origin x="-5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PT"/>
              <a:t>Clique para editar o estilo de título do Modelo Global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
Segundo nível
Terceiro nível
Quarto nível
Quinto nível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PT"/>
              <a:t>Editar os estilos de texto do Modelo Global
Segundo nível
Terceiro nível
Quarto nível
Quinto nível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
Segundo nível
Terceiro nível
Quarto nível
Quinto nível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
Segundo nível
Terceiro nível
Quarto nível
Quinto nível</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PT"/>
              <a:t>Editar os estilos de texto do Modelo Global
Segundo nível
Terceiro nível
Quarto nível
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PT"/>
              <a:t>Editar os estilos de texto do Modelo Global
Segundo nível
Terceiro nível
Quarto nível
Quinto nível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
Segundo nível
Terceiro nível
Quarto nível
Quinto nível</a:t>
            </a:r>
            <a:endParaRPr lang="en-US" dirty="0"/>
          </a:p>
        </p:txBody>
      </p:sp>
      <p:sp>
        <p:nvSpPr>
          <p:cNvPr id="4" name="Content Placeholder 3"/>
          <p:cNvSpPr>
            <a:spLocks noGrp="1"/>
          </p:cNvSpPr>
          <p:nvPr>
            <p:ph sz="half" idx="2"/>
          </p:nvPr>
        </p:nvSpPr>
        <p:spPr>
          <a:xfrm>
            <a:off x="1024128" y="2967788"/>
            <a:ext cx="4754880" cy="3341572"/>
          </a:xfrm>
        </p:spPr>
        <p:txBody>
          <a:bodyPr/>
          <a:lstStyle/>
          <a:p>
            <a:pPr lvl="0"/>
            <a:r>
              <a:rPr lang="pt-PT"/>
              <a:t>Editar os estilos de texto do Modelo Global
Segundo nível
Terceiro nível
Quarto nível
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PT"/>
              <a:t>Editar os estilos de texto do Modelo Global
Segundo nível
Terceiro nível
Quarto nível
Quinto nível</a:t>
            </a:r>
            <a:endParaRPr lang="en-US" dirty="0"/>
          </a:p>
        </p:txBody>
      </p:sp>
      <p:sp>
        <p:nvSpPr>
          <p:cNvPr id="6" name="Content Placeholder 5"/>
          <p:cNvSpPr>
            <a:spLocks noGrp="1"/>
          </p:cNvSpPr>
          <p:nvPr>
            <p:ph sz="quarter" idx="4"/>
          </p:nvPr>
        </p:nvSpPr>
        <p:spPr>
          <a:xfrm>
            <a:off x="5990888" y="2967788"/>
            <a:ext cx="4754880" cy="3341572"/>
          </a:xfrm>
        </p:spPr>
        <p:txBody>
          <a:bodyPr/>
          <a:lstStyle/>
          <a:p>
            <a:pPr lvl="0"/>
            <a:r>
              <a:rPr lang="pt-PT"/>
              <a:t>Editar os estilos de texto do Modelo Global
Segundo nível
Terceiro nível
Quarto nível
Quinto nível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PT"/>
              <a:t>Clique para editar o estilo de título do Modelo Global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
Segundo nível
Terceiro nível
Quarto nível
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
Segundo nível
Terceiro nível
Quarto nível
Quinto nível</a:t>
            </a:r>
            <a:endParaRPr lang="en-US" dirty="0"/>
          </a:p>
        </p:txBody>
      </p:sp>
      <p:sp>
        <p:nvSpPr>
          <p:cNvPr id="5" name="Date Placeholder 4"/>
          <p:cNvSpPr>
            <a:spLocks noGrp="1"/>
          </p:cNvSpPr>
          <p:nvPr>
            <p:ph type="dt" sz="half" idx="10"/>
          </p:nvPr>
        </p:nvSpPr>
        <p:spPr/>
        <p:txBody>
          <a:bodyPr/>
          <a:lstStyle/>
          <a:p>
            <a:fld id="{05C68B11-C5A8-448C-8CE9-B1A273C79CFC}"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
Segundo nível
Terceiro nível
Quarto nível
Quinto nível</a:t>
            </a:r>
            <a:endParaRPr lang="en-US" dirty="0"/>
          </a:p>
        </p:txBody>
      </p:sp>
      <p:sp>
        <p:nvSpPr>
          <p:cNvPr id="5" name="Date Placeholder 4"/>
          <p:cNvSpPr>
            <a:spLocks noGrp="1"/>
          </p:cNvSpPr>
          <p:nvPr>
            <p:ph type="dt" sz="half" idx="10"/>
          </p:nvPr>
        </p:nvSpPr>
        <p:spPr/>
        <p:txBody>
          <a:bodyPr/>
          <a:lstStyle/>
          <a:p>
            <a:fld id="{C7616CA0-919D-4A49-9C8A-62FDFB3A5183}"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PT"/>
              <a:t>Editar os estilos de texto do Modelo Global
Segundo nível
Terceiro nível
Quarto nível
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1/30/2019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8.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9.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a:xfrm>
            <a:off x="0" y="0"/>
            <a:ext cx="12192000" cy="593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a:extLst>
              <a:ext uri="{FF2B5EF4-FFF2-40B4-BE49-F238E27FC236}">
                <a16:creationId xmlns:a16="http://schemas.microsoft.com/office/drawing/2014/main" id="{9E8E6986-93B1-A940-B188-5ECA9D04EABE}"/>
              </a:ext>
            </a:extLst>
          </p:cNvPr>
          <p:cNvSpPr>
            <a:spLocks noGrp="1"/>
          </p:cNvSpPr>
          <p:nvPr>
            <p:ph type="title"/>
          </p:nvPr>
        </p:nvSpPr>
        <p:spPr>
          <a:xfrm>
            <a:off x="1024128" y="471509"/>
            <a:ext cx="5888736" cy="1737360"/>
          </a:xfrm>
        </p:spPr>
        <p:txBody>
          <a:bodyPr/>
          <a:lstStyle/>
          <a:p>
            <a:r>
              <a:rPr lang="en-US" dirty="0"/>
              <a:t>Our common European tale </a:t>
            </a:r>
          </a:p>
        </p:txBody>
      </p:sp>
      <p:sp>
        <p:nvSpPr>
          <p:cNvPr id="9" name="Content Placeholder 8"/>
          <p:cNvSpPr>
            <a:spLocks noGrp="1"/>
          </p:cNvSpPr>
          <p:nvPr>
            <p:ph idx="1"/>
          </p:nvPr>
        </p:nvSpPr>
        <p:spPr/>
        <p:txBody>
          <a:bodyPr/>
          <a:lstStyle/>
          <a:p>
            <a:endParaRPr lang="ro-RO" dirty="0"/>
          </a:p>
        </p:txBody>
      </p:sp>
      <p:sp>
        <p:nvSpPr>
          <p:cNvPr id="3" name="Marcador de Posição do Texto 2">
            <a:extLst>
              <a:ext uri="{FF2B5EF4-FFF2-40B4-BE49-F238E27FC236}">
                <a16:creationId xmlns:a16="http://schemas.microsoft.com/office/drawing/2014/main" id="{1C3ECBF4-F91E-B849-882F-2B101DA44E23}"/>
              </a:ext>
            </a:extLst>
          </p:cNvPr>
          <p:cNvSpPr>
            <a:spLocks noGrp="1"/>
          </p:cNvSpPr>
          <p:nvPr>
            <p:ph type="body" sz="half" idx="2"/>
          </p:nvPr>
        </p:nvSpPr>
        <p:spPr>
          <a:xfrm>
            <a:off x="1024128" y="2694432"/>
            <a:ext cx="4690872" cy="3325367"/>
          </a:xfrm>
        </p:spPr>
        <p:txBody>
          <a:bodyPr/>
          <a:lstStyle/>
          <a:p>
            <a:pPr algn="ctr"/>
            <a:r>
              <a:rPr lang="en-GB" dirty="0">
                <a:solidFill>
                  <a:srgbClr val="000000"/>
                </a:solidFill>
                <a:latin typeface="Gill Sans MT" panose="020B0502020104020203" pitchFamily="34" charset="0"/>
              </a:rPr>
              <a:t>Short-Term Exchange of Students:</a:t>
            </a:r>
          </a:p>
          <a:p>
            <a:pPr algn="ctr"/>
            <a:r>
              <a:rPr lang="en-GB" b="1" dirty="0">
                <a:solidFill>
                  <a:schemeClr val="accent4">
                    <a:lumMod val="75000"/>
                  </a:schemeClr>
                </a:solidFill>
                <a:latin typeface="Gill Sans MT" panose="020B0502020104020203" pitchFamily="34" charset="0"/>
              </a:rPr>
              <a:t>ITALY</a:t>
            </a:r>
            <a:endParaRPr lang="en-US" b="1" dirty="0">
              <a:solidFill>
                <a:schemeClr val="accent4">
                  <a:lumMod val="75000"/>
                </a:schemeClr>
              </a:solidFill>
            </a:endParaRPr>
          </a:p>
          <a:p>
            <a:pPr algn="ctr"/>
            <a:r>
              <a:rPr lang="en-US" b="1" dirty="0">
                <a:solidFill>
                  <a:schemeClr val="accent4">
                    <a:lumMod val="75000"/>
                  </a:schemeClr>
                </a:solidFill>
                <a:latin typeface="arial" panose="020B0604020202020204" pitchFamily="34" charset="0"/>
              </a:rPr>
              <a:t>4</a:t>
            </a:r>
            <a:r>
              <a:rPr lang="en-US" b="1" baseline="30000" dirty="0">
                <a:solidFill>
                  <a:schemeClr val="accent4">
                    <a:lumMod val="75000"/>
                  </a:schemeClr>
                </a:solidFill>
                <a:latin typeface="arial" panose="020B0604020202020204" pitchFamily="34" charset="0"/>
              </a:rPr>
              <a:t>th</a:t>
            </a:r>
            <a:r>
              <a:rPr lang="en-US" b="1" dirty="0">
                <a:solidFill>
                  <a:schemeClr val="accent4">
                    <a:lumMod val="75000"/>
                  </a:schemeClr>
                </a:solidFill>
                <a:latin typeface="arial" panose="020B0604020202020204" pitchFamily="34" charset="0"/>
              </a:rPr>
              <a:t> - 8</a:t>
            </a:r>
            <a:r>
              <a:rPr lang="en-US" b="1" baseline="30000" dirty="0">
                <a:solidFill>
                  <a:schemeClr val="accent4">
                    <a:lumMod val="75000"/>
                  </a:schemeClr>
                </a:solidFill>
                <a:latin typeface="arial" panose="020B0604020202020204" pitchFamily="34" charset="0"/>
              </a:rPr>
              <a:t>th</a:t>
            </a:r>
            <a:r>
              <a:rPr lang="en-US" b="1" dirty="0">
                <a:solidFill>
                  <a:schemeClr val="accent4">
                    <a:lumMod val="75000"/>
                  </a:schemeClr>
                </a:solidFill>
                <a:latin typeface="arial" panose="020B0604020202020204" pitchFamily="34" charset="0"/>
              </a:rPr>
              <a:t> February 2019</a:t>
            </a:r>
            <a:endParaRPr lang="en-GB" b="1" dirty="0">
              <a:solidFill>
                <a:schemeClr val="accent4">
                  <a:lumMod val="75000"/>
                </a:schemeClr>
              </a:solidFill>
              <a:latin typeface="arial" panose="020B0604020202020204" pitchFamily="34" charset="0"/>
            </a:endParaRPr>
          </a:p>
        </p:txBody>
      </p:sp>
      <p:sp>
        <p:nvSpPr>
          <p:cNvPr id="4" name="CaixaDeTexto 3">
            <a:extLst>
              <a:ext uri="{FF2B5EF4-FFF2-40B4-BE49-F238E27FC236}">
                <a16:creationId xmlns:a16="http://schemas.microsoft.com/office/drawing/2014/main" id="{A9FDD96A-86B0-A745-8072-832C0D1DA5D4}"/>
              </a:ext>
            </a:extLst>
          </p:cNvPr>
          <p:cNvSpPr txBox="1"/>
          <p:nvPr/>
        </p:nvSpPr>
        <p:spPr>
          <a:xfrm>
            <a:off x="163286" y="125729"/>
            <a:ext cx="4180114" cy="646331"/>
          </a:xfrm>
          <a:prstGeom prst="rect">
            <a:avLst/>
          </a:prstGeom>
          <a:noFill/>
        </p:spPr>
        <p:txBody>
          <a:bodyPr wrap="square" rtlCol="0">
            <a:spAutoFit/>
          </a:bodyPr>
          <a:lstStyle/>
          <a:p>
            <a:r>
              <a:rPr lang="en-GB" b="1" dirty="0"/>
              <a:t>Ref no.2017-1-HU01-KA219-035925</a:t>
            </a:r>
            <a:endParaRPr lang="en-GB" dirty="0"/>
          </a:p>
          <a:p>
            <a:endParaRPr lang="en-US" dirty="0"/>
          </a:p>
        </p:txBody>
      </p:sp>
      <p:sp>
        <p:nvSpPr>
          <p:cNvPr id="5" name="CaixaDeTexto 4">
            <a:extLst>
              <a:ext uri="{FF2B5EF4-FFF2-40B4-BE49-F238E27FC236}">
                <a16:creationId xmlns:a16="http://schemas.microsoft.com/office/drawing/2014/main" id="{858FCD77-A68F-3745-B019-6BF294947B7D}"/>
              </a:ext>
            </a:extLst>
          </p:cNvPr>
          <p:cNvSpPr txBox="1"/>
          <p:nvPr/>
        </p:nvSpPr>
        <p:spPr>
          <a:xfrm>
            <a:off x="7911193" y="131980"/>
            <a:ext cx="4274820" cy="646331"/>
          </a:xfrm>
          <a:prstGeom prst="rect">
            <a:avLst/>
          </a:prstGeom>
          <a:noFill/>
        </p:spPr>
        <p:txBody>
          <a:bodyPr wrap="square" rtlCol="0">
            <a:spAutoFit/>
          </a:bodyPr>
          <a:lstStyle/>
          <a:p>
            <a:r>
              <a:rPr lang="en-GB" b="1" dirty="0"/>
              <a:t>KA2 Strategic Partnership 2017-2019</a:t>
            </a:r>
            <a:endParaRPr lang="en-GB" dirty="0"/>
          </a:p>
          <a:p>
            <a:endParaRPr lang="en-US" dirty="0"/>
          </a:p>
        </p:txBody>
      </p:sp>
      <p:pic>
        <p:nvPicPr>
          <p:cNvPr id="6" name="Imagem 5">
            <a:extLst>
              <a:ext uri="{FF2B5EF4-FFF2-40B4-BE49-F238E27FC236}">
                <a16:creationId xmlns:a16="http://schemas.microsoft.com/office/drawing/2014/main" id="{2DACE4B4-72EA-214D-9314-07807504AFD8}"/>
              </a:ext>
            </a:extLst>
          </p:cNvPr>
          <p:cNvPicPr>
            <a:picLocks noChangeAspect="1"/>
          </p:cNvPicPr>
          <p:nvPr/>
        </p:nvPicPr>
        <p:blipFill>
          <a:blip r:embed="rId2"/>
          <a:stretch>
            <a:fillRect/>
          </a:stretch>
        </p:blipFill>
        <p:spPr>
          <a:xfrm>
            <a:off x="189930" y="5098255"/>
            <a:ext cx="1590562" cy="1186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m 6">
            <a:extLst>
              <a:ext uri="{FF2B5EF4-FFF2-40B4-BE49-F238E27FC236}">
                <a16:creationId xmlns:a16="http://schemas.microsoft.com/office/drawing/2014/main" id="{D7FCEDB7-1F49-2D40-95D8-95BE6BBED34A}"/>
              </a:ext>
            </a:extLst>
          </p:cNvPr>
          <p:cNvPicPr>
            <a:picLocks noChangeAspect="1"/>
          </p:cNvPicPr>
          <p:nvPr/>
        </p:nvPicPr>
        <p:blipFill>
          <a:blip r:embed="rId3"/>
          <a:stretch>
            <a:fillRect/>
          </a:stretch>
        </p:blipFill>
        <p:spPr>
          <a:xfrm>
            <a:off x="3796837" y="5098255"/>
            <a:ext cx="2518626" cy="1051353"/>
          </a:xfrm>
          <a:prstGeom prst="rect">
            <a:avLst/>
          </a:prstGeom>
        </p:spPr>
      </p:pic>
    </p:spTree>
    <p:extLst>
      <p:ext uri="{BB962C8B-B14F-4D97-AF65-F5344CB8AC3E}">
        <p14:creationId xmlns:p14="http://schemas.microsoft.com/office/powerpoint/2010/main" val="58396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AB64D-79C1-BB46-972F-014AD914543B}"/>
              </a:ext>
            </a:extLst>
          </p:cNvPr>
          <p:cNvSpPr>
            <a:spLocks noGrp="1"/>
          </p:cNvSpPr>
          <p:nvPr>
            <p:ph type="title"/>
          </p:nvPr>
        </p:nvSpPr>
        <p:spPr/>
        <p:txBody>
          <a:bodyPr>
            <a:normAutofit fontScale="90000"/>
          </a:bodyPr>
          <a:lstStyle/>
          <a:p>
            <a:r>
              <a:rPr lang="en-US" sz="6000" dirty="0">
                <a:solidFill>
                  <a:schemeClr val="accent1"/>
                </a:solidFill>
              </a:rPr>
              <a:t>Differences</a:t>
            </a:r>
            <a:r>
              <a:rPr lang="en-US" sz="6000" dirty="0">
                <a:solidFill>
                  <a:schemeClr val="accent1">
                    <a:lumMod val="75000"/>
                  </a:schemeClr>
                </a:solidFill>
              </a:rPr>
              <a:t> </a:t>
            </a:r>
            <a:r>
              <a:rPr lang="en-US" sz="6000" dirty="0"/>
              <a:t>between Romanian and Croatian magic Tales</a:t>
            </a:r>
            <a:br>
              <a:rPr lang="en-US" dirty="0"/>
            </a:br>
            <a:endParaRPr lang="en-US" dirty="0"/>
          </a:p>
        </p:txBody>
      </p:sp>
      <p:sp>
        <p:nvSpPr>
          <p:cNvPr id="7" name="Content Placeholder 6"/>
          <p:cNvSpPr>
            <a:spLocks noGrp="1"/>
          </p:cNvSpPr>
          <p:nvPr>
            <p:ph idx="1"/>
          </p:nvPr>
        </p:nvSpPr>
        <p:spPr>
          <a:xfrm>
            <a:off x="1024128" y="2286000"/>
            <a:ext cx="9720073" cy="3236976"/>
          </a:xfrm>
        </p:spPr>
        <p:txBody>
          <a:bodyPr>
            <a:normAutofit/>
          </a:bodyPr>
          <a:lstStyle/>
          <a:p>
            <a:pPr>
              <a:buFont typeface="Arial" pitchFamily="34" charset="0"/>
              <a:buChar char="•"/>
            </a:pPr>
            <a:r>
              <a:rPr lang="en-US" dirty="0"/>
              <a:t>In Croatian magic tales, fairies are very well defined characters, always good and enchanting, with a young appearance and pleasant voices, but that is not the case in Romanian stories, we have both good fairies (fairy godmothers) and evil fairies (</a:t>
            </a:r>
            <a:r>
              <a:rPr lang="en-US" dirty="0" err="1"/>
              <a:t>Ielele</a:t>
            </a:r>
            <a:r>
              <a:rPr lang="en-US" dirty="0"/>
              <a:t>/Water-fairies); the latter being vicious, vindictive and cruel, embodying forces of nature, lesser deities or even the spirits of the dead.</a:t>
            </a:r>
          </a:p>
          <a:p>
            <a:pPr>
              <a:buFont typeface="Arial" pitchFamily="34" charset="0"/>
              <a:buChar char="•"/>
            </a:pPr>
            <a:r>
              <a:rPr lang="ro-RO" dirty="0"/>
              <a:t>Romanian </a:t>
            </a:r>
            <a:r>
              <a:rPr lang="en-US" dirty="0"/>
              <a:t>stories more usually </a:t>
            </a:r>
            <a:r>
              <a:rPr lang="ro-RO" dirty="0"/>
              <a:t>follow a</a:t>
            </a:r>
            <a:r>
              <a:rPr lang="en-US" dirty="0"/>
              <a:t> pattern for the protagonist (usually a handsome and kind man) that is helped by secondary characters and very often at the end they marry into royalty, receiving the hand of a princess and half the kingdom. </a:t>
            </a:r>
          </a:p>
          <a:p>
            <a:pPr>
              <a:buFont typeface="Arial" pitchFamily="34" charset="0"/>
              <a:buChar char="•"/>
            </a:pPr>
            <a:endParaRPr lang="en-US" dirty="0"/>
          </a:p>
        </p:txBody>
      </p:sp>
    </p:spTree>
    <p:extLst>
      <p:ext uri="{BB962C8B-B14F-4D97-AF65-F5344CB8AC3E}">
        <p14:creationId xmlns:p14="http://schemas.microsoft.com/office/powerpoint/2010/main" val="72409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SEE YOU SOON IN ROMANIA!</a:t>
            </a:r>
          </a:p>
        </p:txBody>
      </p:sp>
      <p:sp>
        <p:nvSpPr>
          <p:cNvPr id="4" name="Text Placeholder 3"/>
          <p:cNvSpPr>
            <a:spLocks noGrp="1"/>
          </p:cNvSpPr>
          <p:nvPr>
            <p:ph type="body" sz="half" idx="2"/>
          </p:nvPr>
        </p:nvSpPr>
        <p:spPr>
          <a:xfrm>
            <a:off x="8610600" y="4960138"/>
            <a:ext cx="3325368" cy="1463040"/>
          </a:xfrm>
        </p:spPr>
        <p:txBody>
          <a:bodyPr/>
          <a:lstStyle/>
          <a:p>
            <a:r>
              <a:rPr lang="ro-RO" dirty="0"/>
              <a:t>THANK YOU FOR WAT</a:t>
            </a:r>
            <a:r>
              <a:rPr lang="en-US" dirty="0"/>
              <a:t>C</a:t>
            </a:r>
            <a:r>
              <a:rPr lang="ro-RO" dirty="0"/>
              <a:t>HING! </a:t>
            </a:r>
            <a:r>
              <a:rPr lang="ro-RO" dirty="0">
                <a:sym typeface="Wingdings" panose="05000000000000000000" pitchFamily="2" charset="2"/>
              </a:rPr>
              <a:t></a:t>
            </a:r>
            <a:endParaRPr lang="ro-RO"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9603" b="19603"/>
          <a:stretch>
            <a:fillRect/>
          </a:stretch>
        </p:blipFill>
        <p:spPr/>
      </p:pic>
    </p:spTree>
    <p:extLst>
      <p:ext uri="{BB962C8B-B14F-4D97-AF65-F5344CB8AC3E}">
        <p14:creationId xmlns:p14="http://schemas.microsoft.com/office/powerpoint/2010/main" val="206239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3CF4F-2195-E94F-9DCE-BD5DB04AD742}"/>
              </a:ext>
            </a:extLst>
          </p:cNvPr>
          <p:cNvSpPr>
            <a:spLocks noGrp="1"/>
          </p:cNvSpPr>
          <p:nvPr>
            <p:ph type="title"/>
          </p:nvPr>
        </p:nvSpPr>
        <p:spPr/>
        <p:txBody>
          <a:bodyPr>
            <a:normAutofit fontScale="90000"/>
          </a:bodyPr>
          <a:lstStyle/>
          <a:p>
            <a:r>
              <a:rPr lang="en-US" dirty="0">
                <a:solidFill>
                  <a:schemeClr val="accent4">
                    <a:lumMod val="75000"/>
                  </a:schemeClr>
                </a:solidFill>
              </a:rPr>
              <a:t>Similarities</a:t>
            </a:r>
            <a:r>
              <a:rPr lang="en-US" dirty="0"/>
              <a:t> and </a:t>
            </a:r>
            <a:r>
              <a:rPr lang="en-US" dirty="0">
                <a:solidFill>
                  <a:srgbClr val="00B050"/>
                </a:solidFill>
              </a:rPr>
              <a:t>differences</a:t>
            </a:r>
            <a:r>
              <a:rPr lang="en-US" dirty="0"/>
              <a:t> </a:t>
            </a:r>
            <a:br>
              <a:rPr lang="en-US" dirty="0"/>
            </a:br>
            <a:r>
              <a:rPr lang="en-US" dirty="0"/>
              <a:t>between magic tales of Romania and Croatia</a:t>
            </a:r>
          </a:p>
        </p:txBody>
      </p:sp>
      <p:sp>
        <p:nvSpPr>
          <p:cNvPr id="3" name="Subtítulo 2">
            <a:extLst>
              <a:ext uri="{FF2B5EF4-FFF2-40B4-BE49-F238E27FC236}">
                <a16:creationId xmlns:a16="http://schemas.microsoft.com/office/drawing/2014/main" id="{EC67F0E7-EE0F-8642-9756-AAC6D1723A56}"/>
              </a:ext>
            </a:extLst>
          </p:cNvPr>
          <p:cNvSpPr>
            <a:spLocks noGrp="1"/>
          </p:cNvSpPr>
          <p:nvPr>
            <p:ph type="subTitle" idx="4294967295"/>
          </p:nvPr>
        </p:nvSpPr>
        <p:spPr>
          <a:xfrm>
            <a:off x="7246303" y="2936621"/>
            <a:ext cx="4201985" cy="2228850"/>
          </a:xfrm>
        </p:spPr>
        <p:txBody>
          <a:bodyPr>
            <a:noAutofit/>
          </a:bodyPr>
          <a:lstStyle/>
          <a:p>
            <a:pPr algn="ctr"/>
            <a:r>
              <a:rPr lang="pt-PT" u="sng" dirty="0"/>
              <a:t>Colegiul Tehnic Ana Aslan </a:t>
            </a:r>
          </a:p>
          <a:p>
            <a:pPr algn="ctr"/>
            <a:r>
              <a:rPr lang="pt-PT" u="sng" dirty="0"/>
              <a:t>Cluj-Napoca</a:t>
            </a:r>
          </a:p>
          <a:p>
            <a:r>
              <a:rPr lang="pt-PT" b="1" dirty="0">
                <a:solidFill>
                  <a:srgbClr val="92D050"/>
                </a:solidFill>
              </a:rPr>
              <a:t>Students: </a:t>
            </a:r>
            <a:endParaRPr lang="ro-RO" b="1" dirty="0">
              <a:solidFill>
                <a:srgbClr val="92D050"/>
              </a:solidFill>
            </a:endParaRPr>
          </a:p>
          <a:p>
            <a:pPr lvl="1"/>
            <a:r>
              <a:rPr lang="pt-PT" b="1" dirty="0"/>
              <a:t>Tepes-Onea Lucian </a:t>
            </a:r>
            <a:endParaRPr lang="ro-RO" b="1" dirty="0"/>
          </a:p>
          <a:p>
            <a:pPr lvl="1"/>
            <a:r>
              <a:rPr lang="pt-PT" b="1" dirty="0"/>
              <a:t>Maria Alexandra Campean</a:t>
            </a:r>
          </a:p>
          <a:p>
            <a:r>
              <a:rPr lang="pt-PT" b="1" dirty="0">
                <a:solidFill>
                  <a:srgbClr val="92D050"/>
                </a:solidFill>
              </a:rPr>
              <a:t>Teacher:</a:t>
            </a:r>
            <a:r>
              <a:rPr lang="pt-PT" dirty="0">
                <a:solidFill>
                  <a:srgbClr val="92D050"/>
                </a:solidFill>
              </a:rPr>
              <a:t> </a:t>
            </a:r>
            <a:r>
              <a:rPr lang="pt-PT" b="1" dirty="0"/>
              <a:t>Andreea Suciu</a:t>
            </a:r>
          </a:p>
          <a:p>
            <a:r>
              <a:rPr lang="pt-PT" dirty="0"/>
              <a:t> </a:t>
            </a:r>
          </a:p>
        </p:txBody>
      </p:sp>
    </p:spTree>
    <p:extLst>
      <p:ext uri="{BB962C8B-B14F-4D97-AF65-F5344CB8AC3E}">
        <p14:creationId xmlns:p14="http://schemas.microsoft.com/office/powerpoint/2010/main" val="86660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C6B72-8C9F-484B-98FF-D4654DF95A82}"/>
              </a:ext>
            </a:extLst>
          </p:cNvPr>
          <p:cNvSpPr>
            <a:spLocks noGrp="1"/>
          </p:cNvSpPr>
          <p:nvPr>
            <p:ph type="title"/>
          </p:nvPr>
        </p:nvSpPr>
        <p:spPr/>
        <p:txBody>
          <a:bodyPr>
            <a:normAutofit/>
          </a:bodyPr>
          <a:lstStyle/>
          <a:p>
            <a:r>
              <a:rPr lang="pt-PT" sz="5400" dirty="0"/>
              <a:t>contents</a:t>
            </a:r>
          </a:p>
        </p:txBody>
      </p:sp>
      <p:sp>
        <p:nvSpPr>
          <p:cNvPr id="3" name="Marcador de Posição de Conteúdo 2">
            <a:extLst>
              <a:ext uri="{FF2B5EF4-FFF2-40B4-BE49-F238E27FC236}">
                <a16:creationId xmlns:a16="http://schemas.microsoft.com/office/drawing/2014/main" id="{880A83A7-DE55-1346-84F1-3F6711422558}"/>
              </a:ext>
            </a:extLst>
          </p:cNvPr>
          <p:cNvSpPr>
            <a:spLocks noGrp="1"/>
          </p:cNvSpPr>
          <p:nvPr>
            <p:ph idx="1"/>
          </p:nvPr>
        </p:nvSpPr>
        <p:spPr/>
        <p:txBody>
          <a:bodyPr/>
          <a:lstStyle/>
          <a:p>
            <a:pPr>
              <a:lnSpc>
                <a:spcPct val="150000"/>
              </a:lnSpc>
              <a:buFont typeface="Wingdings" pitchFamily="2" charset="2"/>
              <a:buChar char="Ø"/>
            </a:pPr>
            <a:r>
              <a:rPr lang="pt-PT" sz="2400" dirty="0"/>
              <a:t>The History of </a:t>
            </a:r>
            <a:r>
              <a:rPr lang="en-GB" sz="2400" dirty="0"/>
              <a:t>Romanian Magic </a:t>
            </a:r>
            <a:r>
              <a:rPr lang="pt-PT" sz="2400" dirty="0"/>
              <a:t>Tales; </a:t>
            </a:r>
          </a:p>
          <a:p>
            <a:pPr>
              <a:lnSpc>
                <a:spcPct val="150000"/>
              </a:lnSpc>
              <a:buFont typeface="Wingdings" pitchFamily="2" charset="2"/>
              <a:buChar char="Ø"/>
            </a:pPr>
            <a:r>
              <a:rPr lang="ro-RO" sz="2400" dirty="0"/>
              <a:t>Romanian f</a:t>
            </a:r>
            <a:r>
              <a:rPr lang="pt-PT" sz="2400" dirty="0"/>
              <a:t>olktale</a:t>
            </a:r>
            <a:r>
              <a:rPr lang="ro-RO" sz="2400" dirty="0"/>
              <a:t>s</a:t>
            </a:r>
            <a:r>
              <a:rPr lang="pt-PT" sz="2400" dirty="0"/>
              <a:t> writers and folklorists who gathered tales;</a:t>
            </a:r>
          </a:p>
          <a:p>
            <a:pPr>
              <a:lnSpc>
                <a:spcPct val="150000"/>
              </a:lnSpc>
              <a:buFont typeface="Wingdings" pitchFamily="2" charset="2"/>
              <a:buChar char="Ø"/>
            </a:pPr>
            <a:r>
              <a:rPr lang="en-US" sz="2400" dirty="0"/>
              <a:t>The Similarities between the Romanian and the Croatian Magic Tales;</a:t>
            </a:r>
          </a:p>
          <a:p>
            <a:pPr>
              <a:lnSpc>
                <a:spcPct val="150000"/>
              </a:lnSpc>
              <a:buFont typeface="Wingdings" pitchFamily="2" charset="2"/>
              <a:buChar char="Ø"/>
            </a:pPr>
            <a:r>
              <a:rPr lang="en-US" sz="2400" dirty="0"/>
              <a:t>The Differences between the Romanian and the Croatian Magic Tales.</a:t>
            </a:r>
            <a:endParaRPr lang="pt-PT" dirty="0"/>
          </a:p>
          <a:p>
            <a:pPr>
              <a:buFont typeface="Wingdings" pitchFamily="2" charset="2"/>
              <a:buChar char="Ø"/>
            </a:pPr>
            <a:endParaRPr lang="en-US" dirty="0"/>
          </a:p>
        </p:txBody>
      </p:sp>
    </p:spTree>
    <p:extLst>
      <p:ext uri="{BB962C8B-B14F-4D97-AF65-F5344CB8AC3E}">
        <p14:creationId xmlns:p14="http://schemas.microsoft.com/office/powerpoint/2010/main" val="85044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F9170-2F78-1A45-9EB3-37FB53E12489}"/>
              </a:ext>
            </a:extLst>
          </p:cNvPr>
          <p:cNvSpPr>
            <a:spLocks noGrp="1"/>
          </p:cNvSpPr>
          <p:nvPr>
            <p:ph type="title"/>
          </p:nvPr>
        </p:nvSpPr>
        <p:spPr>
          <a:xfrm>
            <a:off x="1024128" y="585216"/>
            <a:ext cx="7605522" cy="1499616"/>
          </a:xfrm>
        </p:spPr>
        <p:txBody>
          <a:bodyPr>
            <a:noAutofit/>
          </a:bodyPr>
          <a:lstStyle/>
          <a:p>
            <a:r>
              <a:rPr lang="en-US" sz="5400" dirty="0"/>
              <a:t>The history of Romanian </a:t>
            </a:r>
            <a:br>
              <a:rPr lang="en-US" sz="5400" dirty="0"/>
            </a:br>
            <a:r>
              <a:rPr lang="en-US" sz="5400" dirty="0"/>
              <a:t>magic tales</a:t>
            </a:r>
          </a:p>
        </p:txBody>
      </p:sp>
      <p:sp>
        <p:nvSpPr>
          <p:cNvPr id="3" name="Marcador de Posição de Conteúdo 2">
            <a:extLst>
              <a:ext uri="{FF2B5EF4-FFF2-40B4-BE49-F238E27FC236}">
                <a16:creationId xmlns:a16="http://schemas.microsoft.com/office/drawing/2014/main" id="{B42C1A37-CEF0-FA4C-B8C7-2634BFAB8DA1}"/>
              </a:ext>
            </a:extLst>
          </p:cNvPr>
          <p:cNvSpPr>
            <a:spLocks noGrp="1"/>
          </p:cNvSpPr>
          <p:nvPr>
            <p:ph idx="1"/>
          </p:nvPr>
        </p:nvSpPr>
        <p:spPr>
          <a:xfrm>
            <a:off x="754380" y="2263140"/>
            <a:ext cx="6789420" cy="4389120"/>
          </a:xfrm>
        </p:spPr>
        <p:txBody>
          <a:bodyPr>
            <a:normAutofit/>
          </a:bodyPr>
          <a:lstStyle/>
          <a:p>
            <a:r>
              <a:rPr lang="en-US" dirty="0"/>
              <a:t>A feature of Romanian culture is the special relationship between </a:t>
            </a:r>
            <a:r>
              <a:rPr lang="ro-RO" dirty="0"/>
              <a:t>anonymous oral </a:t>
            </a:r>
            <a:r>
              <a:rPr lang="en-US" dirty="0"/>
              <a:t>folklore and </a:t>
            </a:r>
            <a:r>
              <a:rPr lang="ro-RO" dirty="0"/>
              <a:t>high-class written </a:t>
            </a:r>
            <a:r>
              <a:rPr lang="en-US" dirty="0"/>
              <a:t>culture, determined by two factors</a:t>
            </a:r>
            <a:r>
              <a:rPr lang="ro-RO" dirty="0"/>
              <a:t>:</a:t>
            </a:r>
          </a:p>
          <a:p>
            <a:r>
              <a:rPr lang="ro-RO" dirty="0"/>
              <a:t>1- </a:t>
            </a:r>
            <a:r>
              <a:rPr lang="en-US" dirty="0"/>
              <a:t>the rural character of the Romanian communities until the 18th century resulted in an exceptionally vital and creative traditional culture</a:t>
            </a:r>
            <a:r>
              <a:rPr lang="ro-RO" dirty="0"/>
              <a:t>, </a:t>
            </a:r>
            <a:r>
              <a:rPr lang="en-US" b="1" dirty="0"/>
              <a:t>Folk Creations </a:t>
            </a:r>
            <a:r>
              <a:rPr lang="en-US" dirty="0"/>
              <a:t>were the main literary genre. They were both </a:t>
            </a:r>
            <a:r>
              <a:rPr lang="en-US" i="1" dirty="0"/>
              <a:t>a source of inspiration </a:t>
            </a:r>
            <a:r>
              <a:rPr lang="en-US" dirty="0"/>
              <a:t>for cultivated </a:t>
            </a:r>
            <a:r>
              <a:rPr lang="ro-RO" dirty="0"/>
              <a:t>writers</a:t>
            </a:r>
            <a:r>
              <a:rPr lang="en-US" dirty="0"/>
              <a:t> and </a:t>
            </a:r>
            <a:r>
              <a:rPr lang="en-US" i="1" dirty="0"/>
              <a:t>a structural model</a:t>
            </a:r>
            <a:r>
              <a:rPr lang="en-US" dirty="0"/>
              <a:t>. </a:t>
            </a:r>
            <a:endParaRPr lang="ro-RO" dirty="0"/>
          </a:p>
          <a:p>
            <a:r>
              <a:rPr lang="ro-RO"/>
              <a:t>2- </a:t>
            </a:r>
            <a:r>
              <a:rPr lang="ro-RO" dirty="0"/>
              <a:t>for</a:t>
            </a:r>
            <a:r>
              <a:rPr lang="en-US" dirty="0"/>
              <a:t> a long time </a:t>
            </a:r>
            <a:r>
              <a:rPr lang="ro-RO" dirty="0"/>
              <a:t>written </a:t>
            </a:r>
            <a:r>
              <a:rPr lang="en-US" dirty="0"/>
              <a:t>culture developed around courts of princes and boyars, as well as in monasteries</a:t>
            </a:r>
            <a:r>
              <a:rPr lang="ro-RO" dirty="0"/>
              <a:t> and </a:t>
            </a:r>
            <a:r>
              <a:rPr lang="en-US" dirty="0"/>
              <a:t>was governed by official and social commands </a:t>
            </a:r>
          </a:p>
          <a:p>
            <a:endParaRPr lang="en-US" dirty="0"/>
          </a:p>
        </p:txBody>
      </p:sp>
    </p:spTree>
    <p:extLst>
      <p:ext uri="{BB962C8B-B14F-4D97-AF65-F5344CB8AC3E}">
        <p14:creationId xmlns:p14="http://schemas.microsoft.com/office/powerpoint/2010/main" val="366583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48770-C2EE-B946-AD1C-98B1EF544003}"/>
              </a:ext>
            </a:extLst>
          </p:cNvPr>
          <p:cNvSpPr>
            <a:spLocks noGrp="1"/>
          </p:cNvSpPr>
          <p:nvPr>
            <p:ph type="title"/>
          </p:nvPr>
        </p:nvSpPr>
        <p:spPr/>
        <p:txBody>
          <a:bodyPr>
            <a:normAutofit/>
          </a:bodyPr>
          <a:lstStyle/>
          <a:p>
            <a:r>
              <a:rPr lang="en-US" sz="5400" dirty="0"/>
              <a:t>Romanian folklorists </a:t>
            </a:r>
          </a:p>
        </p:txBody>
      </p:sp>
      <p:sp>
        <p:nvSpPr>
          <p:cNvPr id="4" name="TextBox 3"/>
          <p:cNvSpPr txBox="1"/>
          <p:nvPr/>
        </p:nvSpPr>
        <p:spPr>
          <a:xfrm>
            <a:off x="512064" y="5624084"/>
            <a:ext cx="11216640" cy="523220"/>
          </a:xfrm>
          <a:prstGeom prst="rect">
            <a:avLst/>
          </a:prstGeom>
          <a:noFill/>
        </p:spPr>
        <p:txBody>
          <a:bodyPr wrap="square" rtlCol="0">
            <a:spAutoFit/>
          </a:bodyPr>
          <a:lstStyle/>
          <a:p>
            <a:pPr algn="just"/>
            <a:r>
              <a:rPr lang="en-US" dirty="0"/>
              <a:t>   </a:t>
            </a:r>
            <a:r>
              <a:rPr lang="ro-RO" sz="2800" b="1" dirty="0"/>
              <a:t>Petre Ispirescu 				</a:t>
            </a:r>
            <a:r>
              <a:rPr lang="en-US" sz="2800" b="1" dirty="0"/>
              <a:t>Vasile Voiculescu                Cezar Petrescu</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385" y="2084832"/>
            <a:ext cx="2465998" cy="316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574" y="2084832"/>
            <a:ext cx="2623644" cy="316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age result for petre Ispires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69" y="2084832"/>
            <a:ext cx="2535079" cy="301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8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45529-2CCC-094D-ABD6-286BF1957F93}"/>
              </a:ext>
            </a:extLst>
          </p:cNvPr>
          <p:cNvSpPr>
            <a:spLocks noGrp="1"/>
          </p:cNvSpPr>
          <p:nvPr>
            <p:ph type="title"/>
          </p:nvPr>
        </p:nvSpPr>
        <p:spPr/>
        <p:txBody>
          <a:bodyPr>
            <a:normAutofit/>
          </a:bodyPr>
          <a:lstStyle/>
          <a:p>
            <a:r>
              <a:rPr lang="en-US" sz="5400" dirty="0"/>
              <a:t>Magical creatures</a:t>
            </a:r>
          </a:p>
        </p:txBody>
      </p:sp>
      <p:sp>
        <p:nvSpPr>
          <p:cNvPr id="3" name="TextBox 2"/>
          <p:cNvSpPr txBox="1"/>
          <p:nvPr/>
        </p:nvSpPr>
        <p:spPr>
          <a:xfrm>
            <a:off x="707136" y="2084832"/>
            <a:ext cx="10387584" cy="3754874"/>
          </a:xfrm>
          <a:prstGeom prst="rect">
            <a:avLst/>
          </a:prstGeom>
          <a:noFill/>
        </p:spPr>
        <p:txBody>
          <a:bodyPr wrap="square" rtlCol="0">
            <a:spAutoFit/>
          </a:bodyPr>
          <a:lstStyle/>
          <a:p>
            <a:r>
              <a:rPr lang="ro-RO" sz="2400" b="1" dirty="0"/>
              <a:t>Romanian</a:t>
            </a:r>
            <a:r>
              <a:rPr lang="en-US" sz="2400" b="1" dirty="0"/>
              <a:t> tales of magic are characterized by</a:t>
            </a:r>
            <a:r>
              <a:rPr lang="ro-RO" sz="2400" b="1" dirty="0"/>
              <a:t>: </a:t>
            </a:r>
          </a:p>
          <a:p>
            <a:pPr marL="342900" indent="-342900">
              <a:buFont typeface="Wingdings" panose="05000000000000000000" pitchFamily="2" charset="2"/>
              <a:buChar char="§"/>
            </a:pPr>
            <a:endParaRPr lang="ro-RO" sz="2400" b="1" dirty="0"/>
          </a:p>
          <a:p>
            <a:pPr marL="342900" indent="-342900">
              <a:buFont typeface="Wingdings" panose="05000000000000000000" pitchFamily="2" charset="2"/>
              <a:buChar char="§"/>
            </a:pPr>
            <a:r>
              <a:rPr lang="en-US" sz="2400" b="1" dirty="0">
                <a:solidFill>
                  <a:schemeClr val="bg1">
                    <a:lumMod val="95000"/>
                  </a:schemeClr>
                </a:solidFill>
              </a:rPr>
              <a:t>the presence of a different world </a:t>
            </a:r>
            <a:r>
              <a:rPr lang="en-US" sz="2400" b="1" dirty="0"/>
              <a:t>from the real one</a:t>
            </a:r>
            <a:r>
              <a:rPr lang="ro-RO" sz="2400" b="1" dirty="0"/>
              <a:t>, thus resulting in </a:t>
            </a:r>
          </a:p>
          <a:p>
            <a:r>
              <a:rPr lang="ro-RO" sz="2400" b="1" dirty="0"/>
              <a:t>   different creatures:</a:t>
            </a:r>
            <a:r>
              <a:rPr lang="en-US" sz="2400" b="1" dirty="0"/>
              <a:t> people, chimeric beings, animals endowed with </a:t>
            </a:r>
            <a:r>
              <a:rPr lang="ro-RO" sz="2400" b="1" dirty="0"/>
              <a:t>              </a:t>
            </a:r>
            <a:r>
              <a:rPr lang="en-US" sz="2400" b="1" dirty="0"/>
              <a:t>miraculous powers within a specific time and space</a:t>
            </a:r>
            <a:endParaRPr lang="ro-RO" sz="2400" b="1" dirty="0"/>
          </a:p>
          <a:p>
            <a:pPr marL="342900" indent="-342900">
              <a:buFont typeface="Arial" panose="020B0604020202020204" pitchFamily="34" charset="0"/>
              <a:buChar char="•"/>
            </a:pPr>
            <a:endParaRPr lang="ro-RO" sz="2400" b="1" dirty="0"/>
          </a:p>
          <a:p>
            <a:pPr marL="342900" indent="-342900">
              <a:buFont typeface="Wingdings" panose="05000000000000000000" pitchFamily="2" charset="2"/>
              <a:buChar char="§"/>
            </a:pPr>
            <a:r>
              <a:rPr lang="ro-RO" sz="2400" b="1" dirty="0"/>
              <a:t>t</a:t>
            </a:r>
            <a:r>
              <a:rPr lang="en-US" sz="2400" b="1" dirty="0"/>
              <a:t>he characters of magic tales bear symbolic values, embodying good or evil in their various situations</a:t>
            </a:r>
            <a:r>
              <a:rPr lang="ro-RO" sz="2400" b="1" dirty="0"/>
              <a:t>, </a:t>
            </a:r>
            <a:r>
              <a:rPr lang="en-US" sz="2400" b="1" dirty="0"/>
              <a:t>illustrating in this way </a:t>
            </a:r>
            <a:r>
              <a:rPr lang="en-US" sz="2400" b="1" dirty="0">
                <a:solidFill>
                  <a:schemeClr val="tx2">
                    <a:lumMod val="10000"/>
                    <a:lumOff val="90000"/>
                  </a:schemeClr>
                </a:solidFill>
              </a:rPr>
              <a:t>the eternal confrontation</a:t>
            </a:r>
            <a:r>
              <a:rPr lang="en-US" sz="2400" b="1" dirty="0"/>
              <a:t>, most often ending with </a:t>
            </a:r>
            <a:r>
              <a:rPr lang="en-US" sz="2400" b="1" dirty="0">
                <a:solidFill>
                  <a:schemeClr val="tx2">
                    <a:lumMod val="10000"/>
                    <a:lumOff val="90000"/>
                  </a:schemeClr>
                </a:solidFill>
              </a:rPr>
              <a:t>the victory of the good</a:t>
            </a:r>
            <a:endParaRPr lang="ro-RO" sz="2400" b="1" dirty="0"/>
          </a:p>
          <a:p>
            <a:pPr marL="342900" indent="-342900">
              <a:buFontTx/>
              <a:buChar char="-"/>
            </a:pPr>
            <a:endParaRPr lang="en-US" sz="2200" b="1" dirty="0"/>
          </a:p>
        </p:txBody>
      </p:sp>
    </p:spTree>
    <p:extLst>
      <p:ext uri="{BB962C8B-B14F-4D97-AF65-F5344CB8AC3E}">
        <p14:creationId xmlns:p14="http://schemas.microsoft.com/office/powerpoint/2010/main" val="409947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45529-2CCC-094D-ABD6-286BF1957F93}"/>
              </a:ext>
            </a:extLst>
          </p:cNvPr>
          <p:cNvSpPr>
            <a:spLocks noGrp="1"/>
          </p:cNvSpPr>
          <p:nvPr>
            <p:ph type="title"/>
          </p:nvPr>
        </p:nvSpPr>
        <p:spPr/>
        <p:txBody>
          <a:bodyPr>
            <a:normAutofit/>
          </a:bodyPr>
          <a:lstStyle/>
          <a:p>
            <a:r>
              <a:rPr lang="en-US" sz="5400" dirty="0"/>
              <a:t>Magical creatures</a:t>
            </a:r>
          </a:p>
        </p:txBody>
      </p:sp>
      <p:sp>
        <p:nvSpPr>
          <p:cNvPr id="3" name="TextBox 2"/>
          <p:cNvSpPr txBox="1"/>
          <p:nvPr/>
        </p:nvSpPr>
        <p:spPr>
          <a:xfrm>
            <a:off x="707136" y="2084832"/>
            <a:ext cx="10387584" cy="2800767"/>
          </a:xfrm>
          <a:prstGeom prst="rect">
            <a:avLst/>
          </a:prstGeom>
          <a:noFill/>
        </p:spPr>
        <p:txBody>
          <a:bodyPr wrap="square" rtlCol="0">
            <a:spAutoFit/>
          </a:bodyPr>
          <a:lstStyle/>
          <a:p>
            <a:pPr marL="342900" indent="-342900">
              <a:buFontTx/>
              <a:buChar char="-"/>
            </a:pPr>
            <a:r>
              <a:rPr lang="ro-RO" sz="2200" b="1" dirty="0">
                <a:solidFill>
                  <a:schemeClr val="bg1">
                    <a:lumMod val="95000"/>
                  </a:schemeClr>
                </a:solidFill>
              </a:rPr>
              <a:t>POSITIVE </a:t>
            </a:r>
            <a:r>
              <a:rPr lang="en-US" sz="2200" b="1" dirty="0">
                <a:solidFill>
                  <a:schemeClr val="bg1">
                    <a:lumMod val="95000"/>
                  </a:schemeClr>
                </a:solidFill>
              </a:rPr>
              <a:t>characters</a:t>
            </a:r>
            <a:r>
              <a:rPr lang="ro-RO" sz="2200" b="1" dirty="0"/>
              <a:t>:</a:t>
            </a:r>
            <a:r>
              <a:rPr lang="en-US" sz="2200" b="1" dirty="0"/>
              <a:t> Prince Charming, Ileana Cosânzeana (the Beauty), good-fairies (like the Pentecostal fairies)</a:t>
            </a:r>
            <a:r>
              <a:rPr lang="ro-RO" sz="2200" b="1" dirty="0"/>
              <a:t>, </a:t>
            </a:r>
            <a:r>
              <a:rPr lang="en-US" sz="2200" b="1" dirty="0"/>
              <a:t>the fairy godmothers, the personifications of the bright phenomena (the Sun, the Morning Star, the Dawn)</a:t>
            </a:r>
            <a:endParaRPr lang="ro-RO" sz="2200" b="1" dirty="0"/>
          </a:p>
          <a:p>
            <a:endParaRPr lang="ro-RO" sz="2200" b="1" dirty="0"/>
          </a:p>
          <a:p>
            <a:pPr marL="342900" indent="-342900">
              <a:buFontTx/>
              <a:buChar char="-"/>
            </a:pPr>
            <a:r>
              <a:rPr lang="ro-RO" sz="2200" b="1" dirty="0">
                <a:solidFill>
                  <a:schemeClr val="bg1">
                    <a:lumMod val="95000"/>
                  </a:schemeClr>
                </a:solidFill>
              </a:rPr>
              <a:t>NEGATIVE characters</a:t>
            </a:r>
            <a:r>
              <a:rPr lang="ro-RO" sz="2200" b="1"/>
              <a:t>: </a:t>
            </a:r>
            <a:r>
              <a:rPr lang="en-US" sz="2200" b="1"/>
              <a:t>giants</a:t>
            </a:r>
            <a:r>
              <a:rPr lang="en-US" sz="2200" b="1" dirty="0"/>
              <a:t>, ogres, dragons and dwarves (Wood-Bending Dwarf, Stone</a:t>
            </a:r>
            <a:r>
              <a:rPr lang="ro-RO" sz="2200" b="1" dirty="0"/>
              <a:t>-</a:t>
            </a:r>
            <a:r>
              <a:rPr lang="en-US" sz="2200" b="1" dirty="0"/>
              <a:t>Breaking Dwarf, One Hand-Tall Dwarf, evil-fairies (e.g. Iele), Vâlva, Ştima (Evil Water-Fairy) , The Hag of the Forest, </a:t>
            </a:r>
            <a:r>
              <a:rPr lang="ro-RO" sz="2200" b="1" dirty="0"/>
              <a:t>the personification of </a:t>
            </a:r>
            <a:r>
              <a:rPr lang="en-US" sz="2200" b="1" dirty="0"/>
              <a:t>phenomena related to the darkness (the North, the Sunset) or abstractions (Luck, Faith, Death</a:t>
            </a:r>
            <a:r>
              <a:rPr lang="ro-RO" sz="2200" b="1" dirty="0"/>
              <a:t>)</a:t>
            </a:r>
            <a:endParaRPr lang="en-US" sz="2200" b="1" dirty="0"/>
          </a:p>
        </p:txBody>
      </p:sp>
    </p:spTree>
    <p:extLst>
      <p:ext uri="{BB962C8B-B14F-4D97-AF65-F5344CB8AC3E}">
        <p14:creationId xmlns:p14="http://schemas.microsoft.com/office/powerpoint/2010/main" val="259074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Example of a romanian magic tale</a:t>
            </a:r>
          </a:p>
        </p:txBody>
      </p:sp>
      <p:sp>
        <p:nvSpPr>
          <p:cNvPr id="3" name="TextBox 2"/>
          <p:cNvSpPr txBox="1"/>
          <p:nvPr/>
        </p:nvSpPr>
        <p:spPr>
          <a:xfrm>
            <a:off x="1024128" y="1779687"/>
            <a:ext cx="10728960" cy="4801314"/>
          </a:xfrm>
          <a:prstGeom prst="rect">
            <a:avLst/>
          </a:prstGeom>
          <a:noFill/>
        </p:spPr>
        <p:txBody>
          <a:bodyPr wrap="square" rtlCol="0">
            <a:spAutoFit/>
          </a:bodyPr>
          <a:lstStyle/>
          <a:p>
            <a:r>
              <a:rPr lang="ro-RO" dirty="0"/>
              <a:t>Inspired by folklore, </a:t>
            </a:r>
            <a:r>
              <a:rPr lang="ro-RO" b="1" dirty="0">
                <a:solidFill>
                  <a:schemeClr val="accent5"/>
                </a:solidFill>
              </a:rPr>
              <a:t>Vasile Voiculescu wrote the fantastic story "Lostriţa" </a:t>
            </a:r>
            <a:r>
              <a:rPr lang="ro-RO" dirty="0"/>
              <a:t>The narrator talks about the evil spirit of a lake that takes different faces, like the face of a young girl. Sometimes it comes out of the water and, from afar, she seems a young lady lying in the sun. It entices the young fisherman, who remains lovestruck, his mouth open in awe and his soul trapped. </a:t>
            </a:r>
          </a:p>
          <a:p>
            <a:r>
              <a:rPr lang="ro-RO" dirty="0"/>
              <a:t>Like Prince Charming, Aliman the fisherman is handsome, courageous and brave, vowing to catch the evil water-fairy. </a:t>
            </a:r>
          </a:p>
          <a:p>
            <a:endParaRPr lang="ro-RO" dirty="0"/>
          </a:p>
          <a:p>
            <a:r>
              <a:rPr lang="ro-RO" dirty="0"/>
              <a:t>Ambiguity increases when real and fantastic plans intersect. One night, the waters that come out of the course bring a raft on which there is a beautiful girl with a strange </a:t>
            </a:r>
            <a:r>
              <a:rPr lang="en-US" dirty="0"/>
              <a:t>appearance</a:t>
            </a:r>
            <a:r>
              <a:rPr lang="ro-RO" dirty="0"/>
              <a:t>: beautiful, with a chubby face and a long, voluptuous body. Her eyes, green-golden amber with blue flashes, were large, round, but cold like glass. The hair is disheveled on the shoulders like spikes and her teeth are white, but sharpened like those of beasts. People were astonished to see how the clothes quickly dried on her, as if they had never been wet. </a:t>
            </a:r>
          </a:p>
          <a:p>
            <a:endParaRPr lang="ro-RO" dirty="0"/>
          </a:p>
          <a:p>
            <a:r>
              <a:rPr lang="ro-RO" dirty="0"/>
              <a:t>The two fall in love and form a couple until the girl's mother, comes one day out of nowhere, quick tempered and angry like water after the rain and breaks them apart. The young man loses his desire to live, he is convinced to marry another girl, but he disappears into the turbulent waters, trying to catch the water-fairy again. </a:t>
            </a:r>
          </a:p>
          <a:p>
            <a:endParaRPr lang="ro-RO" dirty="0"/>
          </a:p>
        </p:txBody>
      </p:sp>
    </p:spTree>
    <p:extLst>
      <p:ext uri="{BB962C8B-B14F-4D97-AF65-F5344CB8AC3E}">
        <p14:creationId xmlns:p14="http://schemas.microsoft.com/office/powerpoint/2010/main" val="91570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65663-FBCC-0C43-AD9F-E5872741D67E}"/>
              </a:ext>
            </a:extLst>
          </p:cNvPr>
          <p:cNvSpPr>
            <a:spLocks noGrp="1"/>
          </p:cNvSpPr>
          <p:nvPr>
            <p:ph type="title"/>
          </p:nvPr>
        </p:nvSpPr>
        <p:spPr/>
        <p:txBody>
          <a:bodyPr>
            <a:noAutofit/>
          </a:bodyPr>
          <a:lstStyle/>
          <a:p>
            <a:r>
              <a:rPr lang="en-US" sz="5400" dirty="0">
                <a:solidFill>
                  <a:srgbClr val="92D050"/>
                </a:solidFill>
              </a:rPr>
              <a:t>Similarities</a:t>
            </a:r>
            <a:r>
              <a:rPr lang="en-US" sz="5400" dirty="0"/>
              <a:t> between Romanian and Croatian magic Tales</a:t>
            </a:r>
            <a:br>
              <a:rPr lang="en-US" sz="5400" dirty="0"/>
            </a:br>
            <a:endParaRPr lang="en-US" sz="5400" dirty="0"/>
          </a:p>
        </p:txBody>
      </p:sp>
      <p:sp>
        <p:nvSpPr>
          <p:cNvPr id="3" name="Marcador de Posição de Conteúdo 2">
            <a:extLst>
              <a:ext uri="{FF2B5EF4-FFF2-40B4-BE49-F238E27FC236}">
                <a16:creationId xmlns:a16="http://schemas.microsoft.com/office/drawing/2014/main" id="{02802A3F-9E8C-124C-A7D8-2D6929954B5C}"/>
              </a:ext>
            </a:extLst>
          </p:cNvPr>
          <p:cNvSpPr>
            <a:spLocks noGrp="1"/>
          </p:cNvSpPr>
          <p:nvPr>
            <p:ph idx="1"/>
          </p:nvPr>
        </p:nvSpPr>
        <p:spPr>
          <a:xfrm>
            <a:off x="1024128" y="1965960"/>
            <a:ext cx="9720073" cy="4343400"/>
          </a:xfrm>
        </p:spPr>
        <p:txBody>
          <a:bodyPr>
            <a:normAutofit/>
          </a:bodyPr>
          <a:lstStyle/>
          <a:p>
            <a:r>
              <a:rPr lang="en-US" dirty="0"/>
              <a:t> </a:t>
            </a:r>
            <a:endParaRPr lang="pt-PT" dirty="0"/>
          </a:p>
          <a:p>
            <a:endParaRPr lang="pt-PT" dirty="0"/>
          </a:p>
          <a:p>
            <a:r>
              <a:rPr lang="en-US" dirty="0"/>
              <a:t> </a:t>
            </a:r>
            <a:endParaRPr lang="pt-PT" dirty="0"/>
          </a:p>
          <a:p>
            <a:pPr marL="0" lvl="0" indent="0">
              <a:lnSpc>
                <a:spcPct val="100000"/>
              </a:lnSpc>
              <a:spcBef>
                <a:spcPts val="0"/>
              </a:spcBef>
              <a:spcAft>
                <a:spcPts val="0"/>
              </a:spcAft>
              <a:buClrTx/>
              <a:buSzTx/>
              <a:buNone/>
            </a:pPr>
            <a:endParaRPr lang="pt-PT" sz="1800" kern="0" dirty="0">
              <a:solidFill>
                <a:sysClr val="windowText" lastClr="000000"/>
              </a:solidFill>
            </a:endParaRPr>
          </a:p>
          <a:p>
            <a:endParaRPr lang="pt-PT" dirty="0"/>
          </a:p>
          <a:p>
            <a:endParaRPr lang="en-US" dirty="0"/>
          </a:p>
        </p:txBody>
      </p:sp>
      <p:sp>
        <p:nvSpPr>
          <p:cNvPr id="4" name="TextBox 3"/>
          <p:cNvSpPr txBox="1"/>
          <p:nvPr/>
        </p:nvSpPr>
        <p:spPr>
          <a:xfrm>
            <a:off x="768096" y="1965960"/>
            <a:ext cx="10533888" cy="4154984"/>
          </a:xfrm>
          <a:prstGeom prst="rect">
            <a:avLst/>
          </a:prstGeom>
          <a:noFill/>
        </p:spPr>
        <p:txBody>
          <a:bodyPr wrap="square" rtlCol="0">
            <a:spAutoFit/>
          </a:bodyPr>
          <a:lstStyle/>
          <a:p>
            <a:pPr marL="285750" indent="-285750">
              <a:buFont typeface="Arial" pitchFamily="34" charset="0"/>
              <a:buChar char="•"/>
            </a:pPr>
            <a:r>
              <a:rPr lang="en-US" sz="2200" dirty="0"/>
              <a:t>Both in Romanian and in Croatian magic tales, folklorists combine the real world with the fictional one, bringing forth characters like fairies, witches, giants, magic imbued </a:t>
            </a:r>
            <a:r>
              <a:rPr lang="ro-RO" sz="2200" dirty="0"/>
              <a:t>in </a:t>
            </a:r>
            <a:r>
              <a:rPr lang="en-US" sz="2200" dirty="0"/>
              <a:t>animals but also humans and human-like creatures, embodying good or evil in their various situations in permanent struggle, illustrating in this way the eternal confrontation, most often ending with the victory of the good side.</a:t>
            </a:r>
          </a:p>
          <a:p>
            <a:endParaRPr lang="en-US" sz="2200" dirty="0"/>
          </a:p>
          <a:p>
            <a:pPr marL="285750" indent="-285750">
              <a:buFont typeface="Arial" pitchFamily="34" charset="0"/>
              <a:buChar char="•"/>
            </a:pPr>
            <a:r>
              <a:rPr lang="en-US" sz="2200" dirty="0"/>
              <a:t>As Croats have Malik as the mythical creature to blame when things go bad, we have our infamous evil-fairies that are to blame for everything going wrong in one’s life.</a:t>
            </a:r>
          </a:p>
          <a:p>
            <a:pPr marL="285750" indent="-285750">
              <a:buFont typeface="Arial" pitchFamily="34" charset="0"/>
              <a:buChar char="•"/>
            </a:pPr>
            <a:endParaRPr lang="en-US" sz="2200" dirty="0"/>
          </a:p>
          <a:p>
            <a:pPr marL="285750" indent="-285750">
              <a:buFont typeface="Arial" pitchFamily="34" charset="0"/>
              <a:buChar char="•"/>
            </a:pPr>
            <a:r>
              <a:rPr lang="en-US" sz="2200" dirty="0"/>
              <a:t>Another similarity </a:t>
            </a:r>
            <a:r>
              <a:rPr lang="ro-RO" sz="2200" dirty="0"/>
              <a:t>we </a:t>
            </a:r>
            <a:r>
              <a:rPr lang="en-US" sz="2200" dirty="0"/>
              <a:t>found is between the tales “Lostri</a:t>
            </a:r>
            <a:r>
              <a:rPr lang="ro-RO" sz="2200" dirty="0"/>
              <a:t>ța</a:t>
            </a:r>
            <a:r>
              <a:rPr lang="en-US" sz="2200" dirty="0"/>
              <a:t>” and “Stribor’s Forest” , where a young man blindly falls in love with a demon appearing as a beautiful, young woman seducing him (although our story has a darker ending).</a:t>
            </a:r>
          </a:p>
        </p:txBody>
      </p:sp>
    </p:spTree>
    <p:extLst>
      <p:ext uri="{BB962C8B-B14F-4D97-AF65-F5344CB8AC3E}">
        <p14:creationId xmlns:p14="http://schemas.microsoft.com/office/powerpoint/2010/main" val="3998003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{7AFF3402-DC45-DC46-BD25-EDC68C63C7F4}tf10001067</Template>
  <TotalTime>2158</TotalTime>
  <Words>958</Words>
  <Application>Microsoft Office PowerPoint</Application>
  <PresentationFormat>Ecran lat</PresentationFormat>
  <Paragraphs>58</Paragraphs>
  <Slides>11</Slides>
  <Notes>0</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Integral</vt:lpstr>
      <vt:lpstr>Our common European tale </vt:lpstr>
      <vt:lpstr>Similarities and differences  between magic tales of Romania and Croatia</vt:lpstr>
      <vt:lpstr>contents</vt:lpstr>
      <vt:lpstr>The history of Romanian  magic tales</vt:lpstr>
      <vt:lpstr>Romanian folklorists </vt:lpstr>
      <vt:lpstr>Magical creatures</vt:lpstr>
      <vt:lpstr>Magical creatures</vt:lpstr>
      <vt:lpstr>Example of a romanian magic tale</vt:lpstr>
      <vt:lpstr>Similarities between Romanian and Croatian magic Tales </vt:lpstr>
      <vt:lpstr>Differences between Romanian and Croatian magic Tales </vt:lpstr>
      <vt:lpstr>SEE YOU SOON IN ROMANIA!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Similarities between Religious tales of Portugal and Denmark</dc:title>
  <dc:creator>Sara Maló</dc:creator>
  <cp:lastModifiedBy>tepeslucian22@gmail.com</cp:lastModifiedBy>
  <cp:revision>70</cp:revision>
  <dcterms:created xsi:type="dcterms:W3CDTF">2018-09-24T18:27:21Z</dcterms:created>
  <dcterms:modified xsi:type="dcterms:W3CDTF">2019-01-30T09:42:03Z</dcterms:modified>
</cp:coreProperties>
</file>