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5" r:id="rId9"/>
    <p:sldId id="260" r:id="rId10"/>
    <p:sldId id="261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3C8F-0F91-4CCD-8C36-DEF7DFDE111B}" type="datetimeFigureOut">
              <a:rPr lang="hr-HR" smtClean="0"/>
              <a:t>27.08.2021.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0AE-E15A-4500-8B87-9B8AF3AD057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3C8F-0F91-4CCD-8C36-DEF7DFDE111B}" type="datetimeFigureOut">
              <a:rPr lang="hr-HR" smtClean="0"/>
              <a:t>27.08.2021.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0AE-E15A-4500-8B87-9B8AF3AD057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3C8F-0F91-4CCD-8C36-DEF7DFDE111B}" type="datetimeFigureOut">
              <a:rPr lang="hr-HR" smtClean="0"/>
              <a:t>27.08.2021.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0AE-E15A-4500-8B87-9B8AF3AD057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3C8F-0F91-4CCD-8C36-DEF7DFDE111B}" type="datetimeFigureOut">
              <a:rPr lang="hr-HR" smtClean="0"/>
              <a:t>27.08.2021.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0AE-E15A-4500-8B87-9B8AF3AD057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3C8F-0F91-4CCD-8C36-DEF7DFDE111B}" type="datetimeFigureOut">
              <a:rPr lang="hr-HR" smtClean="0"/>
              <a:t>27.08.2021.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0AE-E15A-4500-8B87-9B8AF3AD057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3C8F-0F91-4CCD-8C36-DEF7DFDE111B}" type="datetimeFigureOut">
              <a:rPr lang="hr-HR" smtClean="0"/>
              <a:t>27.08.2021.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0AE-E15A-4500-8B87-9B8AF3AD057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3C8F-0F91-4CCD-8C36-DEF7DFDE111B}" type="datetimeFigureOut">
              <a:rPr lang="hr-HR" smtClean="0"/>
              <a:t>27.08.2021.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0AE-E15A-4500-8B87-9B8AF3AD057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3C8F-0F91-4CCD-8C36-DEF7DFDE111B}" type="datetimeFigureOut">
              <a:rPr lang="hr-HR" smtClean="0"/>
              <a:t>27.08.2021.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0AE-E15A-4500-8B87-9B8AF3AD057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3C8F-0F91-4CCD-8C36-DEF7DFDE111B}" type="datetimeFigureOut">
              <a:rPr lang="hr-HR" smtClean="0"/>
              <a:t>27.08.2021.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0AE-E15A-4500-8B87-9B8AF3AD057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3C8F-0F91-4CCD-8C36-DEF7DFDE111B}" type="datetimeFigureOut">
              <a:rPr lang="hr-HR" smtClean="0"/>
              <a:t>27.08.2021.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0AE-E15A-4500-8B87-9B8AF3AD057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3C8F-0F91-4CCD-8C36-DEF7DFDE111B}" type="datetimeFigureOut">
              <a:rPr lang="hr-HR" smtClean="0"/>
              <a:t>27.08.2021.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0AE-E15A-4500-8B87-9B8AF3AD057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3C8F-0F91-4CCD-8C36-DEF7DFDE111B}" type="datetimeFigureOut">
              <a:rPr lang="hr-HR" smtClean="0"/>
              <a:t>27.08.2021.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00AE-E15A-4500-8B87-9B8AF3AD057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youtu.be/nmM8hRszr6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ev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764704"/>
            <a:ext cx="2592289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3933056"/>
            <a:ext cx="7056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Century Gothic" pitchFamily="34" charset="0"/>
              </a:rPr>
              <a:t>Erasmus+ project Swot Scouts</a:t>
            </a:r>
          </a:p>
          <a:p>
            <a:pPr algn="ctr"/>
            <a:endParaRPr lang="hr-HR" sz="1600" dirty="0">
              <a:latin typeface="Century Gothic" pitchFamily="34" charset="0"/>
            </a:endParaRPr>
          </a:p>
          <a:p>
            <a:pPr algn="ctr"/>
            <a:r>
              <a:rPr lang="hr-HR" sz="1600" dirty="0">
                <a:latin typeface="Century Gothic" pitchFamily="34" charset="0"/>
              </a:rPr>
              <a:t>Activity C3</a:t>
            </a:r>
          </a:p>
          <a:p>
            <a:pPr algn="ctr"/>
            <a:r>
              <a:rPr lang="hr-HR" sz="2000" dirty="0">
                <a:latin typeface="Century Gothic" pitchFamily="34" charset="0"/>
              </a:rPr>
              <a:t>Developing Social Inteligence; the key of Enhanced </a:t>
            </a:r>
            <a:r>
              <a:rPr lang="hr-HR" dirty="0">
                <a:latin typeface="Century Gothic" pitchFamily="34" charset="0"/>
              </a:rPr>
              <a:t>life</a:t>
            </a:r>
          </a:p>
          <a:p>
            <a:pPr algn="ctr"/>
            <a:endParaRPr lang="hr-HR" sz="1600" dirty="0">
              <a:latin typeface="Century Gothic" pitchFamily="34" charset="0"/>
            </a:endParaRPr>
          </a:p>
          <a:p>
            <a:pPr algn="ctr"/>
            <a:r>
              <a:rPr lang="hr-HR" sz="1600" dirty="0">
                <a:latin typeface="Century Gothic" pitchFamily="34" charset="0"/>
              </a:rPr>
              <a:t>Osnovna škola Otona Ivekovića</a:t>
            </a:r>
          </a:p>
          <a:p>
            <a:pPr algn="ctr"/>
            <a:r>
              <a:rPr lang="hr-HR" sz="1600" dirty="0">
                <a:latin typeface="Century Gothic" pitchFamily="34" charset="0"/>
              </a:rPr>
              <a:t>Zagreb</a:t>
            </a:r>
          </a:p>
          <a:p>
            <a:pPr algn="ctr"/>
            <a:r>
              <a:rPr lang="hr-HR" sz="1600" dirty="0">
                <a:latin typeface="Century Gothic" pitchFamily="34" charset="0"/>
              </a:rPr>
              <a:t>2nd – 6th December 2019</a:t>
            </a:r>
          </a:p>
        </p:txBody>
      </p:sp>
      <p:pic>
        <p:nvPicPr>
          <p:cNvPr id="3" name="Slika 2" descr="Slika na kojoj se prikazuje crtež&#10;&#10;Opis je automatski generiran">
            <a:extLst>
              <a:ext uri="{FF2B5EF4-FFF2-40B4-BE49-F238E27FC236}">
                <a16:creationId xmlns:a16="http://schemas.microsoft.com/office/drawing/2014/main" id="{40ADD0A4-7A97-4CD6-B701-1C58FC780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445224"/>
            <a:ext cx="384505" cy="389691"/>
          </a:xfrm>
          <a:prstGeom prst="rect">
            <a:avLst/>
          </a:prstGeom>
        </p:spPr>
      </p:pic>
      <p:pic>
        <p:nvPicPr>
          <p:cNvPr id="5" name="Slika 4" descr="Slika na kojoj se prikazuje znak, crveno, sjedenje, crno&#10;&#10;Opis je automatski generiran">
            <a:extLst>
              <a:ext uri="{FF2B5EF4-FFF2-40B4-BE49-F238E27FC236}">
                <a16:creationId xmlns:a16="http://schemas.microsoft.com/office/drawing/2014/main" id="{B8FC3C0D-699A-4DED-9B7E-A9DC79356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6302936"/>
            <a:ext cx="1331159" cy="290223"/>
          </a:xfrm>
          <a:prstGeom prst="rect">
            <a:avLst/>
          </a:prstGeom>
        </p:spPr>
      </p:pic>
      <p:pic>
        <p:nvPicPr>
          <p:cNvPr id="8" name="Slika 7" descr="Slika na kojoj se prikazuje hrana, stol&#10;&#10;Opis je automatski generiran">
            <a:extLst>
              <a:ext uri="{FF2B5EF4-FFF2-40B4-BE49-F238E27FC236}">
                <a16:creationId xmlns:a16="http://schemas.microsoft.com/office/drawing/2014/main" id="{59458CF9-D56C-4C5A-B9F5-E085DD6B6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400223"/>
            <a:ext cx="576064" cy="576064"/>
          </a:xfrm>
          <a:prstGeom prst="rect">
            <a:avLst/>
          </a:prstGeom>
        </p:spPr>
      </p:pic>
      <p:pic>
        <p:nvPicPr>
          <p:cNvPr id="10" name="Slika 9" descr="Slika na kojoj se prikazuje crtež&#10;&#10;Opis je automatski generiran">
            <a:extLst>
              <a:ext uri="{FF2B5EF4-FFF2-40B4-BE49-F238E27FC236}">
                <a16:creationId xmlns:a16="http://schemas.microsoft.com/office/drawing/2014/main" id="{3F19FB96-FAC2-4456-AFE4-F9C7C36F1C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184719"/>
            <a:ext cx="1656184" cy="4968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ev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96" y="548680"/>
            <a:ext cx="2060537" cy="2232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764704"/>
            <a:ext cx="6480720" cy="34470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r-HR" sz="2800" dirty="0">
                <a:latin typeface="Century Gothic" pitchFamily="34" charset="0"/>
              </a:rPr>
              <a:t>Labyrinth</a:t>
            </a:r>
          </a:p>
          <a:p>
            <a:pPr algn="r"/>
            <a:r>
              <a:rPr lang="hr-HR" sz="1400" dirty="0">
                <a:latin typeface="Century Gothic" pitchFamily="34" charset="0"/>
              </a:rPr>
              <a:t>Monday 15 30 – 17 00</a:t>
            </a:r>
          </a:p>
          <a:p>
            <a:pPr algn="r"/>
            <a:endParaRPr lang="hr-HR" sz="1400" dirty="0">
              <a:latin typeface="Century Gothic" pitchFamily="34" charset="0"/>
            </a:endParaRPr>
          </a:p>
          <a:p>
            <a:pPr algn="r"/>
            <a:r>
              <a:rPr lang="hr-HR" dirty="0">
                <a:latin typeface="Century Gothic" pitchFamily="34" charset="0"/>
              </a:rPr>
              <a:t>Game is based on draft of our Treasure Hunt game</a:t>
            </a:r>
          </a:p>
          <a:p>
            <a:pPr algn="r"/>
            <a:r>
              <a:rPr lang="hr-HR" dirty="0">
                <a:latin typeface="Century Gothic" pitchFamily="34" charset="0"/>
              </a:rPr>
              <a:t>Accent is on OPPORTUNITIES </a:t>
            </a:r>
          </a:p>
          <a:p>
            <a:pPr algn="r"/>
            <a:r>
              <a:rPr lang="hr-HR" dirty="0">
                <a:latin typeface="Century Gothic" pitchFamily="34" charset="0"/>
              </a:rPr>
              <a:t>Labyrinth = the school</a:t>
            </a:r>
          </a:p>
          <a:p>
            <a:pPr algn="r"/>
            <a:r>
              <a:rPr lang="hr-HR" dirty="0">
                <a:latin typeface="Century Gothic" pitchFamily="34" charset="0"/>
              </a:rPr>
              <a:t>All activities in game are created for development of social skills</a:t>
            </a:r>
          </a:p>
          <a:p>
            <a:pPr algn="r"/>
            <a:r>
              <a:rPr lang="hr-HR" dirty="0">
                <a:latin typeface="Century Gothic" pitchFamily="34" charset="0"/>
              </a:rPr>
              <a:t>Game is contribution to The Guide / product of the project</a:t>
            </a:r>
          </a:p>
          <a:p>
            <a:pPr algn="r"/>
            <a:r>
              <a:rPr lang="hr-HR" dirty="0">
                <a:latin typeface="Century Gothic" pitchFamily="34" charset="0"/>
              </a:rPr>
              <a:t>Both teachers and students play</a:t>
            </a:r>
          </a:p>
          <a:p>
            <a:pPr algn="r"/>
            <a:r>
              <a:rPr lang="hr-HR" dirty="0" smtClean="0">
                <a:latin typeface="Century Gothic" pitchFamily="34" charset="0"/>
              </a:rPr>
              <a:t> </a:t>
            </a:r>
            <a:endParaRPr lang="hr-HR" dirty="0">
              <a:latin typeface="Century Gothic" pitchFamily="34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E529BEC3-A592-44C2-AFD3-8028B3773819}"/>
              </a:ext>
            </a:extLst>
          </p:cNvPr>
          <p:cNvSpPr/>
          <p:nvPr/>
        </p:nvSpPr>
        <p:spPr>
          <a:xfrm>
            <a:off x="2411760" y="620688"/>
            <a:ext cx="6480720" cy="468052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4772904-5980-4C9C-908D-16C942560132}"/>
              </a:ext>
            </a:extLst>
          </p:cNvPr>
          <p:cNvSpPr/>
          <p:nvPr/>
        </p:nvSpPr>
        <p:spPr>
          <a:xfrm>
            <a:off x="3059832" y="3603263"/>
            <a:ext cx="432048" cy="30243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57E5E08D-18F9-483E-A405-C4FF94AF701F}"/>
              </a:ext>
            </a:extLst>
          </p:cNvPr>
          <p:cNvSpPr/>
          <p:nvPr/>
        </p:nvSpPr>
        <p:spPr>
          <a:xfrm rot="5400000">
            <a:off x="4211960" y="1628800"/>
            <a:ext cx="432048" cy="835292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35207BCB-2599-44C2-AB32-EAFA90E0AFFD}"/>
              </a:ext>
            </a:extLst>
          </p:cNvPr>
          <p:cNvSpPr/>
          <p:nvPr/>
        </p:nvSpPr>
        <p:spPr>
          <a:xfrm>
            <a:off x="8029198" y="224644"/>
            <a:ext cx="432048" cy="64087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C334C4F5-8A87-4869-9479-1959C096336C}"/>
              </a:ext>
            </a:extLst>
          </p:cNvPr>
          <p:cNvSpPr/>
          <p:nvPr/>
        </p:nvSpPr>
        <p:spPr>
          <a:xfrm>
            <a:off x="1441593" y="-577604"/>
            <a:ext cx="432048" cy="64087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061859E9-0853-425C-9007-33676DC9628D}"/>
              </a:ext>
            </a:extLst>
          </p:cNvPr>
          <p:cNvSpPr/>
          <p:nvPr/>
        </p:nvSpPr>
        <p:spPr>
          <a:xfrm>
            <a:off x="539552" y="3284984"/>
            <a:ext cx="432048" cy="30243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ev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96" y="548680"/>
            <a:ext cx="2060537" cy="2232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764704"/>
            <a:ext cx="6480720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r-HR" sz="2800" dirty="0" err="1" smtClean="0">
                <a:latin typeface="Century Gothic" pitchFamily="34" charset="0"/>
              </a:rPr>
              <a:t>Saying</a:t>
            </a:r>
            <a:r>
              <a:rPr lang="hr-HR" sz="2800" dirty="0" smtClean="0">
                <a:latin typeface="Century Gothic" pitchFamily="34" charset="0"/>
              </a:rPr>
              <a:t> </a:t>
            </a:r>
            <a:r>
              <a:rPr lang="hr-HR" sz="2800" dirty="0" err="1" smtClean="0">
                <a:latin typeface="Century Gothic" pitchFamily="34" charset="0"/>
              </a:rPr>
              <a:t>goodbye</a:t>
            </a:r>
            <a:endParaRPr lang="hr-HR" sz="2800" dirty="0">
              <a:latin typeface="Century Gothic" pitchFamily="34" charset="0"/>
            </a:endParaRPr>
          </a:p>
          <a:p>
            <a:pPr algn="r"/>
            <a:r>
              <a:rPr lang="hr-HR" sz="1400" dirty="0" err="1" smtClean="0">
                <a:latin typeface="Century Gothic" pitchFamily="34" charset="0"/>
              </a:rPr>
              <a:t>Saturday</a:t>
            </a:r>
            <a:endParaRPr lang="hr-HR" dirty="0">
              <a:latin typeface="Century Gothic" pitchFamily="34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E529BEC3-A592-44C2-AFD3-8028B3773819}"/>
              </a:ext>
            </a:extLst>
          </p:cNvPr>
          <p:cNvSpPr/>
          <p:nvPr/>
        </p:nvSpPr>
        <p:spPr>
          <a:xfrm>
            <a:off x="2411760" y="620688"/>
            <a:ext cx="6480720" cy="468052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57E5E08D-18F9-483E-A405-C4FF94AF701F}"/>
              </a:ext>
            </a:extLst>
          </p:cNvPr>
          <p:cNvSpPr/>
          <p:nvPr/>
        </p:nvSpPr>
        <p:spPr>
          <a:xfrm rot="5400000">
            <a:off x="4211960" y="1628800"/>
            <a:ext cx="432048" cy="835292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C334C4F5-8A87-4869-9479-1959C096336C}"/>
              </a:ext>
            </a:extLst>
          </p:cNvPr>
          <p:cNvSpPr/>
          <p:nvPr/>
        </p:nvSpPr>
        <p:spPr>
          <a:xfrm>
            <a:off x="5076056" y="404664"/>
            <a:ext cx="432048" cy="64087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041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ev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060537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6" y="623300"/>
            <a:ext cx="4824536" cy="193899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r-HR" sz="2800" dirty="0">
                <a:latin typeface="Century Gothic" pitchFamily="34" charset="0"/>
              </a:rPr>
              <a:t>The aims of activity:</a:t>
            </a:r>
          </a:p>
          <a:p>
            <a:pPr algn="r"/>
            <a:endParaRPr lang="hr-HR" dirty="0">
              <a:latin typeface="Century Gothic" pitchFamily="34" charset="0"/>
            </a:endParaRPr>
          </a:p>
          <a:p>
            <a:pPr algn="r">
              <a:buFontTx/>
              <a:buChar char="-"/>
            </a:pPr>
            <a:r>
              <a:rPr lang="hr-HR" dirty="0">
                <a:latin typeface="Century Gothic" pitchFamily="34" charset="0"/>
              </a:rPr>
              <a:t>developing of team work skills</a:t>
            </a:r>
          </a:p>
          <a:p>
            <a:pPr algn="r">
              <a:buFontTx/>
              <a:buChar char="-"/>
            </a:pPr>
            <a:r>
              <a:rPr lang="hr-HR" dirty="0">
                <a:latin typeface="Century Gothic" pitchFamily="34" charset="0"/>
              </a:rPr>
              <a:t> creativity</a:t>
            </a:r>
          </a:p>
          <a:p>
            <a:pPr algn="r">
              <a:buFontTx/>
              <a:buChar char="-"/>
            </a:pPr>
            <a:r>
              <a:rPr lang="hr-HR" dirty="0">
                <a:latin typeface="Century Gothic" pitchFamily="34" charset="0"/>
              </a:rPr>
              <a:t>tolerance</a:t>
            </a:r>
          </a:p>
          <a:p>
            <a:pPr algn="r">
              <a:buFontTx/>
              <a:buChar char="-"/>
            </a:pPr>
            <a:r>
              <a:rPr lang="hr-HR" dirty="0">
                <a:latin typeface="Century Gothic" pitchFamily="34" charset="0"/>
              </a:rPr>
              <a:t>care of cultural heritage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996952"/>
            <a:ext cx="7632848" cy="329320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r-HR" sz="2800" dirty="0">
                <a:latin typeface="Century Gothic" pitchFamily="34" charset="0"/>
              </a:rPr>
              <a:t>Activities during mobility:</a:t>
            </a:r>
          </a:p>
          <a:p>
            <a:pPr algn="r"/>
            <a:endParaRPr lang="hr-HR" dirty="0">
              <a:latin typeface="Century Gothic" pitchFamily="34" charset="0"/>
            </a:endParaRPr>
          </a:p>
          <a:p>
            <a:pPr algn="r">
              <a:buFontTx/>
              <a:buChar char="-"/>
            </a:pPr>
            <a:r>
              <a:rPr lang="hr-HR" dirty="0">
                <a:latin typeface="Century Gothic" pitchFamily="34" charset="0"/>
              </a:rPr>
              <a:t> animation workshop</a:t>
            </a:r>
          </a:p>
          <a:p>
            <a:pPr algn="r">
              <a:buFontTx/>
              <a:buChar char="-"/>
            </a:pPr>
            <a:r>
              <a:rPr lang="hr-HR" dirty="0">
                <a:latin typeface="Century Gothic" pitchFamily="34" charset="0"/>
              </a:rPr>
              <a:t>- art workshop (ceramics, painting)</a:t>
            </a:r>
          </a:p>
          <a:p>
            <a:pPr algn="r">
              <a:buFontTx/>
              <a:buChar char="-"/>
            </a:pPr>
            <a:r>
              <a:rPr lang="hr-HR" dirty="0">
                <a:latin typeface="Century Gothic" pitchFamily="34" charset="0"/>
              </a:rPr>
              <a:t>- decorating classroom</a:t>
            </a:r>
          </a:p>
          <a:p>
            <a:pPr algn="r">
              <a:buFontTx/>
              <a:buChar char="-"/>
            </a:pPr>
            <a:r>
              <a:rPr lang="hr-HR" dirty="0">
                <a:latin typeface="Century Gothic" pitchFamily="34" charset="0"/>
              </a:rPr>
              <a:t> cultural heritage (sightseeing of Zagreb, Plitvice, Smiljan)</a:t>
            </a:r>
          </a:p>
          <a:p>
            <a:pPr algn="r">
              <a:buFontTx/>
              <a:buChar char="-"/>
            </a:pPr>
            <a:r>
              <a:rPr lang="hr-HR" dirty="0">
                <a:latin typeface="Century Gothic" pitchFamily="34" charset="0"/>
              </a:rPr>
              <a:t> class of History/Geography</a:t>
            </a:r>
          </a:p>
          <a:p>
            <a:pPr algn="r">
              <a:buFontTx/>
              <a:buChar char="-"/>
            </a:pPr>
            <a:r>
              <a:rPr lang="hr-HR" dirty="0">
                <a:latin typeface="Century Gothic" pitchFamily="34" charset="0"/>
              </a:rPr>
              <a:t> game Labirynth</a:t>
            </a:r>
          </a:p>
          <a:p>
            <a:pPr algn="r">
              <a:buFontTx/>
              <a:buChar char="-"/>
            </a:pPr>
            <a:r>
              <a:rPr lang="hr-HR" dirty="0">
                <a:latin typeface="Century Gothic" pitchFamily="34" charset="0"/>
              </a:rPr>
              <a:t> messages of tolerance</a:t>
            </a:r>
          </a:p>
          <a:p>
            <a:pPr algn="r">
              <a:buFontTx/>
              <a:buChar char="-"/>
            </a:pPr>
            <a:r>
              <a:rPr lang="hr-HR" dirty="0">
                <a:latin typeface="Century Gothic" pitchFamily="34" charset="0"/>
              </a:rPr>
              <a:t> diary</a:t>
            </a:r>
          </a:p>
          <a:p>
            <a:pPr lvl="5">
              <a:buFontTx/>
              <a:buChar char="-"/>
            </a:pPr>
            <a:endParaRPr lang="hr-HR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4698BB44-E994-4717-8493-FEE407D623B0}"/>
              </a:ext>
            </a:extLst>
          </p:cNvPr>
          <p:cNvSpPr/>
          <p:nvPr/>
        </p:nvSpPr>
        <p:spPr>
          <a:xfrm>
            <a:off x="2771800" y="404664"/>
            <a:ext cx="5832648" cy="23762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9E9DD1D1-75D2-4D8F-8E9A-C980059124CF}"/>
              </a:ext>
            </a:extLst>
          </p:cNvPr>
          <p:cNvSpPr/>
          <p:nvPr/>
        </p:nvSpPr>
        <p:spPr>
          <a:xfrm>
            <a:off x="3275856" y="116632"/>
            <a:ext cx="5616624" cy="648072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C68C4110-96C2-4479-9BA7-D2DC3C52573A}"/>
              </a:ext>
            </a:extLst>
          </p:cNvPr>
          <p:cNvSpPr/>
          <p:nvPr/>
        </p:nvSpPr>
        <p:spPr>
          <a:xfrm>
            <a:off x="395536" y="5373216"/>
            <a:ext cx="5040560" cy="5040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E4225B05-6EE4-425D-9CFB-DCAA6448714C}"/>
              </a:ext>
            </a:extLst>
          </p:cNvPr>
          <p:cNvSpPr/>
          <p:nvPr/>
        </p:nvSpPr>
        <p:spPr>
          <a:xfrm>
            <a:off x="273677" y="623300"/>
            <a:ext cx="373887" cy="597405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ev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060537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2468890"/>
            <a:ext cx="7128792" cy="15696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r-HR" sz="2800" dirty="0">
                <a:latin typeface="Century Gothic" pitchFamily="34" charset="0"/>
              </a:rPr>
              <a:t>animation workshop</a:t>
            </a:r>
          </a:p>
          <a:p>
            <a:pPr algn="r"/>
            <a:endParaRPr lang="hr-HR" sz="1200" dirty="0">
              <a:latin typeface="Century Gothic" pitchFamily="34" charset="0"/>
            </a:endParaRPr>
          </a:p>
          <a:p>
            <a:pPr algn="r">
              <a:buFontTx/>
              <a:buChar char="-"/>
            </a:pPr>
            <a:r>
              <a:rPr lang="hr-HR" sz="1400" dirty="0">
                <a:latin typeface="Century Gothic" pitchFamily="34" charset="0"/>
              </a:rPr>
              <a:t> development of media literacy</a:t>
            </a:r>
          </a:p>
          <a:p>
            <a:pPr algn="r">
              <a:buFontTx/>
              <a:buChar char="-"/>
            </a:pPr>
            <a:r>
              <a:rPr lang="hr-HR" sz="1400" dirty="0">
                <a:latin typeface="Century Gothic" pitchFamily="34" charset="0"/>
              </a:rPr>
              <a:t> including vizual thinking, digital skills, comunication skills</a:t>
            </a:r>
          </a:p>
          <a:p>
            <a:pPr algn="r">
              <a:buFontTx/>
              <a:buChar char="-"/>
            </a:pPr>
            <a:r>
              <a:rPr lang="hr-HR" sz="1400" dirty="0">
                <a:latin typeface="Century Gothic" pitchFamily="34" charset="0"/>
              </a:rPr>
              <a:t> team work skills</a:t>
            </a:r>
          </a:p>
          <a:p>
            <a:pPr algn="r">
              <a:buFontTx/>
              <a:buChar char="-"/>
            </a:pPr>
            <a:r>
              <a:rPr lang="hr-HR" sz="1400" dirty="0">
                <a:latin typeface="Century Gothic" pitchFamily="34" charset="0"/>
              </a:rPr>
              <a:t> </a:t>
            </a:r>
            <a:r>
              <a:rPr lang="hr-HR" sz="1400" dirty="0" err="1" smtClean="0">
                <a:latin typeface="Century Gothic" pitchFamily="34" charset="0"/>
              </a:rPr>
              <a:t>creativity</a:t>
            </a:r>
            <a:endParaRPr lang="hr-HR" sz="14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649142"/>
            <a:ext cx="5832648" cy="184665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hr-HR" dirty="0">
              <a:latin typeface="Century Gothic" pitchFamily="34" charset="0"/>
            </a:endParaRPr>
          </a:p>
          <a:p>
            <a:pPr algn="r"/>
            <a:r>
              <a:rPr lang="hr-HR" sz="1600" dirty="0">
                <a:latin typeface="Century Gothic" pitchFamily="34" charset="0"/>
              </a:rPr>
              <a:t>Monday 10 00 -14 00</a:t>
            </a:r>
          </a:p>
          <a:p>
            <a:pPr algn="r"/>
            <a:r>
              <a:rPr lang="hr-HR" sz="1600" dirty="0">
                <a:latin typeface="Century Gothic" pitchFamily="34" charset="0"/>
              </a:rPr>
              <a:t>Tuesday 9 00 – 13 00</a:t>
            </a:r>
          </a:p>
          <a:p>
            <a:pPr algn="r"/>
            <a:r>
              <a:rPr lang="hr-HR" sz="1600" dirty="0">
                <a:latin typeface="Century Gothic" pitchFamily="34" charset="0"/>
              </a:rPr>
              <a:t>Wednesday 9 00 – 13 00</a:t>
            </a:r>
          </a:p>
          <a:p>
            <a:pPr algn="r"/>
            <a:endParaRPr lang="hr-HR" sz="1600" dirty="0">
              <a:latin typeface="Century Gothic" pitchFamily="34" charset="0"/>
            </a:endParaRPr>
          </a:p>
          <a:p>
            <a:pPr algn="r"/>
            <a:r>
              <a:rPr lang="hr-HR" sz="1600" dirty="0">
                <a:latin typeface="Century Gothic" pitchFamily="34" charset="0"/>
              </a:rPr>
              <a:t>Friday 18 00 </a:t>
            </a:r>
          </a:p>
          <a:p>
            <a:pPr algn="r"/>
            <a:r>
              <a:rPr lang="hr-HR" sz="1600" dirty="0">
                <a:latin typeface="Century Gothic" pitchFamily="34" charset="0"/>
              </a:rPr>
              <a:t>Presentation of work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433D76C-E426-4733-91E9-CC2E46FE2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405153"/>
            <a:ext cx="2060537" cy="396081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BAD35F73-2E7D-413B-BE36-7D08A341194E}"/>
              </a:ext>
            </a:extLst>
          </p:cNvPr>
          <p:cNvSpPr/>
          <p:nvPr/>
        </p:nvSpPr>
        <p:spPr>
          <a:xfrm>
            <a:off x="3131840" y="332656"/>
            <a:ext cx="5472608" cy="607424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20B6594-5847-48A3-A0C8-C1153CCC6060}"/>
              </a:ext>
            </a:extLst>
          </p:cNvPr>
          <p:cNvSpPr/>
          <p:nvPr/>
        </p:nvSpPr>
        <p:spPr>
          <a:xfrm>
            <a:off x="3995936" y="116633"/>
            <a:ext cx="4392488" cy="18002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49390" y="3833082"/>
            <a:ext cx="2053669" cy="28244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088"/>
          <a:stretch/>
        </p:blipFill>
        <p:spPr>
          <a:xfrm rot="16200000">
            <a:off x="3374875" y="4570935"/>
            <a:ext cx="2085511" cy="131685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58" y="4315549"/>
            <a:ext cx="1337931" cy="18386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ev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060537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00088" y="1064639"/>
            <a:ext cx="5932351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r-HR" dirty="0" err="1" smtClean="0">
                <a:latin typeface="Century Gothic" pitchFamily="34" charset="0"/>
              </a:rPr>
              <a:t>product</a:t>
            </a:r>
            <a:r>
              <a:rPr lang="hr-HR" dirty="0" smtClean="0">
                <a:latin typeface="Century Gothic" pitchFamily="34" charset="0"/>
              </a:rPr>
              <a:t> </a:t>
            </a:r>
            <a:r>
              <a:rPr lang="hr-HR" dirty="0" err="1">
                <a:latin typeface="Century Gothic" pitchFamily="34" charset="0"/>
              </a:rPr>
              <a:t>of</a:t>
            </a:r>
            <a:r>
              <a:rPr lang="hr-HR" dirty="0">
                <a:latin typeface="Century Gothic" pitchFamily="34" charset="0"/>
              </a:rPr>
              <a:t> </a:t>
            </a:r>
            <a:r>
              <a:rPr lang="hr-HR" dirty="0" err="1" smtClean="0">
                <a:latin typeface="Century Gothic" pitchFamily="34" charset="0"/>
              </a:rPr>
              <a:t>the</a:t>
            </a:r>
            <a:r>
              <a:rPr lang="hr-HR" dirty="0" smtClean="0">
                <a:latin typeface="Century Gothic" pitchFamily="34" charset="0"/>
              </a:rPr>
              <a:t> workshop</a:t>
            </a:r>
            <a:r>
              <a:rPr lang="hr-HR" dirty="0">
                <a:latin typeface="Century Gothic" pitchFamily="34" charset="0"/>
              </a:rPr>
              <a:t>:</a:t>
            </a:r>
          </a:p>
          <a:p>
            <a:pPr algn="r"/>
            <a:r>
              <a:rPr lang="hr-HR" dirty="0">
                <a:latin typeface="Century Gothic" pitchFamily="34" charset="0"/>
              </a:rPr>
              <a:t>animated film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433D76C-E426-4733-91E9-CC2E46FE2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8679"/>
            <a:ext cx="2060537" cy="396081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BAD35F73-2E7D-413B-BE36-7D08A341194E}"/>
              </a:ext>
            </a:extLst>
          </p:cNvPr>
          <p:cNvSpPr/>
          <p:nvPr/>
        </p:nvSpPr>
        <p:spPr>
          <a:xfrm>
            <a:off x="3131840" y="332656"/>
            <a:ext cx="5472608" cy="607424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D0D40E18-1BDC-4FB8-8BE6-EDE342AAA547}"/>
              </a:ext>
            </a:extLst>
          </p:cNvPr>
          <p:cNvSpPr/>
          <p:nvPr/>
        </p:nvSpPr>
        <p:spPr>
          <a:xfrm>
            <a:off x="467544" y="5301208"/>
            <a:ext cx="7965193" cy="132171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Just</a:t>
            </a:r>
            <a:r>
              <a:rPr lang="hr-H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because</a:t>
            </a:r>
            <a:r>
              <a:rPr lang="hr-H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...    </a:t>
            </a:r>
            <a:endParaRPr lang="hr-H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Slika 1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55811" r="18500" b="-1"/>
          <a:stretch/>
        </p:blipFill>
        <p:spPr>
          <a:xfrm>
            <a:off x="3320169" y="2276872"/>
            <a:ext cx="5112568" cy="28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1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19" y="2996952"/>
            <a:ext cx="4236471" cy="317735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16" y="511282"/>
            <a:ext cx="2533148" cy="189986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176707"/>
            <a:ext cx="1818203" cy="136365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32" y="848881"/>
            <a:ext cx="2533148" cy="189986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10" y="2996952"/>
            <a:ext cx="2575392" cy="193154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9" y="732131"/>
            <a:ext cx="1944216" cy="14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6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ev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060537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764704"/>
            <a:ext cx="78488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dirty="0">
                <a:latin typeface="Century Gothic" pitchFamily="34" charset="0"/>
              </a:rPr>
              <a:t>Cultural heritage</a:t>
            </a:r>
          </a:p>
          <a:p>
            <a:pPr algn="r"/>
            <a:endParaRPr lang="hr-HR" sz="2800" dirty="0">
              <a:latin typeface="Century Gothic" pitchFamily="34" charset="0"/>
            </a:endParaRPr>
          </a:p>
          <a:p>
            <a:pPr algn="r"/>
            <a:r>
              <a:rPr lang="hr-HR" dirty="0" err="1">
                <a:latin typeface="Century Gothic" pitchFamily="34" charset="0"/>
              </a:rPr>
              <a:t>Monday</a:t>
            </a:r>
            <a:r>
              <a:rPr lang="hr-HR" dirty="0">
                <a:latin typeface="Century Gothic" pitchFamily="34" charset="0"/>
              </a:rPr>
              <a:t> 19 30 </a:t>
            </a:r>
          </a:p>
          <a:p>
            <a:pPr algn="r"/>
            <a:r>
              <a:rPr lang="hr-HR" dirty="0">
                <a:latin typeface="Century Gothic" pitchFamily="34" charset="0"/>
              </a:rPr>
              <a:t>Croatian National Theatre / ballet Nutcracker</a:t>
            </a:r>
          </a:p>
          <a:p>
            <a:pPr algn="r"/>
            <a:endParaRPr lang="hr-HR" dirty="0">
              <a:latin typeface="Century Gothic" pitchFamily="34" charset="0"/>
            </a:endParaRPr>
          </a:p>
          <a:p>
            <a:pPr algn="r"/>
            <a:endParaRPr lang="hr-HR" dirty="0">
              <a:latin typeface="Century Gothic" pitchFamily="34" charset="0"/>
            </a:endParaRPr>
          </a:p>
          <a:p>
            <a:pPr algn="r"/>
            <a:r>
              <a:rPr lang="hr-HR" sz="2800" dirty="0" smtClean="0">
                <a:latin typeface="Century Gothic" pitchFamily="34" charset="0"/>
              </a:rPr>
              <a:t> </a:t>
            </a:r>
            <a:endParaRPr lang="hr-HR" dirty="0">
              <a:latin typeface="Century Gothic" pitchFamily="34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C5AABBA-E99B-44E4-9894-BEC50225158B}"/>
              </a:ext>
            </a:extLst>
          </p:cNvPr>
          <p:cNvSpPr/>
          <p:nvPr/>
        </p:nvSpPr>
        <p:spPr>
          <a:xfrm>
            <a:off x="2483768" y="620688"/>
            <a:ext cx="6048672" cy="5472608"/>
          </a:xfrm>
          <a:prstGeom prst="rect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BD4843C8-0985-4B9D-A9C0-946FBD5E6985}"/>
              </a:ext>
            </a:extLst>
          </p:cNvPr>
          <p:cNvSpPr/>
          <p:nvPr/>
        </p:nvSpPr>
        <p:spPr>
          <a:xfrm>
            <a:off x="2339752" y="1484784"/>
            <a:ext cx="6336704" cy="79208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24BD8CF5-D3B5-45C3-A139-3584D3E17BBC}"/>
              </a:ext>
            </a:extLst>
          </p:cNvPr>
          <p:cNvSpPr/>
          <p:nvPr/>
        </p:nvSpPr>
        <p:spPr>
          <a:xfrm>
            <a:off x="611560" y="4293096"/>
            <a:ext cx="7704856" cy="100811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25" y="2410215"/>
            <a:ext cx="4564199" cy="34231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ev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060537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692696"/>
            <a:ext cx="78488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dirty="0">
                <a:latin typeface="Century Gothic" pitchFamily="34" charset="0"/>
              </a:rPr>
              <a:t>Cultural heritage</a:t>
            </a:r>
          </a:p>
          <a:p>
            <a:pPr algn="r"/>
            <a:endParaRPr lang="hr-HR" sz="2800" dirty="0">
              <a:latin typeface="Century Gothic" pitchFamily="34" charset="0"/>
            </a:endParaRPr>
          </a:p>
          <a:p>
            <a:pPr algn="r"/>
            <a:r>
              <a:rPr lang="hr-HR" sz="1600" dirty="0" err="1" smtClean="0">
                <a:latin typeface="Century Gothic" pitchFamily="34" charset="0"/>
              </a:rPr>
              <a:t>Wednesday</a:t>
            </a:r>
            <a:r>
              <a:rPr lang="hr-HR" sz="1600" dirty="0" smtClean="0">
                <a:latin typeface="Century Gothic" pitchFamily="34" charset="0"/>
              </a:rPr>
              <a:t> </a:t>
            </a:r>
            <a:r>
              <a:rPr lang="hr-HR" sz="1600" dirty="0">
                <a:latin typeface="Century Gothic" pitchFamily="34" charset="0"/>
              </a:rPr>
              <a:t>14 00 – 18 00</a:t>
            </a:r>
          </a:p>
          <a:p>
            <a:pPr algn="r"/>
            <a:r>
              <a:rPr lang="hr-HR" sz="1600" dirty="0">
                <a:latin typeface="Century Gothic" pitchFamily="34" charset="0"/>
              </a:rPr>
              <a:t>Old town</a:t>
            </a:r>
          </a:p>
          <a:p>
            <a:pPr algn="r"/>
            <a:r>
              <a:rPr lang="hr-HR" sz="1600" dirty="0">
                <a:latin typeface="Century Gothic" pitchFamily="34" charset="0"/>
              </a:rPr>
              <a:t>Museum of Broken Relationships</a:t>
            </a:r>
          </a:p>
          <a:p>
            <a:pPr algn="r"/>
            <a:r>
              <a:rPr lang="hr-HR" sz="1600" dirty="0">
                <a:latin typeface="Century Gothic" pitchFamily="34" charset="0"/>
              </a:rPr>
              <a:t>Ice skating</a:t>
            </a:r>
          </a:p>
          <a:p>
            <a:pPr algn="r"/>
            <a:endParaRPr lang="hr-HR" sz="1600" dirty="0">
              <a:latin typeface="Century Gothic" pitchFamily="34" charset="0"/>
            </a:endParaRPr>
          </a:p>
          <a:p>
            <a:pPr algn="r"/>
            <a:r>
              <a:rPr lang="hr-HR" sz="1600" dirty="0">
                <a:latin typeface="Century Gothic" pitchFamily="34" charset="0"/>
              </a:rPr>
              <a:t>Friday 11 00 – 13 00</a:t>
            </a:r>
          </a:p>
          <a:p>
            <a:pPr algn="r"/>
            <a:r>
              <a:rPr lang="hr-HR" sz="1600" dirty="0">
                <a:latin typeface="Century Gothic" pitchFamily="34" charset="0"/>
              </a:rPr>
              <a:t>Down town, Zagreb</a:t>
            </a:r>
          </a:p>
          <a:p>
            <a:pPr algn="r"/>
            <a:r>
              <a:rPr lang="hr-HR" sz="1600" dirty="0">
                <a:latin typeface="Century Gothic" pitchFamily="34" charset="0"/>
              </a:rPr>
              <a:t>Museum </a:t>
            </a:r>
            <a:r>
              <a:rPr lang="hr-HR" sz="1600" dirty="0" err="1">
                <a:latin typeface="Century Gothic" pitchFamily="34" charset="0"/>
              </a:rPr>
              <a:t>of</a:t>
            </a:r>
            <a:r>
              <a:rPr lang="hr-HR" sz="1600" dirty="0">
                <a:latin typeface="Century Gothic" pitchFamily="34" charset="0"/>
              </a:rPr>
              <a:t> </a:t>
            </a:r>
            <a:r>
              <a:rPr lang="hr-HR" sz="1600" dirty="0" err="1" smtClean="0">
                <a:latin typeface="Century Gothic" pitchFamily="34" charset="0"/>
              </a:rPr>
              <a:t>illusions</a:t>
            </a:r>
            <a:endParaRPr lang="hr-HR" sz="1600" dirty="0" smtClean="0">
              <a:latin typeface="Century Gothic" pitchFamily="34" charset="0"/>
            </a:endParaRPr>
          </a:p>
          <a:p>
            <a:pPr algn="r"/>
            <a:r>
              <a:rPr lang="hr-HR" sz="1600" dirty="0" err="1" smtClean="0">
                <a:latin typeface="Century Gothic" pitchFamily="34" charset="0"/>
              </a:rPr>
              <a:t>The</a:t>
            </a:r>
            <a:r>
              <a:rPr lang="hr-HR" sz="1600" dirty="0" smtClean="0">
                <a:latin typeface="Century Gothic" pitchFamily="34" charset="0"/>
              </a:rPr>
              <a:t> </a:t>
            </a:r>
            <a:r>
              <a:rPr lang="hr-HR" sz="1600" dirty="0" err="1" smtClean="0">
                <a:latin typeface="Century Gothic" pitchFamily="34" charset="0"/>
              </a:rPr>
              <a:t>city</a:t>
            </a:r>
            <a:r>
              <a:rPr lang="hr-HR" sz="1600" dirty="0" smtClean="0">
                <a:latin typeface="Century Gothic" pitchFamily="34" charset="0"/>
              </a:rPr>
              <a:t> Hall</a:t>
            </a:r>
            <a:endParaRPr lang="hr-HR" sz="1600" dirty="0">
              <a:latin typeface="Century Gothic" pitchFamily="34" charset="0"/>
            </a:endParaRPr>
          </a:p>
          <a:p>
            <a:pPr algn="r"/>
            <a:r>
              <a:rPr lang="hr-HR" sz="2800" dirty="0">
                <a:latin typeface="Century Gothic" pitchFamily="34" charset="0"/>
              </a:rPr>
              <a:t> </a:t>
            </a:r>
            <a:endParaRPr lang="hr-HR" dirty="0">
              <a:latin typeface="Century Gothic" pitchFamily="34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C5AABBA-E99B-44E4-9894-BEC50225158B}"/>
              </a:ext>
            </a:extLst>
          </p:cNvPr>
          <p:cNvSpPr/>
          <p:nvPr/>
        </p:nvSpPr>
        <p:spPr>
          <a:xfrm>
            <a:off x="2627784" y="404664"/>
            <a:ext cx="6048672" cy="5472608"/>
          </a:xfrm>
          <a:prstGeom prst="rect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BD4843C8-0985-4B9D-A9C0-946FBD5E6985}"/>
              </a:ext>
            </a:extLst>
          </p:cNvPr>
          <p:cNvSpPr/>
          <p:nvPr/>
        </p:nvSpPr>
        <p:spPr>
          <a:xfrm>
            <a:off x="2411760" y="518344"/>
            <a:ext cx="6552728" cy="79208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1" y="2938481"/>
            <a:ext cx="3442135" cy="258160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50" y="4378238"/>
            <a:ext cx="1584176" cy="211223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24946"/>
            <a:ext cx="3168352" cy="237626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72" y="764704"/>
            <a:ext cx="2162262" cy="16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7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ev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060537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80581"/>
            <a:ext cx="78488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dirty="0">
                <a:latin typeface="Century Gothic" pitchFamily="34" charset="0"/>
              </a:rPr>
              <a:t>Cultural heritage</a:t>
            </a:r>
          </a:p>
          <a:p>
            <a:pPr algn="r"/>
            <a:endParaRPr lang="hr-HR" sz="2800" dirty="0">
              <a:latin typeface="Century Gothic" pitchFamily="34" charset="0"/>
            </a:endParaRPr>
          </a:p>
          <a:p>
            <a:pPr algn="r"/>
            <a:r>
              <a:rPr lang="hr-HR" dirty="0" err="1" smtClean="0">
                <a:latin typeface="Century Gothic" pitchFamily="34" charset="0"/>
              </a:rPr>
              <a:t>Thursday</a:t>
            </a:r>
            <a:endParaRPr lang="hr-HR" dirty="0">
              <a:latin typeface="Century Gothic" pitchFamily="34" charset="0"/>
            </a:endParaRPr>
          </a:p>
          <a:p>
            <a:pPr algn="r"/>
            <a:r>
              <a:rPr lang="hr-HR" dirty="0">
                <a:latin typeface="Century Gothic" pitchFamily="34" charset="0"/>
              </a:rPr>
              <a:t>Smiljan / birthplace of Nikola Tesla</a:t>
            </a:r>
          </a:p>
          <a:p>
            <a:pPr algn="r"/>
            <a:r>
              <a:rPr lang="hr-HR" dirty="0">
                <a:latin typeface="Century Gothic" pitchFamily="34" charset="0"/>
              </a:rPr>
              <a:t>Plitvice / National park</a:t>
            </a:r>
          </a:p>
          <a:p>
            <a:pPr algn="r"/>
            <a:endParaRPr lang="hr-HR" dirty="0">
              <a:latin typeface="Century Gothic" pitchFamily="34" charset="0"/>
            </a:endParaRPr>
          </a:p>
          <a:p>
            <a:pPr algn="r"/>
            <a:r>
              <a:rPr lang="hr-HR" sz="2800" dirty="0" smtClean="0">
                <a:latin typeface="Century Gothic" pitchFamily="34" charset="0"/>
              </a:rPr>
              <a:t> </a:t>
            </a:r>
            <a:endParaRPr lang="hr-HR" dirty="0">
              <a:latin typeface="Century Gothic" pitchFamily="34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C5AABBA-E99B-44E4-9894-BEC50225158B}"/>
              </a:ext>
            </a:extLst>
          </p:cNvPr>
          <p:cNvSpPr/>
          <p:nvPr/>
        </p:nvSpPr>
        <p:spPr>
          <a:xfrm>
            <a:off x="2483768" y="620688"/>
            <a:ext cx="6048672" cy="5472608"/>
          </a:xfrm>
          <a:prstGeom prst="rect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BD4843C8-0985-4B9D-A9C0-946FBD5E6985}"/>
              </a:ext>
            </a:extLst>
          </p:cNvPr>
          <p:cNvSpPr/>
          <p:nvPr/>
        </p:nvSpPr>
        <p:spPr>
          <a:xfrm>
            <a:off x="2339752" y="1484784"/>
            <a:ext cx="6336704" cy="79208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03" y="3800885"/>
            <a:ext cx="3292297" cy="247547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24944"/>
            <a:ext cx="4320480" cy="28803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38" y="777979"/>
            <a:ext cx="1804246" cy="13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9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ev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060537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2088634"/>
            <a:ext cx="7848872" cy="2108269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r-HR" sz="2000" dirty="0">
                <a:latin typeface="Century Gothic" pitchFamily="34" charset="0"/>
              </a:rPr>
              <a:t>Class of History and Geography</a:t>
            </a:r>
          </a:p>
          <a:p>
            <a:pPr algn="r"/>
            <a:endParaRPr lang="hr-HR" sz="1100" dirty="0">
              <a:latin typeface="Century Gothic" pitchFamily="34" charset="0"/>
            </a:endParaRPr>
          </a:p>
          <a:p>
            <a:pPr algn="r"/>
            <a:r>
              <a:rPr lang="hr-HR" dirty="0">
                <a:latin typeface="Century Gothic" pitchFamily="34" charset="0"/>
              </a:rPr>
              <a:t>Tuesday 14 00 – 15 00</a:t>
            </a:r>
          </a:p>
          <a:p>
            <a:pPr algn="r"/>
            <a:r>
              <a:rPr lang="hr-HR" dirty="0">
                <a:latin typeface="Century Gothic" pitchFamily="34" charset="0"/>
              </a:rPr>
              <a:t>Learning a little about Croatia / Croatian students as </a:t>
            </a:r>
            <a:r>
              <a:rPr lang="hr-HR" dirty="0" err="1" smtClean="0">
                <a:latin typeface="Century Gothic" pitchFamily="34" charset="0"/>
              </a:rPr>
              <a:t>assistants</a:t>
            </a:r>
            <a:endParaRPr lang="hr-HR" dirty="0" smtClean="0">
              <a:latin typeface="Century Gothic" pitchFamily="34" charset="0"/>
            </a:endParaRPr>
          </a:p>
          <a:p>
            <a:pPr algn="r"/>
            <a:r>
              <a:rPr lang="hr-HR" dirty="0" err="1" smtClean="0">
                <a:latin typeface="Century Gothic" pitchFamily="34" charset="0"/>
              </a:rPr>
              <a:t>Guests</a:t>
            </a:r>
            <a:r>
              <a:rPr lang="hr-HR" dirty="0" smtClean="0">
                <a:latin typeface="Century Gothic" pitchFamily="34" charset="0"/>
              </a:rPr>
              <a:t> </a:t>
            </a:r>
            <a:r>
              <a:rPr lang="hr-HR" dirty="0" err="1" smtClean="0">
                <a:latin typeface="Century Gothic" pitchFamily="34" charset="0"/>
              </a:rPr>
              <a:t>present</a:t>
            </a:r>
            <a:r>
              <a:rPr lang="hr-HR" dirty="0" smtClean="0">
                <a:latin typeface="Century Gothic" pitchFamily="34" charset="0"/>
              </a:rPr>
              <a:t> </a:t>
            </a:r>
            <a:r>
              <a:rPr lang="hr-HR" dirty="0" err="1" smtClean="0">
                <a:latin typeface="Century Gothic" pitchFamily="34" charset="0"/>
              </a:rPr>
              <a:t>their</a:t>
            </a:r>
            <a:r>
              <a:rPr lang="hr-HR" dirty="0" smtClean="0">
                <a:latin typeface="Century Gothic" pitchFamily="34" charset="0"/>
              </a:rPr>
              <a:t> </a:t>
            </a:r>
            <a:r>
              <a:rPr lang="hr-HR" dirty="0" err="1" smtClean="0">
                <a:latin typeface="Century Gothic" pitchFamily="34" charset="0"/>
              </a:rPr>
              <a:t>countries</a:t>
            </a:r>
            <a:r>
              <a:rPr lang="hr-HR" dirty="0" smtClean="0">
                <a:latin typeface="Century Gothic" pitchFamily="34" charset="0"/>
              </a:rPr>
              <a:t> </a:t>
            </a:r>
            <a:r>
              <a:rPr lang="hr-HR" dirty="0" err="1" smtClean="0">
                <a:latin typeface="Century Gothic" pitchFamily="34" charset="0"/>
              </a:rPr>
              <a:t>and</a:t>
            </a:r>
            <a:r>
              <a:rPr lang="hr-HR" dirty="0" smtClean="0">
                <a:latin typeface="Century Gothic" pitchFamily="34" charset="0"/>
              </a:rPr>
              <a:t> </a:t>
            </a:r>
            <a:r>
              <a:rPr lang="hr-HR" dirty="0" err="1" smtClean="0">
                <a:latin typeface="Century Gothic" pitchFamily="34" charset="0"/>
              </a:rPr>
              <a:t>schools</a:t>
            </a:r>
            <a:endParaRPr lang="hr-HR" dirty="0" smtClean="0">
              <a:latin typeface="Century Gothic" pitchFamily="34" charset="0"/>
            </a:endParaRPr>
          </a:p>
          <a:p>
            <a:pPr algn="r"/>
            <a:r>
              <a:rPr lang="hr-HR" dirty="0" err="1" smtClean="0">
                <a:latin typeface="Century Gothic" pitchFamily="34" charset="0"/>
              </a:rPr>
              <a:t>Ceramics</a:t>
            </a:r>
            <a:r>
              <a:rPr lang="hr-HR" dirty="0" smtClean="0">
                <a:latin typeface="Century Gothic" pitchFamily="34" charset="0"/>
              </a:rPr>
              <a:t> </a:t>
            </a:r>
            <a:r>
              <a:rPr lang="hr-HR" dirty="0" err="1" smtClean="0">
                <a:latin typeface="Century Gothic" pitchFamily="34" charset="0"/>
              </a:rPr>
              <a:t>and</a:t>
            </a:r>
            <a:r>
              <a:rPr lang="hr-HR" dirty="0" smtClean="0">
                <a:latin typeface="Century Gothic" pitchFamily="34" charset="0"/>
              </a:rPr>
              <a:t> art workshop </a:t>
            </a:r>
            <a:endParaRPr lang="hr-HR" dirty="0">
              <a:latin typeface="Century Gothic" pitchFamily="34" charset="0"/>
            </a:endParaRPr>
          </a:p>
          <a:p>
            <a:pPr algn="r"/>
            <a:r>
              <a:rPr lang="hr-HR" sz="2800" dirty="0">
                <a:latin typeface="Century Gothic" pitchFamily="34" charset="0"/>
              </a:rPr>
              <a:t> </a:t>
            </a:r>
            <a:endParaRPr lang="hr-HR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300" y="786761"/>
            <a:ext cx="6336704" cy="108491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hr-HR" sz="1050" dirty="0">
              <a:latin typeface="Century Gothic" pitchFamily="34" charset="0"/>
            </a:endParaRPr>
          </a:p>
          <a:p>
            <a:pPr algn="r"/>
            <a:r>
              <a:rPr lang="hr-HR" dirty="0">
                <a:latin typeface="Century Gothic" pitchFamily="34" charset="0"/>
              </a:rPr>
              <a:t>Messages of tolerance for column in the hall in all languages</a:t>
            </a:r>
          </a:p>
          <a:p>
            <a:pPr algn="r"/>
            <a:r>
              <a:rPr lang="hr-HR" dirty="0">
                <a:latin typeface="Century Gothic" pitchFamily="34" charset="0"/>
              </a:rPr>
              <a:t>/ during Monday and Tuesday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264" y="4029144"/>
            <a:ext cx="1862534" cy="6848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r-HR" sz="2800" dirty="0">
                <a:latin typeface="Century Gothic" pitchFamily="34" charset="0"/>
              </a:rPr>
              <a:t>Diary</a:t>
            </a:r>
          </a:p>
          <a:p>
            <a:pPr algn="r"/>
            <a:endParaRPr lang="hr-HR" sz="1050" dirty="0">
              <a:latin typeface="Century Gothic" pitchFamily="34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3719368C-3678-40FF-BA24-FF632FB97C9B}"/>
              </a:ext>
            </a:extLst>
          </p:cNvPr>
          <p:cNvSpPr/>
          <p:nvPr/>
        </p:nvSpPr>
        <p:spPr>
          <a:xfrm>
            <a:off x="2699791" y="620688"/>
            <a:ext cx="6237001" cy="56886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0F18531-18DA-4D85-8999-0AC6AD456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9300">
            <a:off x="5959941" y="4042670"/>
            <a:ext cx="1454376" cy="175737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2" y="3380320"/>
            <a:ext cx="2301720" cy="306896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13" y="3714970"/>
            <a:ext cx="1538050" cy="27343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307</Words>
  <Application>Microsoft Office PowerPoint</Application>
  <PresentationFormat>Prikaz na zaslonu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Tomica</dc:creator>
  <cp:lastModifiedBy>Korisnik1</cp:lastModifiedBy>
  <cp:revision>28</cp:revision>
  <dcterms:created xsi:type="dcterms:W3CDTF">2019-11-30T19:17:22Z</dcterms:created>
  <dcterms:modified xsi:type="dcterms:W3CDTF">2021-08-27T17:05:06Z</dcterms:modified>
</cp:coreProperties>
</file>