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3"/>
  </p:notesMasterIdLst>
  <p:sldIdLst>
    <p:sldId id="256" r:id="rId2"/>
    <p:sldId id="262" r:id="rId3"/>
    <p:sldId id="263" r:id="rId4"/>
    <p:sldId id="264" r:id="rId5"/>
    <p:sldId id="257" r:id="rId6"/>
    <p:sldId id="258" r:id="rId7"/>
    <p:sldId id="259" r:id="rId8"/>
    <p:sldId id="266" r:id="rId9"/>
    <p:sldId id="265" r:id="rId10"/>
    <p:sldId id="260" r:id="rId11"/>
    <p:sldId id="261" r:id="rId12"/>
  </p:sldIdLst>
  <p:sldSz cx="9144000" cy="5143500" type="screen16x9"/>
  <p:notesSz cx="6858000" cy="9144000"/>
  <p:embeddedFontLst>
    <p:embeddedFont>
      <p:font typeface="Aharoni" panose="02010803020104030203" pitchFamily="2" charset="-79"/>
      <p:bold r:id="rId14"/>
    </p:embeddedFon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Franklin Gothic Demi" panose="020B0703020102020204" pitchFamily="34" charset="0"/>
      <p:regular r:id="rId19"/>
      <p:italic r:id="rId20"/>
    </p:embeddedFont>
    <p:embeddedFont>
      <p:font typeface="Impact" panose="020B0806030902050204" pitchFamily="34" charset="0"/>
      <p:regular r:id="rId21"/>
    </p:embeddedFont>
    <p:embeddedFont>
      <p:font typeface="Lato" panose="020B0604020202020204" charset="0"/>
      <p:regular r:id="rId22"/>
      <p:bold r:id="rId23"/>
      <p:italic r:id="rId24"/>
      <p:boldItalic r:id="rId25"/>
    </p:embeddedFont>
    <p:embeddedFont>
      <p:font typeface="Webdings" panose="05030102010509060703" pitchFamily="18" charset="2"/>
      <p:regular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34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6c45b47c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6c45b47c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6c45b47c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6c45b47c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6c45b47c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6c45b47c4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6c45b47c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6c45b47c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6c45b47c4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6c45b47c4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1907" y="0"/>
            <a:ext cx="8762858" cy="4941094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3211693"/>
            <a:ext cx="8496943" cy="1521634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0"/>
            <a:ext cx="6539684" cy="342658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21350" y="219988"/>
            <a:ext cx="8525337" cy="431385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68401" y="496992"/>
            <a:ext cx="7316390" cy="2074896"/>
          </a:xfrm>
        </p:spPr>
        <p:txBody>
          <a:bodyPr anchor="b">
            <a:normAutofit/>
          </a:bodyPr>
          <a:lstStyle>
            <a:lvl1pPr algn="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7297" y="2628907"/>
            <a:ext cx="7316390" cy="412750"/>
          </a:xfrm>
        </p:spPr>
        <p:txBody>
          <a:bodyPr anchor="t">
            <a:noAutofit/>
          </a:bodyPr>
          <a:lstStyle>
            <a:lvl1pPr marL="0" indent="0" algn="r">
              <a:buNone/>
              <a:defRPr sz="2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711406" y="3433847"/>
            <a:ext cx="4607740" cy="872334"/>
          </a:xfrm>
        </p:spPr>
        <p:txBody>
          <a:bodyPr/>
          <a:lstStyle>
            <a:lvl1pPr algn="ctr">
              <a:defRPr sz="40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7C63205-4DD4-4963-8B6A-856835311D57}" type="datetimeFigureOut">
              <a:rPr lang="es-ES" smtClean="0"/>
              <a:t>16/12/2018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4170" y="3662268"/>
            <a:ext cx="3035429" cy="896654"/>
          </a:xfrm>
        </p:spPr>
        <p:txBody>
          <a:bodyPr vert="horz" lIns="91440" tIns="45720" rIns="91440" bIns="45720" rtlCol="0" anchor="ctr"/>
          <a:lstStyle>
            <a:lvl1pPr algn="r">
              <a:defRPr lang="en-US" sz="4050" dirty="0"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388818" y="2874486"/>
            <a:ext cx="680390" cy="373853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25" name="5-Point Star 24"/>
          <p:cNvSpPr/>
          <p:nvPr/>
        </p:nvSpPr>
        <p:spPr>
          <a:xfrm rot="21420000">
            <a:off x="3166039" y="3833517"/>
            <a:ext cx="386540" cy="38654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62793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079749"/>
            <a:ext cx="7796031" cy="4416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514350"/>
            <a:ext cx="7794385" cy="2396177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3527192"/>
            <a:ext cx="7796046" cy="511854"/>
          </a:xfrm>
        </p:spPr>
        <p:txBody>
          <a:bodyPr anchor="t"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3205-4DD4-4963-8B6A-856835311D57}" type="datetimeFigureOut">
              <a:rPr lang="es-ES" smtClean="0"/>
              <a:t>16/12/2018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9019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14351"/>
            <a:ext cx="7797677" cy="2396177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3079750"/>
            <a:ext cx="7796047" cy="95520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3205-4DD4-4963-8B6A-856835311D57}" type="datetimeFigureOut">
              <a:rPr lang="es-ES" smtClean="0"/>
              <a:t>16/12/2018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16615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514350"/>
            <a:ext cx="7143765" cy="2187528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2707524"/>
            <a:ext cx="6500967" cy="283326"/>
          </a:xfrm>
        </p:spPr>
        <p:txBody>
          <a:bodyPr anchor="t">
            <a:normAutofit/>
          </a:bodyPr>
          <a:lstStyle>
            <a:lvl1pPr marL="0" indent="0" algn="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3079751"/>
            <a:ext cx="7797662" cy="951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3205-4DD4-4963-8B6A-856835311D57}" type="datetimeFigureOut">
              <a:rPr lang="es-ES" smtClean="0"/>
              <a:t>16/12/2018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514351" y="6694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812" y="219212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14459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292891"/>
            <a:ext cx="7796030" cy="18838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3185601"/>
            <a:ext cx="7796030" cy="85548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3205-4DD4-4963-8B6A-856835311D57}" type="datetimeFigureOut">
              <a:rPr lang="es-ES" smtClean="0"/>
              <a:t>16/12/2018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32105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6030" cy="8639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1547546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1979744"/>
            <a:ext cx="2482596" cy="2051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1547546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1979744"/>
            <a:ext cx="2482596" cy="2051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1547546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1979744"/>
            <a:ext cx="2482596" cy="2051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3205-4DD4-4963-8B6A-856835311D57}" type="datetimeFigureOut">
              <a:rPr lang="es-ES" smtClean="0"/>
              <a:t>16/12/2018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26506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7662" cy="8639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2859769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1547547"/>
            <a:ext cx="2482596" cy="1152544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3291966"/>
            <a:ext cx="2482596" cy="73897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2859769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1547547"/>
            <a:ext cx="2482596" cy="1151428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3291965"/>
            <a:ext cx="2482596" cy="73897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2859769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1547546"/>
            <a:ext cx="2482596" cy="115289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3291963"/>
            <a:ext cx="2482596" cy="73897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3205-4DD4-4963-8B6A-856835311D57}" type="datetimeFigureOut">
              <a:rPr lang="es-ES" smtClean="0"/>
              <a:t>16/12/2018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67721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1547547"/>
            <a:ext cx="7796030" cy="2483393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3205-4DD4-4963-8B6A-856835311D57}" type="datetimeFigureOut">
              <a:rPr lang="es-ES" smtClean="0"/>
              <a:t>16/12/2018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6910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514350"/>
            <a:ext cx="1698485" cy="35165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514350"/>
            <a:ext cx="5928323" cy="3516589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3205-4DD4-4963-8B6A-856835311D57}" type="datetimeFigureOut">
              <a:rPr lang="es-ES" smtClean="0"/>
              <a:t>16/12/2018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031047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340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086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547547"/>
            <a:ext cx="7796030" cy="248339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3205-4DD4-4963-8B6A-856835311D57}" type="datetimeFigureOut">
              <a:rPr lang="es-ES" smtClean="0"/>
              <a:t>16/12/2018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149809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301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14351"/>
            <a:ext cx="7796030" cy="2395115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806700"/>
            <a:ext cx="7796030" cy="1229711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3205-4DD4-4963-8B6A-856835311D57}" type="datetimeFigureOut">
              <a:rPr lang="es-ES" smtClean="0"/>
              <a:t>16/12/2018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37258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7662" cy="8686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1547547"/>
            <a:ext cx="3816536" cy="2483392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1547547"/>
            <a:ext cx="3814904" cy="2483392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3205-4DD4-4963-8B6A-856835311D57}" type="datetimeFigureOut">
              <a:rPr lang="es-ES" smtClean="0"/>
              <a:t>16/12/2018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95482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6030" cy="8686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7" y="1547547"/>
            <a:ext cx="3642119" cy="50999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146300"/>
            <a:ext cx="3816534" cy="1884639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4" y="1547547"/>
            <a:ext cx="3648368" cy="50999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146300"/>
            <a:ext cx="3816535" cy="1884639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3205-4DD4-4963-8B6A-856835311D57}" type="datetimeFigureOut">
              <a:rPr lang="es-ES" smtClean="0"/>
              <a:t>16/12/2018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55038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3205-4DD4-4963-8B6A-856835311D57}" type="datetimeFigureOut">
              <a:rPr lang="es-ES" smtClean="0"/>
              <a:t>16/12/2018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441941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3205-4DD4-4963-8B6A-856835311D57}" type="datetimeFigureOut">
              <a:rPr lang="es-ES" smtClean="0"/>
              <a:t>16/12/2018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37441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514350"/>
            <a:ext cx="3095145" cy="1517439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514350"/>
            <a:ext cx="4525781" cy="351658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031789"/>
            <a:ext cx="3095146" cy="199915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3205-4DD4-4963-8B6A-856835311D57}" type="datetimeFigureOut">
              <a:rPr lang="es-ES" smtClean="0"/>
              <a:t>16/12/2018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24289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4350"/>
            <a:ext cx="4758977" cy="1517439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771" y="0"/>
            <a:ext cx="2698610" cy="3803650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031789"/>
            <a:ext cx="4758976" cy="177186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3205-4DD4-4963-8B6A-856835311D57}" type="datetimeFigureOut">
              <a:rPr lang="es-ES" smtClean="0"/>
              <a:t>16/12/2018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54990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0"/>
            <a:ext cx="9004013" cy="498306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7662" cy="863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547547"/>
            <a:ext cx="7797662" cy="2483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4318000"/>
            <a:ext cx="2838450" cy="373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7C63205-4DD4-4963-8B6A-856835311D57}" type="datetimeFigureOut">
              <a:rPr lang="es-ES" smtClean="0"/>
              <a:t>16/12/2018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4318000"/>
            <a:ext cx="4124789" cy="373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4318000"/>
            <a:ext cx="680390" cy="373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5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 rot="21420000">
            <a:off x="2998490" y="473520"/>
            <a:ext cx="4756405" cy="20748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Emotional intelligence</a:t>
            </a:r>
            <a:endParaRPr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 rot="21420000">
            <a:off x="2165228" y="2762920"/>
            <a:ext cx="7316390" cy="4127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dirty="0"/>
              <a:t>BY IRENE ESTÉVEZ, LAURA DE AMO, LUCÍA MATEOS, MARÍA SÁNCHEZ,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dirty="0"/>
              <a:t>NATALIA MARTÍN, PABLO VELAR and </a:t>
            </a:r>
            <a:r>
              <a:rPr lang="es-ES" sz="1100" dirty="0" err="1"/>
              <a:t>RODRiGO</a:t>
            </a:r>
            <a:r>
              <a:rPr lang="es-ES" sz="1100" dirty="0"/>
              <a:t> LIROLA </a:t>
            </a:r>
            <a:endParaRPr sz="1100" dirty="0"/>
          </a:p>
        </p:txBody>
      </p:sp>
      <p:pic>
        <p:nvPicPr>
          <p:cNvPr id="1026" name="Picture 2" descr="Resultado de imagen de emotional intelligence">
            <a:extLst>
              <a:ext uri="{FF2B5EF4-FFF2-40B4-BE49-F238E27FC236}">
                <a16:creationId xmlns:a16="http://schemas.microsoft.com/office/drawing/2014/main" id="{F6ECEF32-C9CD-4B7A-A160-5BC6FACDF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8594">
            <a:off x="453997" y="466477"/>
            <a:ext cx="2329454" cy="229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485AC31-5839-4556-8FD3-315CA37FECE7}"/>
              </a:ext>
            </a:extLst>
          </p:cNvPr>
          <p:cNvSpPr txBox="1"/>
          <p:nvPr/>
        </p:nvSpPr>
        <p:spPr>
          <a:xfrm rot="21427629">
            <a:off x="1925948" y="3697089"/>
            <a:ext cx="3083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“SWOT Scouts” Project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2018-1-ES01-KA229-049952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8D60EF-3403-4F86-8454-F229FA4BC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9604">
            <a:off x="5391094" y="3560695"/>
            <a:ext cx="2863410" cy="6242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27AF3B7-9561-40DB-B203-B6E7E659E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85087">
            <a:off x="235397" y="2439305"/>
            <a:ext cx="1377413" cy="20934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Aware, Conscious, Mindful, Awake, Alive, Secure">
            <a:extLst>
              <a:ext uri="{FF2B5EF4-FFF2-40B4-BE49-F238E27FC236}">
                <a16:creationId xmlns:a16="http://schemas.microsoft.com/office/drawing/2014/main" id="{E1D04139-374C-4EC0-B293-62A1E65DD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403" y="74187"/>
            <a:ext cx="4705455" cy="470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Google Shape;93;p17"/>
          <p:cNvSpPr txBox="1"/>
          <p:nvPr/>
        </p:nvSpPr>
        <p:spPr>
          <a:xfrm>
            <a:off x="101597" y="592458"/>
            <a:ext cx="8644469" cy="3160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200"/>
              </a:spcAft>
            </a:pPr>
            <a:r>
              <a:rPr lang="en-US" altLang="es-ES" sz="1700" b="1" dirty="0">
                <a:latin typeface="Arial Narrow" panose="020B0606020202030204" pitchFamily="34" charset="0"/>
                <a:cs typeface="Aharoni" panose="02010803020104030203" pitchFamily="2" charset="-79"/>
              </a:rPr>
              <a:t>#1) Practice objectively observing how you feel and pay attention to how you behave.</a:t>
            </a:r>
          </a:p>
          <a:p>
            <a:pPr>
              <a:spcAft>
                <a:spcPts val="200"/>
              </a:spcAft>
            </a:pPr>
            <a:r>
              <a:rPr lang="en-US" altLang="es-ES" sz="1700" b="1" dirty="0">
                <a:latin typeface="Arial Narrow" panose="020B0606020202030204" pitchFamily="34" charset="0"/>
                <a:cs typeface="Aharoni" panose="02010803020104030203" pitchFamily="2" charset="-79"/>
              </a:rPr>
              <a:t>#2) Examine how you react to stressful situations and learn your emotional triggers if you want to change how you react to things. </a:t>
            </a:r>
          </a:p>
          <a:p>
            <a:pPr>
              <a:spcAft>
                <a:spcPts val="200"/>
              </a:spcAft>
            </a:pPr>
            <a:r>
              <a:rPr lang="en-US" altLang="es-ES" sz="1700" b="1" dirty="0">
                <a:latin typeface="Arial Narrow" panose="020B0606020202030204" pitchFamily="34" charset="0"/>
                <a:cs typeface="Aharoni" panose="02010803020104030203" pitchFamily="2" charset="-79"/>
              </a:rPr>
              <a:t>#3) Pay attention to body language: it tells how you and other people feel.</a:t>
            </a:r>
            <a:endParaRPr lang="es-ES" altLang="es-ES" sz="1700" b="1" dirty="0"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>
              <a:spcAft>
                <a:spcPts val="200"/>
              </a:spcAft>
            </a:pPr>
            <a:r>
              <a:rPr lang="en-US" altLang="es-ES" sz="1700" b="1" dirty="0">
                <a:latin typeface="Arial Narrow" panose="020B0606020202030204" pitchFamily="34" charset="0"/>
                <a:cs typeface="Aharoni" panose="02010803020104030203" pitchFamily="2" charset="-79"/>
              </a:rPr>
              <a:t>#4) Take time to celebrate the positive, but don’t ignore the negative.</a:t>
            </a:r>
          </a:p>
          <a:p>
            <a:pPr>
              <a:spcAft>
                <a:spcPts val="200"/>
              </a:spcAft>
            </a:pPr>
            <a:r>
              <a:rPr lang="en-US" altLang="es-ES" sz="1700" b="1" dirty="0">
                <a:latin typeface="Arial Narrow" panose="020B0606020202030204" pitchFamily="34" charset="0"/>
                <a:cs typeface="Aharoni" panose="02010803020104030203" pitchFamily="2" charset="-79"/>
              </a:rPr>
              <a:t>#5) </a:t>
            </a:r>
            <a:r>
              <a:rPr lang="es-ES" altLang="es-ES" sz="1700" b="1" dirty="0" err="1">
                <a:latin typeface="Arial Narrow" panose="020B0606020202030204" pitchFamily="34" charset="0"/>
                <a:cs typeface="Aharoni" panose="02010803020104030203" pitchFamily="2" charset="-79"/>
              </a:rPr>
              <a:t>Keep</a:t>
            </a:r>
            <a:r>
              <a:rPr lang="es-ES" altLang="es-ES" sz="1700" b="1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s-ES" altLang="es-ES" sz="1700" b="1" dirty="0" err="1">
                <a:latin typeface="Arial Narrow" panose="020B0606020202030204" pitchFamily="34" charset="0"/>
                <a:cs typeface="Aharoni" panose="02010803020104030203" pitchFamily="2" charset="-79"/>
              </a:rPr>
              <a:t>an</a:t>
            </a:r>
            <a:r>
              <a:rPr lang="es-ES" altLang="es-ES" sz="1700" b="1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s-ES" altLang="es-ES" sz="1700" b="1" dirty="0" err="1">
                <a:latin typeface="Arial Narrow" panose="020B0606020202030204" pitchFamily="34" charset="0"/>
                <a:cs typeface="Aharoni" panose="02010803020104030203" pitchFamily="2" charset="-79"/>
              </a:rPr>
              <a:t>emotional</a:t>
            </a:r>
            <a:r>
              <a:rPr lang="es-ES" altLang="es-ES" sz="1700" b="1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s-ES" altLang="es-ES" sz="1700" b="1" dirty="0" err="1">
                <a:latin typeface="Arial Narrow" panose="020B0606020202030204" pitchFamily="34" charset="0"/>
                <a:cs typeface="Aharoni" panose="02010803020104030203" pitchFamily="2" charset="-79"/>
              </a:rPr>
              <a:t>diary</a:t>
            </a:r>
            <a:r>
              <a:rPr lang="es-ES" altLang="es-ES" sz="1700" b="1" dirty="0">
                <a:latin typeface="Arial Narrow" panose="020B0606020202030204" pitchFamily="34" charset="0"/>
                <a:cs typeface="Aharoni" panose="02010803020104030203" pitchFamily="2" charset="-79"/>
              </a:rPr>
              <a:t>. </a:t>
            </a:r>
            <a:r>
              <a:rPr lang="es-ES" altLang="es-ES" sz="1700" b="1" dirty="0" err="1">
                <a:latin typeface="Arial Narrow" panose="020B0606020202030204" pitchFamily="34" charset="0"/>
                <a:cs typeface="Aharoni" panose="02010803020104030203" pitchFamily="2" charset="-79"/>
              </a:rPr>
              <a:t>Write</a:t>
            </a:r>
            <a:r>
              <a:rPr lang="es-ES" altLang="es-ES" sz="1700" b="1" dirty="0">
                <a:latin typeface="Arial Narrow" panose="020B0606020202030204" pitchFamily="34" charset="0"/>
                <a:cs typeface="Aharoni" panose="02010803020104030203" pitchFamily="2" charset="-79"/>
              </a:rPr>
              <a:t> at </a:t>
            </a:r>
            <a:r>
              <a:rPr lang="es-ES" altLang="es-ES" sz="1700" b="1" dirty="0" err="1">
                <a:latin typeface="Arial Narrow" panose="020B0606020202030204" pitchFamily="34" charset="0"/>
                <a:cs typeface="Aharoni" panose="02010803020104030203" pitchFamily="2" charset="-79"/>
              </a:rPr>
              <a:t>the</a:t>
            </a:r>
            <a:r>
              <a:rPr lang="es-ES" altLang="es-ES" sz="1700" b="1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s-ES" altLang="es-ES" sz="1700" b="1" dirty="0" err="1">
                <a:latin typeface="Arial Narrow" panose="020B0606020202030204" pitchFamily="34" charset="0"/>
                <a:cs typeface="Aharoni" panose="02010803020104030203" pitchFamily="2" charset="-79"/>
              </a:rPr>
              <a:t>end</a:t>
            </a:r>
            <a:r>
              <a:rPr lang="es-ES" altLang="es-ES" sz="1700" b="1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s-ES" altLang="es-ES" sz="1700" b="1" dirty="0" err="1">
                <a:latin typeface="Arial Narrow" panose="020B0606020202030204" pitchFamily="34" charset="0"/>
                <a:cs typeface="Aharoni" panose="02010803020104030203" pitchFamily="2" charset="-79"/>
              </a:rPr>
              <a:t>of</a:t>
            </a:r>
            <a:r>
              <a:rPr lang="es-ES" altLang="es-ES" sz="1700" b="1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s-ES" altLang="es-ES" sz="1700" b="1" dirty="0" err="1">
                <a:latin typeface="Arial Narrow" panose="020B0606020202030204" pitchFamily="34" charset="0"/>
                <a:cs typeface="Aharoni" panose="02010803020104030203" pitchFamily="2" charset="-79"/>
              </a:rPr>
              <a:t>each</a:t>
            </a:r>
            <a:r>
              <a:rPr lang="es-ES" altLang="es-ES" sz="1700" b="1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s-ES" altLang="es-ES" sz="1700" b="1" dirty="0" err="1">
                <a:latin typeface="Arial Narrow" panose="020B0606020202030204" pitchFamily="34" charset="0"/>
                <a:cs typeface="Aharoni" panose="02010803020104030203" pitchFamily="2" charset="-79"/>
              </a:rPr>
              <a:t>day</a:t>
            </a:r>
            <a:r>
              <a:rPr lang="es-ES" altLang="es-ES" sz="1700" b="1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s-ES" altLang="es-ES" sz="1700" b="1" dirty="0" err="1">
                <a:latin typeface="Arial Narrow" panose="020B0606020202030204" pitchFamily="34" charset="0"/>
                <a:cs typeface="Aharoni" panose="02010803020104030203" pitchFamily="2" charset="-79"/>
              </a:rPr>
              <a:t>to</a:t>
            </a:r>
            <a:r>
              <a:rPr lang="es-ES" altLang="es-ES" sz="1700" b="1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s-ES" altLang="es-ES" sz="1700" b="1" dirty="0" err="1">
                <a:latin typeface="Arial Narrow" panose="020B0606020202030204" pitchFamily="34" charset="0"/>
                <a:cs typeface="Aharoni" panose="02010803020104030203" pitchFamily="2" charset="-79"/>
              </a:rPr>
              <a:t>reflect</a:t>
            </a:r>
            <a:r>
              <a:rPr lang="es-ES" altLang="es-ES" sz="1700" b="1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s-ES" altLang="es-ES" sz="1700" b="1" dirty="0" err="1">
                <a:latin typeface="Arial Narrow" panose="020B0606020202030204" pitchFamily="34" charset="0"/>
                <a:cs typeface="Aharoni" panose="02010803020104030203" pitchFamily="2" charset="-79"/>
              </a:rPr>
              <a:t>on</a:t>
            </a:r>
            <a:r>
              <a:rPr lang="es-ES" altLang="es-ES" sz="1700" b="1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s-ES" altLang="es-ES" sz="1700" b="1" dirty="0" err="1">
                <a:latin typeface="Arial Narrow" panose="020B0606020202030204" pitchFamily="34" charset="0"/>
                <a:cs typeface="Aharoni" panose="02010803020104030203" pitchFamily="2" charset="-79"/>
              </a:rPr>
              <a:t>your</a:t>
            </a:r>
            <a:r>
              <a:rPr lang="es-ES" altLang="es-ES" sz="1700" b="1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s-ES" altLang="es-ES" sz="1700" b="1" dirty="0" err="1">
                <a:latin typeface="Arial Narrow" panose="020B0606020202030204" pitchFamily="34" charset="0"/>
                <a:cs typeface="Aharoni" panose="02010803020104030203" pitchFamily="2" charset="-79"/>
              </a:rPr>
              <a:t>day</a:t>
            </a:r>
            <a:r>
              <a:rPr lang="es-ES" altLang="es-ES" sz="1700" b="1" dirty="0">
                <a:latin typeface="Arial Narrow" panose="020B0606020202030204" pitchFamily="34" charset="0"/>
                <a:cs typeface="Aharoni" panose="02010803020104030203" pitchFamily="2" charset="-79"/>
              </a:rPr>
              <a:t>.</a:t>
            </a:r>
            <a:r>
              <a:rPr lang="en-US" altLang="es-ES" sz="1700" b="1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</a:p>
          <a:p>
            <a:pPr>
              <a:spcAft>
                <a:spcPts val="200"/>
              </a:spcAft>
            </a:pPr>
            <a:r>
              <a:rPr lang="en-US" altLang="es-ES" sz="1700" b="1" dirty="0">
                <a:latin typeface="Arial Narrow" panose="020B0606020202030204" pitchFamily="34" charset="0"/>
                <a:cs typeface="Aharoni" panose="02010803020104030203" pitchFamily="2" charset="-79"/>
              </a:rPr>
              <a:t>#6) Understand your personal goals, the things that motivate you. </a:t>
            </a:r>
          </a:p>
          <a:p>
            <a:pPr>
              <a:spcAft>
                <a:spcPts val="200"/>
              </a:spcAft>
            </a:pPr>
            <a:r>
              <a:rPr lang="en-US" altLang="es-ES" sz="1700" b="1" dirty="0">
                <a:latin typeface="Arial Narrow" panose="020B0606020202030204" pitchFamily="34" charset="0"/>
                <a:cs typeface="Aharoni" panose="02010803020104030203" pitchFamily="2" charset="-79"/>
              </a:rPr>
              <a:t>#7) Keep an agenda: write your objectives with dates and don’t procrastinate.</a:t>
            </a:r>
          </a:p>
          <a:p>
            <a:pPr>
              <a:spcAft>
                <a:spcPts val="200"/>
              </a:spcAft>
            </a:pPr>
            <a:r>
              <a:rPr lang="en-US" altLang="es-ES" sz="1700" b="1" dirty="0">
                <a:latin typeface="Arial Narrow" panose="020B0606020202030204" pitchFamily="34" charset="0"/>
                <a:cs typeface="Aharoni" panose="02010803020104030203" pitchFamily="2" charset="-79"/>
              </a:rPr>
              <a:t>#8) Observe how you react to people. Examine how your actions will affect others – before you take those actions.</a:t>
            </a:r>
          </a:p>
          <a:p>
            <a:pPr>
              <a:spcAft>
                <a:spcPts val="200"/>
              </a:spcAft>
            </a:pPr>
            <a:r>
              <a:rPr lang="en-US" altLang="es-ES" sz="1700" b="1" dirty="0">
                <a:latin typeface="Arial Narrow" panose="020B0606020202030204" pitchFamily="34" charset="0"/>
                <a:cs typeface="Aharoni" panose="02010803020104030203" pitchFamily="2" charset="-79"/>
              </a:rPr>
              <a:t>#9) Take responsibility for your actions, because your feelings and </a:t>
            </a:r>
            <a:r>
              <a:rPr lang="en-US" altLang="es-ES" sz="1700" b="1" dirty="0" err="1">
                <a:latin typeface="Arial Narrow" panose="020B0606020202030204" pitchFamily="34" charset="0"/>
                <a:cs typeface="Aharoni" panose="02010803020104030203" pitchFamily="2" charset="-79"/>
              </a:rPr>
              <a:t>behaviour</a:t>
            </a:r>
            <a:r>
              <a:rPr lang="en-US" altLang="es-ES" sz="1700" b="1" dirty="0">
                <a:latin typeface="Arial Narrow" panose="020B0606020202030204" pitchFamily="34" charset="0"/>
                <a:cs typeface="Aharoni" panose="02010803020104030203" pitchFamily="2" charset="-79"/>
              </a:rPr>
              <a:t> come from you. </a:t>
            </a:r>
          </a:p>
          <a:p>
            <a:pPr>
              <a:spcAft>
                <a:spcPts val="200"/>
              </a:spcAft>
            </a:pPr>
            <a:r>
              <a:rPr lang="en-US" altLang="es-ES" b="1" dirty="0">
                <a:latin typeface="Arial Narrow" panose="020B0606020202030204" pitchFamily="34" charset="0"/>
                <a:cs typeface="Aharoni" panose="02010803020104030203" pitchFamily="2" charset="-79"/>
              </a:rPr>
              <a:t>#10) Avoid complaining, negativity, criticism and drama. Always think constructively. </a:t>
            </a:r>
            <a:endParaRPr lang="es-ES" altLang="es-ES" b="1" dirty="0"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6C57D21-183C-48F6-B0F0-378C30961CCE}"/>
              </a:ext>
            </a:extLst>
          </p:cNvPr>
          <p:cNvSpPr txBox="1"/>
          <p:nvPr/>
        </p:nvSpPr>
        <p:spPr>
          <a:xfrm>
            <a:off x="0" y="84627"/>
            <a:ext cx="87460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cap="all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Lato"/>
              </a:rPr>
              <a:t>What can YOU do to improve YOUR Emotional Intelligence?</a:t>
            </a:r>
            <a:endParaRPr lang="es-ES" sz="2700" cap="all" dirty="0">
              <a:solidFill>
                <a:schemeClr val="accent1"/>
              </a:solidFill>
              <a:latin typeface="+mj-lt"/>
              <a:ea typeface="+mj-ea"/>
              <a:cs typeface="+mj-cs"/>
              <a:sym typeface="Lato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A5762D-D531-42C9-89F7-E8E31CED7DFF}"/>
              </a:ext>
            </a:extLst>
          </p:cNvPr>
          <p:cNvSpPr txBox="1"/>
          <p:nvPr/>
        </p:nvSpPr>
        <p:spPr>
          <a:xfrm>
            <a:off x="3357030" y="4194867"/>
            <a:ext cx="2269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BE MINDFUL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mile, Joy, Happy, Good Mood, Cheerful, Emotion">
            <a:extLst>
              <a:ext uri="{FF2B5EF4-FFF2-40B4-BE49-F238E27FC236}">
                <a16:creationId xmlns:a16="http://schemas.microsoft.com/office/drawing/2014/main" id="{8F0EFD64-1E0F-4E0F-972D-833E2738A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07517"/>
            <a:ext cx="5427134" cy="356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5825068" y="1530672"/>
            <a:ext cx="2709333" cy="15153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Thanks for </a:t>
            </a:r>
            <a:br>
              <a:rPr lang="es" sz="40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s" sz="40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your </a:t>
            </a:r>
            <a:br>
              <a:rPr lang="es" sz="40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s" sz="40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attention!</a:t>
            </a:r>
            <a:endParaRPr sz="405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517FE-EEF8-4F69-BB84-5175D5A3C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287814"/>
            <a:ext cx="7797662" cy="863974"/>
          </a:xfrm>
        </p:spPr>
        <p:txBody>
          <a:bodyPr/>
          <a:lstStyle/>
          <a:p>
            <a:r>
              <a:rPr lang="es-ES" dirty="0" err="1"/>
              <a:t>introduction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D9D9FA-A2F5-4674-8C8C-F098527A7A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1951" y="1572947"/>
            <a:ext cx="4980516" cy="2483392"/>
          </a:xfrm>
        </p:spPr>
        <p:txBody>
          <a:bodyPr/>
          <a:lstStyle/>
          <a:p>
            <a:pPr marL="0" indent="0" algn="just">
              <a:buNone/>
            </a:pP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Everything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humans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do has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emotional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meaning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Our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actions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our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decisions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all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opinions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are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based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in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emotion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or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in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opinion-mix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0" indent="0" algn="just">
              <a:buNone/>
            </a:pP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Those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who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are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emotionally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intelligent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are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able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to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analize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thoughts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identify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origin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of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emotions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to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avoid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problems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  <a:r>
              <a:rPr lang="es-ES" sz="1600" cap="none" dirty="0">
                <a:latin typeface="Aharoni" panose="02010803020104030203" pitchFamily="2" charset="-79"/>
                <a:cs typeface="Aharoni" panose="02010803020104030203" pitchFamily="2" charset="-79"/>
              </a:rPr>
              <a:t> can produce.</a:t>
            </a:r>
          </a:p>
          <a:p>
            <a:endParaRPr lang="es-ES" dirty="0"/>
          </a:p>
        </p:txBody>
      </p:sp>
      <p:pic>
        <p:nvPicPr>
          <p:cNvPr id="2050" name="Picture 2" descr="Imagen relacionada">
            <a:extLst>
              <a:ext uri="{FF2B5EF4-FFF2-40B4-BE49-F238E27FC236}">
                <a16:creationId xmlns:a16="http://schemas.microsoft.com/office/drawing/2014/main" id="{08362E17-190B-4D19-AB1C-4401A5411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306" y="719801"/>
            <a:ext cx="2853132" cy="285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40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BC330-55D2-42C7-BF6E-656C2F1A2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17" y="82363"/>
            <a:ext cx="7797662" cy="863974"/>
          </a:xfrm>
        </p:spPr>
        <p:txBody>
          <a:bodyPr/>
          <a:lstStyle/>
          <a:p>
            <a:r>
              <a:rPr lang="es-ES" dirty="0"/>
              <a:t>BUT… WHAT IS AN EMOTION?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A2267F-58E4-4B53-A8C3-759D2C3824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7284" y="1182252"/>
            <a:ext cx="5598583" cy="27789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cap="none" dirty="0">
                <a:latin typeface="Aharoni" panose="02010803020104030203" pitchFamily="2" charset="-79"/>
                <a:cs typeface="Aharoni" panose="02010803020104030203" pitchFamily="2" charset="-79"/>
              </a:rPr>
              <a:t>An emotion is a complex psychological state that involves three components: </a:t>
            </a:r>
          </a:p>
          <a:p>
            <a:pPr>
              <a:buFontTx/>
              <a:buChar char="-"/>
            </a:pPr>
            <a:r>
              <a:rPr lang="en-US" cap="none" dirty="0">
                <a:latin typeface="Aharoni" panose="02010803020104030203" pitchFamily="2" charset="-79"/>
                <a:cs typeface="Aharoni" panose="02010803020104030203" pitchFamily="2" charset="-79"/>
              </a:rPr>
              <a:t>A subjective experience, </a:t>
            </a:r>
          </a:p>
          <a:p>
            <a:pPr>
              <a:buFontTx/>
              <a:buChar char="-"/>
            </a:pPr>
            <a:r>
              <a:rPr lang="en-US" cap="none" dirty="0">
                <a:latin typeface="Aharoni" panose="02010803020104030203" pitchFamily="2" charset="-79"/>
                <a:cs typeface="Aharoni" panose="02010803020104030203" pitchFamily="2" charset="-79"/>
              </a:rPr>
              <a:t>A physiological response, and </a:t>
            </a:r>
          </a:p>
          <a:p>
            <a:pPr>
              <a:buFontTx/>
              <a:buChar char="-"/>
            </a:pPr>
            <a:r>
              <a:rPr lang="en-US" cap="none" dirty="0">
                <a:latin typeface="Aharoni" panose="02010803020104030203" pitchFamily="2" charset="-79"/>
                <a:cs typeface="Aharoni" panose="02010803020104030203" pitchFamily="2" charset="-79"/>
              </a:rPr>
              <a:t>A behavioral or expressive response.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cap="none" dirty="0">
                <a:latin typeface="Aharoni" panose="02010803020104030203" pitchFamily="2" charset="-79"/>
                <a:cs typeface="Aharoni" panose="02010803020104030203" pitchFamily="2" charset="-79"/>
              </a:rPr>
              <a:t>In 1972, psychologist Paul Eckman suggested that there are six basic emotions that are universal in all human cultures: fear, disgust, anger, surprise, happiness, and sadness. In 1999, he expanded this list to include a number of other basic emotions, including embarrassment, excitement, contempt, shame, pride, satisfaction, and amusement.</a:t>
            </a:r>
            <a:endParaRPr lang="es-ES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ADE615A-4240-4B36-B355-9593CC78DC05}"/>
              </a:ext>
            </a:extLst>
          </p:cNvPr>
          <p:cNvSpPr txBox="1"/>
          <p:nvPr/>
        </p:nvSpPr>
        <p:spPr>
          <a:xfrm>
            <a:off x="156497" y="4292600"/>
            <a:ext cx="868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I </a:t>
            </a:r>
            <a:r>
              <a:rPr lang="es-ES" b="1" dirty="0" err="1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have</a:t>
            </a:r>
            <a:r>
              <a:rPr lang="es-ES" b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an</a:t>
            </a:r>
            <a:r>
              <a:rPr lang="es-ES" b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experience</a:t>
            </a:r>
            <a:r>
              <a:rPr lang="es-ES" b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s-ES" b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  <a:sym typeface="Wingdings" panose="05000000000000000000" pitchFamily="2" charset="2"/>
              </a:rPr>
              <a:t> </a:t>
            </a:r>
            <a:r>
              <a:rPr lang="es-ES" b="1" dirty="0" err="1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  <a:sym typeface="Wingdings" panose="05000000000000000000" pitchFamily="2" charset="2"/>
              </a:rPr>
              <a:t>my</a:t>
            </a:r>
            <a:r>
              <a:rPr lang="es-ES" b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  <a:sym typeface="Wingdings" panose="05000000000000000000" pitchFamily="2" charset="2"/>
              </a:rPr>
              <a:t>body</a:t>
            </a:r>
            <a:r>
              <a:rPr lang="es-ES" b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  <a:sym typeface="Wingdings" panose="05000000000000000000" pitchFamily="2" charset="2"/>
              </a:rPr>
              <a:t> has a </a:t>
            </a:r>
            <a:r>
              <a:rPr lang="es-ES" b="1" dirty="0" err="1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  <a:sym typeface="Wingdings" panose="05000000000000000000" pitchFamily="2" charset="2"/>
              </a:rPr>
              <a:t>physiological</a:t>
            </a:r>
            <a:r>
              <a:rPr lang="es-ES" b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  <a:sym typeface="Wingdings" panose="05000000000000000000" pitchFamily="2" charset="2"/>
              </a:rPr>
              <a:t> response   I </a:t>
            </a:r>
            <a:r>
              <a:rPr lang="es-ES" b="1" dirty="0" err="1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  <a:sym typeface="Wingdings" panose="05000000000000000000" pitchFamily="2" charset="2"/>
              </a:rPr>
              <a:t>behave</a:t>
            </a:r>
            <a:r>
              <a:rPr lang="es-ES" b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  <a:sym typeface="Wingdings" panose="05000000000000000000" pitchFamily="2" charset="2"/>
              </a:rPr>
              <a:t> in a </a:t>
            </a:r>
            <a:r>
              <a:rPr lang="es-ES" b="1" dirty="0" err="1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  <a:sym typeface="Wingdings" panose="05000000000000000000" pitchFamily="2" charset="2"/>
              </a:rPr>
              <a:t>certain</a:t>
            </a:r>
            <a:r>
              <a:rPr lang="es-ES" b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  <a:sym typeface="Wingdings" panose="05000000000000000000" pitchFamily="2" charset="2"/>
              </a:rPr>
              <a:t>way</a:t>
            </a:r>
            <a:endParaRPr lang="es-ES" b="1" dirty="0">
              <a:solidFill>
                <a:schemeClr val="bg1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pic>
        <p:nvPicPr>
          <p:cNvPr id="3074" name="Picture 2" descr="Imagen relacionada">
            <a:extLst>
              <a:ext uri="{FF2B5EF4-FFF2-40B4-BE49-F238E27FC236}">
                <a16:creationId xmlns:a16="http://schemas.microsoft.com/office/drawing/2014/main" id="{840AE586-0902-4271-BC17-E0499F126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34" y="946337"/>
            <a:ext cx="2681816" cy="273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2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2DE5B0-2F52-461C-8AFA-CBFD33DEF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67216"/>
            <a:ext cx="7797662" cy="863974"/>
          </a:xfrm>
        </p:spPr>
        <p:txBody>
          <a:bodyPr/>
          <a:lstStyle/>
          <a:p>
            <a:r>
              <a:rPr lang="es-ES" dirty="0"/>
              <a:t>And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feeling</a:t>
            </a:r>
            <a:r>
              <a:rPr lang="es-ES" dirty="0"/>
              <a:t>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CF9B1D-A1D2-4824-8C5C-A73A772530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2600" y="1378324"/>
            <a:ext cx="4216400" cy="2483392"/>
          </a:xfrm>
        </p:spPr>
        <p:txBody>
          <a:bodyPr/>
          <a:lstStyle/>
          <a:p>
            <a:pPr marL="0" indent="0">
              <a:buNone/>
            </a:pPr>
            <a:r>
              <a:rPr lang="en-US" cap="none" dirty="0">
                <a:latin typeface="Aharoni" panose="02010803020104030203" pitchFamily="2" charset="-79"/>
                <a:cs typeface="Aharoni" panose="02010803020104030203" pitchFamily="2" charset="-79"/>
              </a:rPr>
              <a:t>A feeling, on the other hand, is usually much milder than an emotion, but longer-lasting. In many cases, it can be difficult to identify the specific cause of a feeling. For example, you might find yourself feeling gloomy for several days without any clear, identifiable reason.</a:t>
            </a:r>
            <a:endParaRPr lang="es-ES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 descr="Resultado de imagen de emotional intelligence">
            <a:extLst>
              <a:ext uri="{FF2B5EF4-FFF2-40B4-BE49-F238E27FC236}">
                <a16:creationId xmlns:a16="http://schemas.microsoft.com/office/drawing/2014/main" id="{12A67763-8E50-436C-894C-3DAF653E6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031190"/>
            <a:ext cx="3202516" cy="347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498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606800" y="974604"/>
            <a:ext cx="6021367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What is emotional intelligence?</a:t>
            </a:r>
            <a:endParaRPr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194734" y="1829808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Aft>
                <a:spcPts val="1600"/>
              </a:spcAft>
              <a:buFont typeface="Webdings" panose="05030102010509060703" pitchFamily="18" charset="2"/>
              <a:buChar char="Y"/>
            </a:pPr>
            <a:endParaRPr lang="en-US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lvl="0" indent="0">
              <a:spcAft>
                <a:spcPts val="1600"/>
              </a:spcAft>
              <a:buNone/>
            </a:pPr>
            <a:endParaRPr lang="en-US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lvl="0" indent="-285750">
              <a:spcAft>
                <a:spcPts val="1600"/>
              </a:spcAft>
              <a:buFont typeface="Webdings" panose="05030102010509060703" pitchFamily="18" charset="2"/>
              <a:buChar char="Y"/>
            </a:pPr>
            <a:r>
              <a:rPr lang="en-US" cap="none" dirty="0">
                <a:latin typeface="Aharoni" panose="02010803020104030203" pitchFamily="2" charset="-79"/>
                <a:cs typeface="Aharoni" panose="02010803020104030203" pitchFamily="2" charset="-79"/>
              </a:rPr>
              <a:t>Emotional intelligence is a tool which helps you to use our emotions in a right way, being able to take decisions thinking about the meaning of the emotions.</a:t>
            </a:r>
          </a:p>
          <a:p>
            <a:pPr marL="285750" indent="-285750">
              <a:spcAft>
                <a:spcPts val="1600"/>
              </a:spcAft>
              <a:buFont typeface="Webdings" panose="05030102010509060703" pitchFamily="18" charset="2"/>
              <a:buChar char="Y"/>
            </a:pPr>
            <a:r>
              <a:rPr lang="en-US" cap="none" dirty="0">
                <a:latin typeface="Aharoni" panose="02010803020104030203" pitchFamily="2" charset="-79"/>
                <a:cs typeface="Aharoni" panose="02010803020104030203" pitchFamily="2" charset="-79"/>
              </a:rPr>
              <a:t>Emotional intelligence is the ability to identify, understand and handle emotions correctly, in a way that it facilitates relationship with others.</a:t>
            </a:r>
          </a:p>
          <a:p>
            <a:pPr marL="285750" indent="-285750">
              <a:spcAft>
                <a:spcPts val="1600"/>
              </a:spcAft>
              <a:buFont typeface="Webdings" panose="05030102010509060703" pitchFamily="18" charset="2"/>
              <a:buChar char="Y"/>
            </a:pPr>
            <a:r>
              <a:rPr lang="en-US" cap="none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It's how we identify and manage our emotions and the emotions of others. </a:t>
            </a:r>
          </a:p>
          <a:p>
            <a:pPr marL="285750" lvl="0" indent="-285750">
              <a:spcAft>
                <a:spcPts val="1600"/>
              </a:spcAft>
              <a:buFont typeface="Webdings" panose="05030102010509060703" pitchFamily="18" charset="2"/>
              <a:buChar char="Y"/>
            </a:pPr>
            <a:endParaRPr lang="en-US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lvl="0" indent="0"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AutoShape 2" descr="Resultado de imagen de emotional intelligence">
            <a:extLst>
              <a:ext uri="{FF2B5EF4-FFF2-40B4-BE49-F238E27FC236}">
                <a16:creationId xmlns:a16="http://schemas.microsoft.com/office/drawing/2014/main" id="{17064C9B-EC50-4804-A055-98B17ADA14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4" name="Picture 4" descr="Brain, Heart, Balance, Emotion, Intelligence, Symbol">
            <a:extLst>
              <a:ext uri="{FF2B5EF4-FFF2-40B4-BE49-F238E27FC236}">
                <a16:creationId xmlns:a16="http://schemas.microsoft.com/office/drawing/2014/main" id="{EAB15A27-AB04-43CA-AFD2-0BC2E0AC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4" y="0"/>
            <a:ext cx="2904066" cy="290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121920" y="-90025"/>
            <a:ext cx="8634450" cy="13005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s-E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IMPORTANCE</a:t>
            </a:r>
            <a:r>
              <a:rPr lang="e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of emotional intelligence</a:t>
            </a:r>
            <a:endParaRPr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237067" y="809897"/>
            <a:ext cx="8519304" cy="3671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  <a:sym typeface="Webdings" panose="05030102010509060703" pitchFamily="18" charset="2"/>
              </a:rPr>
              <a:t> EI</a:t>
            </a: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</a:rPr>
              <a:t> helps us maintain better health by being able to better </a:t>
            </a:r>
            <a:r>
              <a:rPr lang="en-US" sz="1530" dirty="0">
                <a:solidFill>
                  <a:srgbClr val="1182D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manage negative emotions</a:t>
            </a: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  <a:sym typeface="Webdings" panose="05030102010509060703" pitchFamily="18" charset="2"/>
              </a:rPr>
              <a:t> EI</a:t>
            </a: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530" dirty="0">
                <a:solidFill>
                  <a:srgbClr val="1182D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reduces stress</a:t>
            </a: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</a:rPr>
              <a:t> levels and </a:t>
            </a:r>
            <a:r>
              <a:rPr lang="en-US" sz="1530" dirty="0">
                <a:solidFill>
                  <a:srgbClr val="1182D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anxiety</a:t>
            </a: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  <a:sym typeface="Webdings" panose="05030102010509060703" pitchFamily="18" charset="2"/>
              </a:rPr>
              <a:t> EI</a:t>
            </a: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</a:rPr>
              <a:t> helps us to </a:t>
            </a:r>
            <a:r>
              <a:rPr lang="en-US" sz="1530" dirty="0">
                <a:solidFill>
                  <a:srgbClr val="1182D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succeed</a:t>
            </a: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</a:rPr>
              <a:t> in all those areas of life that involve </a:t>
            </a:r>
            <a:r>
              <a:rPr lang="en-US" sz="1530" dirty="0">
                <a:solidFill>
                  <a:srgbClr val="1182D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interacting with others</a:t>
            </a: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lvl="0"/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  <a:sym typeface="Webdings" panose="05030102010509060703" pitchFamily="18" charset="2"/>
              </a:rPr>
              <a:t> EI</a:t>
            </a: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</a:rPr>
              <a:t> helps to relate more with others. People with high emotional intelligence are better able to express what they feel to others and to </a:t>
            </a:r>
            <a:r>
              <a:rPr lang="en-US" sz="1530" dirty="0">
                <a:solidFill>
                  <a:srgbClr val="1182D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understand what others feel</a:t>
            </a: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lvl="0"/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  <a:sym typeface="Webdings" panose="05030102010509060703" pitchFamily="18" charset="2"/>
              </a:rPr>
              <a:t> EI</a:t>
            </a: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530" dirty="0">
                <a:solidFill>
                  <a:srgbClr val="1182D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improves</a:t>
            </a: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</a:rPr>
              <a:t> your personal relations and your </a:t>
            </a:r>
            <a:r>
              <a:rPr lang="en-US" sz="1530" dirty="0">
                <a:solidFill>
                  <a:srgbClr val="1182D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communication capacity </a:t>
            </a: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</a:rPr>
              <a:t>with other people.</a:t>
            </a:r>
          </a:p>
          <a:p>
            <a:pPr lvl="0"/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  <a:sym typeface="Webdings" panose="05030102010509060703" pitchFamily="18" charset="2"/>
              </a:rPr>
              <a:t> EI</a:t>
            </a: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</a:rPr>
              <a:t> develops your </a:t>
            </a:r>
            <a:r>
              <a:rPr lang="en-US" sz="1530" dirty="0">
                <a:solidFill>
                  <a:srgbClr val="1182D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integrity</a:t>
            </a: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</a:rPr>
              <a:t> and the </a:t>
            </a:r>
            <a:r>
              <a:rPr lang="en-US" sz="1530" dirty="0">
                <a:solidFill>
                  <a:srgbClr val="1182D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respect</a:t>
            </a: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</a:rPr>
              <a:t> to the others.</a:t>
            </a:r>
          </a:p>
          <a:p>
            <a:pPr marL="285750" lvl="0" indent="-285750">
              <a:buFont typeface="Webdings" panose="05030102010509060703" pitchFamily="18" charset="2"/>
              <a:buChar char="Y"/>
            </a:pP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  <a:sym typeface="Webdings" panose="05030102010509060703" pitchFamily="18" charset="2"/>
              </a:rPr>
              <a:t>EI</a:t>
            </a: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</a:rPr>
              <a:t> helps you get </a:t>
            </a:r>
            <a:r>
              <a:rPr lang="en-US" sz="1530" dirty="0">
                <a:solidFill>
                  <a:srgbClr val="1182D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assertiveness</a:t>
            </a: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</a:rPr>
              <a:t> and better </a:t>
            </a:r>
            <a:r>
              <a:rPr lang="en-US" sz="1530" dirty="0">
                <a:solidFill>
                  <a:srgbClr val="1182D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self-confidence</a:t>
            </a: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285750" lvl="0" indent="-285750">
              <a:buFont typeface="Webdings" panose="05030102010509060703" pitchFamily="18" charset="2"/>
              <a:buChar char="Y"/>
            </a:pP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  <a:sym typeface="Webdings" panose="05030102010509060703" pitchFamily="18" charset="2"/>
              </a:rPr>
              <a:t>EI</a:t>
            </a: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</a:rPr>
              <a:t> increases the </a:t>
            </a:r>
            <a:r>
              <a:rPr lang="en-US" sz="1530" dirty="0">
                <a:solidFill>
                  <a:srgbClr val="1182D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academic capacity</a:t>
            </a: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285750" lvl="0" indent="-285750">
              <a:buFont typeface="Webdings" panose="05030102010509060703" pitchFamily="18" charset="2"/>
              <a:buChar char="Y"/>
            </a:pP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  <a:sym typeface="Webdings" panose="05030102010509060703" pitchFamily="18" charset="2"/>
              </a:rPr>
              <a:t>EI</a:t>
            </a: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</a:rPr>
              <a:t> increases </a:t>
            </a:r>
            <a:r>
              <a:rPr lang="en-US" sz="1530" dirty="0">
                <a:solidFill>
                  <a:srgbClr val="1182D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creativity</a:t>
            </a: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285750" lvl="0" indent="-285750">
              <a:buFont typeface="Webdings" panose="05030102010509060703" pitchFamily="18" charset="2"/>
              <a:buChar char="Y"/>
            </a:pP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  <a:sym typeface="Webdings" panose="05030102010509060703" pitchFamily="18" charset="2"/>
              </a:rPr>
              <a:t>EI </a:t>
            </a: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</a:rPr>
              <a:t>increases </a:t>
            </a:r>
            <a:r>
              <a:rPr lang="en-US" sz="1530" dirty="0">
                <a:solidFill>
                  <a:srgbClr val="1182D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team-working</a:t>
            </a: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285750" lvl="0" indent="-285750">
              <a:buFont typeface="Webdings" panose="05030102010509060703" pitchFamily="18" charset="2"/>
              <a:buChar char="Y"/>
            </a:pP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  <a:sym typeface="Webdings" panose="05030102010509060703" pitchFamily="18" charset="2"/>
              </a:rPr>
              <a:t>EI </a:t>
            </a: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</a:rPr>
              <a:t>increases </a:t>
            </a:r>
            <a:r>
              <a:rPr lang="en-US" sz="1530" dirty="0">
                <a:solidFill>
                  <a:srgbClr val="1182D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leadership ability</a:t>
            </a: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285750" lvl="0" indent="-285750">
              <a:buFont typeface="Webdings" panose="05030102010509060703" pitchFamily="18" charset="2"/>
              <a:buChar char="Y"/>
            </a:pP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  <a:sym typeface="Webdings" panose="05030102010509060703" pitchFamily="18" charset="2"/>
              </a:rPr>
              <a:t>EI </a:t>
            </a: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</a:rPr>
              <a:t>improves </a:t>
            </a:r>
            <a:r>
              <a:rPr lang="en-US" sz="1530" dirty="0">
                <a:solidFill>
                  <a:srgbClr val="1182D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decisions making</a:t>
            </a:r>
            <a:r>
              <a:rPr lang="en-US" sz="153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285750" lvl="0" indent="-285750">
              <a:buFont typeface="Webdings" panose="05030102010509060703" pitchFamily="18" charset="2"/>
              <a:buChar char="Y"/>
            </a:pPr>
            <a:endParaRPr lang="en-US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endParaRPr lang="en-US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170" name="Picture 2" descr="Smiley, Emoji, Emote, Symbol, Emoticon">
            <a:extLst>
              <a:ext uri="{FF2B5EF4-FFF2-40B4-BE49-F238E27FC236}">
                <a16:creationId xmlns:a16="http://schemas.microsoft.com/office/drawing/2014/main" id="{54286E91-9AD2-4565-A147-4F91F3217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22" y="3039533"/>
            <a:ext cx="3476615" cy="195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1349283" y="148751"/>
            <a:ext cx="6120434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 dirty="0"/>
              <a:t>AREAS</a:t>
            </a:r>
            <a:r>
              <a:rPr lang="es" sz="3400" dirty="0"/>
              <a:t> of emotional intelligence</a:t>
            </a:r>
            <a:endParaRPr sz="3400" dirty="0"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194734" y="1043764"/>
            <a:ext cx="4735834" cy="23029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" sz="1400" dirty="0">
                <a:latin typeface="Aharoni" panose="02010803020104030203" pitchFamily="2" charset="-79"/>
                <a:cs typeface="Aharoni" panose="02010803020104030203" pitchFamily="2" charset="-79"/>
              </a:rPr>
              <a:t>Self awareness: </a:t>
            </a:r>
            <a:r>
              <a:rPr lang="es-ES" sz="1800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I </a:t>
            </a:r>
            <a:r>
              <a:rPr lang="es-ES" sz="1800" cap="none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know</a:t>
            </a:r>
            <a:r>
              <a:rPr lang="es-ES" sz="1800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 </a:t>
            </a:r>
            <a:r>
              <a:rPr lang="es-ES" sz="1800" cap="none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myself</a:t>
            </a:r>
            <a:endParaRPr lang="es-ES" sz="1800" cap="none" dirty="0">
              <a:solidFill>
                <a:schemeClr val="accent1">
                  <a:lumMod val="60000"/>
                  <a:lumOff val="40000"/>
                </a:schemeClr>
              </a:solidFill>
              <a:latin typeface="Franklin Gothic Demi" panose="020B0703020102020204" pitchFamily="34" charset="0"/>
              <a:cs typeface="Aharoni" panose="02010803020104030203" pitchFamily="2" charset="-79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s-ES" sz="1400" dirty="0" err="1">
                <a:latin typeface="Aharoni" panose="02010803020104030203" pitchFamily="2" charset="-79"/>
                <a:cs typeface="Aharoni" panose="02010803020104030203" pitchFamily="2" charset="-79"/>
              </a:rPr>
              <a:t>Self-esteem</a:t>
            </a:r>
            <a:r>
              <a:rPr lang="es-ES" sz="1400" dirty="0"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s-ES" sz="1800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I </a:t>
            </a:r>
            <a:r>
              <a:rPr lang="es-ES" sz="1800" cap="none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love</a:t>
            </a:r>
            <a:r>
              <a:rPr lang="es-ES" sz="1800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 </a:t>
            </a:r>
            <a:r>
              <a:rPr lang="es-ES" sz="1800" cap="none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myself</a:t>
            </a:r>
            <a:endParaRPr lang="es-ES" sz="18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Demi" panose="020B0703020102020204" pitchFamily="34" charset="0"/>
              <a:cs typeface="Aharoni" panose="02010803020104030203" pitchFamily="2" charset="-79"/>
            </a:endParaRPr>
          </a:p>
          <a:p>
            <a:pPr marL="0" lvl="0" indent="0" defTabSz="457200">
              <a:spcBef>
                <a:spcPts val="600"/>
              </a:spcBef>
              <a:spcAft>
                <a:spcPts val="0"/>
              </a:spcAft>
              <a:buNone/>
            </a:pPr>
            <a:r>
              <a:rPr lang="es" sz="1400" dirty="0">
                <a:latin typeface="Aharoni" panose="02010803020104030203" pitchFamily="2" charset="-79"/>
                <a:cs typeface="Aharoni" panose="02010803020104030203" pitchFamily="2" charset="-79"/>
              </a:rPr>
              <a:t>Self regulation: </a:t>
            </a:r>
            <a:r>
              <a:rPr lang="es-E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I </a:t>
            </a:r>
            <a:r>
              <a:rPr lang="es-ES" sz="1800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can </a:t>
            </a:r>
            <a:r>
              <a:rPr lang="es-ES" sz="1800" cap="none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manage</a:t>
            </a:r>
            <a:r>
              <a:rPr lang="es-ES" sz="1800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 </a:t>
            </a:r>
          </a:p>
          <a:p>
            <a:pPr marL="0" lvl="0" indent="0" defTabSz="457200">
              <a:spcAft>
                <a:spcPts val="0"/>
              </a:spcAft>
              <a:buNone/>
            </a:pPr>
            <a:r>
              <a:rPr lang="es-ES" sz="1800" cap="none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my</a:t>
            </a:r>
            <a:r>
              <a:rPr lang="es-ES" sz="1800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 </a:t>
            </a:r>
            <a:r>
              <a:rPr lang="es-ES" sz="1800" cap="none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emotions</a:t>
            </a:r>
            <a:endParaRPr lang="es-ES" sz="1800" cap="none" dirty="0">
              <a:solidFill>
                <a:schemeClr val="accent1">
                  <a:lumMod val="60000"/>
                  <a:lumOff val="40000"/>
                </a:schemeClr>
              </a:solidFill>
              <a:latin typeface="Franklin Gothic Demi" panose="020B0703020102020204" pitchFamily="34" charset="0"/>
              <a:cs typeface="Aharoni" panose="02010803020104030203" pitchFamily="2" charset="-79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" sz="1400" dirty="0">
                <a:latin typeface="Aharoni" panose="02010803020104030203" pitchFamily="2" charset="-79"/>
                <a:cs typeface="Aharoni" panose="02010803020104030203" pitchFamily="2" charset="-79"/>
              </a:rPr>
              <a:t>Motivation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400" dirty="0"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r>
              <a:rPr lang="es" sz="1400" dirty="0">
                <a:latin typeface="Aharoni" panose="02010803020104030203" pitchFamily="2" charset="-79"/>
                <a:cs typeface="Aharoni" panose="02010803020104030203" pitchFamily="2" charset="-79"/>
              </a:rPr>
              <a:t>ecision making      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400" dirty="0"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s" sz="1400" dirty="0">
                <a:latin typeface="Aharoni" panose="02010803020104030203" pitchFamily="2" charset="-79"/>
                <a:cs typeface="Aharoni" panose="02010803020104030203" pitchFamily="2" charset="-79"/>
              </a:rPr>
              <a:t>ommitment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E7C06D-98D9-49B3-908F-1A6B834B81B7}"/>
              </a:ext>
            </a:extLst>
          </p:cNvPr>
          <p:cNvSpPr txBox="1"/>
          <p:nvPr/>
        </p:nvSpPr>
        <p:spPr>
          <a:xfrm>
            <a:off x="194734" y="766341"/>
            <a:ext cx="3437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Personal </a:t>
            </a:r>
            <a:r>
              <a:rPr lang="es-ES" dirty="0" err="1"/>
              <a:t>competence</a:t>
            </a:r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605AE4B-C22B-4F6D-A6B8-8504728E76AC}"/>
              </a:ext>
            </a:extLst>
          </p:cNvPr>
          <p:cNvSpPr txBox="1"/>
          <p:nvPr/>
        </p:nvSpPr>
        <p:spPr>
          <a:xfrm>
            <a:off x="4224737" y="775632"/>
            <a:ext cx="3437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Social </a:t>
            </a:r>
            <a:r>
              <a:rPr lang="es-ES" dirty="0" err="1"/>
              <a:t>competence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808C59-9A0F-44F1-9B5D-D2DDFD812A0F}"/>
              </a:ext>
            </a:extLst>
          </p:cNvPr>
          <p:cNvSpPr txBox="1"/>
          <p:nvPr/>
        </p:nvSpPr>
        <p:spPr>
          <a:xfrm>
            <a:off x="4216270" y="1229950"/>
            <a:ext cx="20219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dirty="0" err="1">
                <a:latin typeface="Aharoni" panose="02010803020104030203" pitchFamily="2" charset="-79"/>
                <a:cs typeface="Aharoni" panose="02010803020104030203" pitchFamily="2" charset="-79"/>
              </a:rPr>
              <a:t>Empathy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Interpersonal </a:t>
            </a:r>
          </a:p>
          <a:p>
            <a:pPr lvl="0"/>
            <a:r>
              <a:rPr lang="es-ES" dirty="0" err="1">
                <a:latin typeface="Aharoni" panose="02010803020104030203" pitchFamily="2" charset="-79"/>
                <a:cs typeface="Aharoni" panose="02010803020104030203" pitchFamily="2" charset="-79"/>
              </a:rPr>
              <a:t>awareness</a:t>
            </a:r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Social </a:t>
            </a:r>
            <a:r>
              <a:rPr lang="es-ES" dirty="0" err="1">
                <a:latin typeface="Aharoni" panose="02010803020104030203" pitchFamily="2" charset="-79"/>
                <a:cs typeface="Aharoni" panose="02010803020104030203" pitchFamily="2" charset="-79"/>
              </a:rPr>
              <a:t>skills</a:t>
            </a:r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dirty="0" err="1">
                <a:latin typeface="Aharoni" panose="02010803020104030203" pitchFamily="2" charset="-79"/>
                <a:cs typeface="Aharoni" panose="02010803020104030203" pitchFamily="2" charset="-79"/>
              </a:rPr>
              <a:t>Relationship</a:t>
            </a: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lvl="0"/>
            <a:r>
              <a:rPr lang="es-ES" dirty="0" err="1">
                <a:latin typeface="Aharoni" panose="02010803020104030203" pitchFamily="2" charset="-79"/>
                <a:cs typeface="Aharoni" panose="02010803020104030203" pitchFamily="2" charset="-79"/>
              </a:rPr>
              <a:t>management</a:t>
            </a:r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ES" dirty="0"/>
          </a:p>
        </p:txBody>
      </p:sp>
      <p:sp>
        <p:nvSpPr>
          <p:cNvPr id="4" name="Cerrar llave 3">
            <a:extLst>
              <a:ext uri="{FF2B5EF4-FFF2-40B4-BE49-F238E27FC236}">
                <a16:creationId xmlns:a16="http://schemas.microsoft.com/office/drawing/2014/main" id="{0E9C6EE6-F2A4-4AC1-BED3-15E09562D4BE}"/>
              </a:ext>
            </a:extLst>
          </p:cNvPr>
          <p:cNvSpPr/>
          <p:nvPr/>
        </p:nvSpPr>
        <p:spPr>
          <a:xfrm>
            <a:off x="1820327" y="2749500"/>
            <a:ext cx="256535" cy="92333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059DA6-5B28-4182-A7DC-93D238A2E6E8}"/>
              </a:ext>
            </a:extLst>
          </p:cNvPr>
          <p:cNvSpPr txBox="1"/>
          <p:nvPr/>
        </p:nvSpPr>
        <p:spPr>
          <a:xfrm>
            <a:off x="2031991" y="2757962"/>
            <a:ext cx="2669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I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know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my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reasons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Franklin Gothic Demi" panose="020B0703020102020204" pitchFamily="34" charset="0"/>
              <a:cs typeface="Aharoni" panose="02010803020104030203" pitchFamily="2" charset="-79"/>
            </a:endParaRPr>
          </a:p>
          <a:p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I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know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what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 I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want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Franklin Gothic Demi" panose="020B0703020102020204" pitchFamily="34" charset="0"/>
              <a:cs typeface="Aharoni" panose="02010803020104030203" pitchFamily="2" charset="-79"/>
            </a:endParaRPr>
          </a:p>
          <a:p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I’m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going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to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achieve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it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Franklin Gothic Demi" panose="020B0703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Cerrar llave 13">
            <a:extLst>
              <a:ext uri="{FF2B5EF4-FFF2-40B4-BE49-F238E27FC236}">
                <a16:creationId xmlns:a16="http://schemas.microsoft.com/office/drawing/2014/main" id="{513A52E6-5389-4F64-BDCB-243EE4097279}"/>
              </a:ext>
            </a:extLst>
          </p:cNvPr>
          <p:cNvSpPr/>
          <p:nvPr/>
        </p:nvSpPr>
        <p:spPr>
          <a:xfrm>
            <a:off x="5979165" y="1314259"/>
            <a:ext cx="256535" cy="207482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C3434DA-A03B-4EC2-9F23-4BCB0B6EACC2}"/>
              </a:ext>
            </a:extLst>
          </p:cNvPr>
          <p:cNvSpPr txBox="1"/>
          <p:nvPr/>
        </p:nvSpPr>
        <p:spPr>
          <a:xfrm>
            <a:off x="6235700" y="1613006"/>
            <a:ext cx="2669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I can listen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to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you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Franklin Gothic Demi" panose="020B0703020102020204" pitchFamily="34" charset="0"/>
              <a:cs typeface="Aharoni" panose="02010803020104030203" pitchFamily="2" charset="-79"/>
            </a:endParaRPr>
          </a:p>
          <a:p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I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know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how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you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feel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Franklin Gothic Demi" panose="020B0703020102020204" pitchFamily="34" charset="0"/>
              <a:cs typeface="Aharoni" panose="02010803020104030203" pitchFamily="2" charset="-79"/>
            </a:endParaRPr>
          </a:p>
          <a:p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I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know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what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you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need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Franklin Gothic Demi" panose="020B0703020102020204" pitchFamily="34" charset="0"/>
              <a:cs typeface="Aharoni" panose="02010803020104030203" pitchFamily="2" charset="-79"/>
            </a:endParaRPr>
          </a:p>
          <a:p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I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know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how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to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 be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friendly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8194" name="Picture 2" descr="Face, Head, Empathy, Meet, Sensitivity">
            <a:extLst>
              <a:ext uri="{FF2B5EF4-FFF2-40B4-BE49-F238E27FC236}">
                <a16:creationId xmlns:a16="http://schemas.microsoft.com/office/drawing/2014/main" id="{7ECC7F42-D72D-4473-B76E-7169A31289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" r="39721"/>
          <a:stretch/>
        </p:blipFill>
        <p:spPr bwMode="auto">
          <a:xfrm rot="362616">
            <a:off x="6261101" y="3292954"/>
            <a:ext cx="2417233" cy="139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elf Confidence, Self-Confidence, Power">
            <a:extLst>
              <a:ext uri="{FF2B5EF4-FFF2-40B4-BE49-F238E27FC236}">
                <a16:creationId xmlns:a16="http://schemas.microsoft.com/office/drawing/2014/main" id="{53C4D5A9-633E-417E-A5C8-D4F903F79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6" b="18505"/>
          <a:stretch/>
        </p:blipFill>
        <p:spPr bwMode="auto">
          <a:xfrm>
            <a:off x="1564929" y="3814789"/>
            <a:ext cx="3155538" cy="102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028E0-8A4B-424F-AEEB-02D81814D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00" y="171216"/>
            <a:ext cx="8520600" cy="626100"/>
          </a:xfrm>
        </p:spPr>
        <p:txBody>
          <a:bodyPr>
            <a:normAutofit fontScale="90000"/>
          </a:bodyPr>
          <a:lstStyle/>
          <a:p>
            <a:r>
              <a:rPr lang="en-US" dirty="0"/>
              <a:t>Characteristic of people with high EI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C34CF1-8254-4594-865C-7C9AA8EC3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797316"/>
            <a:ext cx="2507700" cy="3416400"/>
          </a:xfrm>
        </p:spPr>
        <p:txBody>
          <a:bodyPr/>
          <a:lstStyle/>
          <a:p>
            <a:pPr marL="114300" indent="0">
              <a:lnSpc>
                <a:spcPct val="100000"/>
              </a:lnSpc>
              <a:buNone/>
            </a:pPr>
            <a:r>
              <a:rPr lang="es-ES" dirty="0"/>
              <a:t>SELF-AWARENESS</a:t>
            </a:r>
          </a:p>
          <a:p>
            <a:pPr marL="114300" indent="0">
              <a:lnSpc>
                <a:spcPct val="100000"/>
              </a:lnSpc>
              <a:buNone/>
            </a:pPr>
            <a:endParaRPr lang="es-ES" dirty="0"/>
          </a:p>
          <a:p>
            <a:pPr marL="114300" indent="0">
              <a:lnSpc>
                <a:spcPct val="100000"/>
              </a:lnSpc>
              <a:buNone/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THEY IDENTIFY THEIR OWN EMOTIONS</a:t>
            </a:r>
          </a:p>
          <a:p>
            <a:pPr marL="114300" indent="0">
              <a:lnSpc>
                <a:spcPct val="100000"/>
              </a:lnSpc>
              <a:buNone/>
            </a:pP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es-ES" cap="none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  <a:r>
              <a:rPr lang="es-ES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are </a:t>
            </a:r>
            <a:r>
              <a:rPr lang="es-ES" cap="none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able</a:t>
            </a:r>
            <a:r>
              <a:rPr lang="es-ES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cap="none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</a:t>
            </a:r>
            <a:r>
              <a:rPr lang="es-ES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cap="none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identify</a:t>
            </a:r>
            <a:r>
              <a:rPr lang="es-ES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cap="none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their</a:t>
            </a:r>
            <a:r>
              <a:rPr lang="es-ES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cap="none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emotions</a:t>
            </a:r>
            <a:r>
              <a:rPr lang="es-ES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es-ES" cap="none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know</a:t>
            </a:r>
            <a:r>
              <a:rPr lang="es-ES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cap="none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</a:t>
            </a:r>
            <a:r>
              <a:rPr lang="es-ES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cap="none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  <a:r>
              <a:rPr lang="es-ES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are </a:t>
            </a:r>
            <a:r>
              <a:rPr lang="es-ES" cap="none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feeling</a:t>
            </a:r>
            <a:r>
              <a:rPr lang="es-ES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cap="none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every</a:t>
            </a:r>
            <a:r>
              <a:rPr lang="es-ES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cap="none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moment</a:t>
            </a:r>
            <a:r>
              <a:rPr lang="es-ES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3F80373E-2005-4FA9-A8EB-6B806C2DDEF0}"/>
              </a:ext>
            </a:extLst>
          </p:cNvPr>
          <p:cNvSpPr txBox="1">
            <a:spLocks/>
          </p:cNvSpPr>
          <p:nvPr/>
        </p:nvSpPr>
        <p:spPr>
          <a:xfrm>
            <a:off x="3117301" y="804233"/>
            <a:ext cx="25077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2500" lnSpcReduction="20000"/>
          </a:bodyPr>
          <a:lstStyle>
            <a:lvl1pPr marL="457200" lvl="0" indent="-3429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●"/>
              <a:defRPr sz="15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3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s-ES" sz="1600" dirty="0"/>
              <a:t>EMOTIONAL AWARENESS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s-ES" dirty="0"/>
          </a:p>
          <a:p>
            <a:pPr marL="114300" indent="0">
              <a:buFont typeface="Arial" panose="020B0604020202020204" pitchFamily="34" charset="0"/>
              <a:buNone/>
            </a:pPr>
            <a:r>
              <a: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THEY IDENTIFY THE EMOTIONS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OF OTHERS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14300" indent="0">
              <a:buNone/>
            </a:pPr>
            <a:r>
              <a:rPr lang="es-ES" sz="1600" cap="none" spc="-3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  <a:r>
              <a:rPr lang="es-ES" sz="1600" cap="none" spc="-3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spc="-3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have</a:t>
            </a:r>
            <a:r>
              <a:rPr lang="es-ES" sz="1600" cap="none" spc="-3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es-ES" sz="1600" cap="none" spc="-3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</a:t>
            </a:r>
            <a:r>
              <a:rPr lang="es-ES" sz="1600" cap="none" spc="-3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spc="-3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capacity</a:t>
            </a:r>
            <a:r>
              <a:rPr lang="es-ES" sz="1600" cap="none" spc="-3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spc="-3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</a:t>
            </a:r>
            <a:r>
              <a:rPr lang="es-ES" sz="1600" cap="none" spc="-3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spc="-3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understand</a:t>
            </a:r>
            <a:r>
              <a:rPr lang="es-ES" sz="1600" cap="none" spc="-3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spc="-3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s-ES" sz="1600" cap="none" spc="-3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cap="none" spc="-3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emotions</a:t>
            </a:r>
            <a:r>
              <a:rPr lang="es-ES" sz="1600" cap="none" spc="-3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" sz="1600" cap="none" spc="-3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others. They know how to put themselves in the place of others and understand points of view different from their own.</a:t>
            </a:r>
            <a:r>
              <a:rPr lang="es-ES" sz="1600" cap="none" spc="-3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AEB84584-55D8-43AE-B825-56F22610E148}"/>
              </a:ext>
            </a:extLst>
          </p:cNvPr>
          <p:cNvSpPr txBox="1">
            <a:spLocks/>
          </p:cNvSpPr>
          <p:nvPr/>
        </p:nvSpPr>
        <p:spPr>
          <a:xfrm>
            <a:off x="5625001" y="804233"/>
            <a:ext cx="25077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 pitchFamily="34" charset="0"/>
              <a:buChar char="●"/>
              <a:defRPr sz="15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3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" dirty="0"/>
              <a:t>EMOTION MANAGEMENT</a:t>
            </a:r>
          </a:p>
          <a:p>
            <a:pPr marL="11430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s-ES" dirty="0"/>
          </a:p>
          <a:p>
            <a:pPr marL="114300" indent="0">
              <a:lnSpc>
                <a:spcPct val="100000"/>
              </a:lnSpc>
              <a:buNone/>
            </a:pPr>
            <a:r>
              <a:rPr lang="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They are able to control their impulses</a:t>
            </a:r>
          </a:p>
          <a:p>
            <a:pPr marL="114300" indent="0">
              <a:lnSpc>
                <a:spcPct val="100000"/>
              </a:lnSpc>
              <a:buNone/>
            </a:pPr>
            <a:endParaRPr lang="es" sz="1600" dirty="0"/>
          </a:p>
          <a:p>
            <a:pPr marL="114300" indent="0">
              <a:lnSpc>
                <a:spcPct val="100000"/>
              </a:lnSpc>
              <a:buNone/>
            </a:pPr>
            <a:r>
              <a:rPr lang="es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 are not easily carried away by emotional outbursts. They know how to calm themselves. </a:t>
            </a:r>
            <a:endParaRPr lang="es-ES" cap="none" dirty="0">
              <a:solidFill>
                <a:schemeClr val="accent1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220" name="Picture 4" descr="Friends, Trust, Friendship, Together, Community">
            <a:extLst>
              <a:ext uri="{FF2B5EF4-FFF2-40B4-BE49-F238E27FC236}">
                <a16:creationId xmlns:a16="http://schemas.microsoft.com/office/drawing/2014/main" id="{451709BB-7C86-4B03-B60E-91DB78C3BF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2" t="7572" r="11316" b="43416"/>
          <a:stretch/>
        </p:blipFill>
        <p:spPr bwMode="auto">
          <a:xfrm>
            <a:off x="4537617" y="3900586"/>
            <a:ext cx="1223063" cy="85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Friends, Trust, Friendship, Together, Community">
            <a:extLst>
              <a:ext uri="{FF2B5EF4-FFF2-40B4-BE49-F238E27FC236}">
                <a16:creationId xmlns:a16="http://schemas.microsoft.com/office/drawing/2014/main" id="{6694AD1A-61B0-4B38-84A6-05D4D3F1E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1" t="5432" r="20041" b="50000"/>
          <a:stretch/>
        </p:blipFill>
        <p:spPr bwMode="auto">
          <a:xfrm>
            <a:off x="2961760" y="3927100"/>
            <a:ext cx="1187407" cy="82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Frame, Image, Together, Self Portrait">
            <a:extLst>
              <a:ext uri="{FF2B5EF4-FFF2-40B4-BE49-F238E27FC236}">
                <a16:creationId xmlns:a16="http://schemas.microsoft.com/office/drawing/2014/main" id="{B537F8EB-2074-47FC-8CDB-1F3BA16AE4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1"/>
          <a:stretch/>
        </p:blipFill>
        <p:spPr bwMode="auto">
          <a:xfrm>
            <a:off x="988726" y="2987654"/>
            <a:ext cx="1582791" cy="176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Rage, Angry, Frustrated, Emotion, Anger, Trouble, Pain">
            <a:extLst>
              <a:ext uri="{FF2B5EF4-FFF2-40B4-BE49-F238E27FC236}">
                <a16:creationId xmlns:a16="http://schemas.microsoft.com/office/drawing/2014/main" id="{096C6AFF-DB62-449B-AF8F-D111C90FE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" t="37695" r="12634" b="30371"/>
          <a:stretch/>
        </p:blipFill>
        <p:spPr bwMode="auto">
          <a:xfrm>
            <a:off x="6143201" y="3914591"/>
            <a:ext cx="2103326" cy="82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165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0D1CB1-155E-48EB-8AA7-A52AEA3C9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90901"/>
            <a:ext cx="8520600" cy="626100"/>
          </a:xfrm>
        </p:spPr>
        <p:txBody>
          <a:bodyPr>
            <a:normAutofit fontScale="90000"/>
          </a:bodyPr>
          <a:lstStyle/>
          <a:p>
            <a:r>
              <a:rPr lang="es-ES" dirty="0"/>
              <a:t>Good </a:t>
            </a:r>
            <a:r>
              <a:rPr lang="es-ES" dirty="0" err="1"/>
              <a:t>news</a:t>
            </a:r>
            <a:r>
              <a:rPr lang="es-ES" dirty="0"/>
              <a:t> !!</a:t>
            </a:r>
            <a:br>
              <a:rPr lang="es-ES" dirty="0"/>
            </a:br>
            <a:br>
              <a:rPr lang="es-ES" dirty="0"/>
            </a:br>
            <a:br>
              <a:rPr lang="es-ES" dirty="0"/>
            </a:br>
            <a:r>
              <a:rPr lang="es-ES" dirty="0" err="1"/>
              <a:t>Emotional</a:t>
            </a:r>
            <a:r>
              <a:rPr lang="es-ES" dirty="0"/>
              <a:t> </a:t>
            </a:r>
            <a:r>
              <a:rPr lang="es-ES" dirty="0" err="1"/>
              <a:t>intelligence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/>
              <a:t>can be </a:t>
            </a:r>
            <a:r>
              <a:rPr lang="es-ES" dirty="0" err="1"/>
              <a:t>developed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27F26B-E231-40A0-8934-1CA92C966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18241"/>
            <a:ext cx="3008240" cy="400825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BCAF83D-9CA3-4EF8-A21B-93D9E9195803}"/>
              </a:ext>
            </a:extLst>
          </p:cNvPr>
          <p:cNvSpPr txBox="1"/>
          <p:nvPr/>
        </p:nvSpPr>
        <p:spPr>
          <a:xfrm>
            <a:off x="311700" y="3647532"/>
            <a:ext cx="502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/>
              <a:t>This</a:t>
            </a:r>
            <a:r>
              <a:rPr lang="es-ES" sz="2000" dirty="0"/>
              <a:t> </a:t>
            </a:r>
            <a:r>
              <a:rPr lang="es-ES" sz="2000" dirty="0" err="1"/>
              <a:t>is</a:t>
            </a:r>
            <a:r>
              <a:rPr lang="es-ES" sz="2000" dirty="0"/>
              <a:t> </a:t>
            </a:r>
            <a:r>
              <a:rPr lang="es-ES" sz="2000" dirty="0" err="1"/>
              <a:t>what</a:t>
            </a:r>
            <a:r>
              <a:rPr lang="es-ES" sz="2000" dirty="0"/>
              <a:t> </a:t>
            </a:r>
            <a:r>
              <a:rPr lang="es-ES" sz="2000" dirty="0" err="1"/>
              <a:t>our</a:t>
            </a:r>
            <a:r>
              <a:rPr lang="es-ES" sz="2000" dirty="0"/>
              <a:t> Project SWOT Scouts </a:t>
            </a:r>
            <a:r>
              <a:rPr lang="es-ES" sz="2000" dirty="0" err="1"/>
              <a:t>is</a:t>
            </a:r>
            <a:r>
              <a:rPr lang="es-ES" sz="2000" dirty="0"/>
              <a:t> </a:t>
            </a:r>
            <a:r>
              <a:rPr lang="es-ES" sz="2000" dirty="0" err="1"/>
              <a:t>about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583608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609</TotalTime>
  <Words>857</Words>
  <Application>Microsoft Office PowerPoint</Application>
  <PresentationFormat>Presentación en pantalla (16:9)</PresentationFormat>
  <Paragraphs>94</Paragraphs>
  <Slides>11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Webdings</vt:lpstr>
      <vt:lpstr>Impact</vt:lpstr>
      <vt:lpstr>Aharoni</vt:lpstr>
      <vt:lpstr>Arial</vt:lpstr>
      <vt:lpstr>Lato</vt:lpstr>
      <vt:lpstr>Franklin Gothic Demi</vt:lpstr>
      <vt:lpstr>Arial Narrow</vt:lpstr>
      <vt:lpstr>Evento principal</vt:lpstr>
      <vt:lpstr>Emotional intelligence</vt:lpstr>
      <vt:lpstr>introduction</vt:lpstr>
      <vt:lpstr>BUT… WHAT IS AN EMOTION?</vt:lpstr>
      <vt:lpstr>And what is a feeling?</vt:lpstr>
      <vt:lpstr>What is emotional intelligence?</vt:lpstr>
      <vt:lpstr>the IMPORTANCE of emotional intelligence</vt:lpstr>
      <vt:lpstr>AREAS of emotional intelligence</vt:lpstr>
      <vt:lpstr>Characteristic of people with high EI</vt:lpstr>
      <vt:lpstr>Good news !!   Emotional intelligence  can be developed</vt:lpstr>
      <vt:lpstr>Presentación de PowerPoint</vt:lpstr>
      <vt:lpstr>Thanks for  your 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 intelligence</dc:title>
  <dc:creator>Delia Rodriguez</dc:creator>
  <cp:lastModifiedBy>Delia Rodriguez</cp:lastModifiedBy>
  <cp:revision>57</cp:revision>
  <dcterms:modified xsi:type="dcterms:W3CDTF">2018-12-16T19:39:14Z</dcterms:modified>
</cp:coreProperties>
</file>