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7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8.png" ContentType="image/png"/>
  <Override PartName="/ppt/media/image15.png" ContentType="image/png"/>
  <Override PartName="/ppt/media/image13.png" ContentType="image/png"/>
  <Override PartName="/ppt/media/image19.jpeg" ContentType="image/jpeg"/>
  <Override PartName="/ppt/media/image11.png" ContentType="image/png"/>
  <Override PartName="/ppt/media/image10.png" ContentType="image/png"/>
  <Override PartName="/ppt/media/image12.png" ContentType="image/png"/>
  <Override PartName="/ppt/media/image9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14.jpeg" ContentType="image/jpeg"/>
  <Override PartName="/ppt/media/image5.png" ContentType="image/png"/>
  <Override PartName="/ppt/media/image25.png" ContentType="image/png"/>
  <Override PartName="/ppt/media/image2.png" ContentType="image/png"/>
  <Override PartName="/ppt/media/image4.jpeg" ContentType="image/jpe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560" y="2119320"/>
            <a:ext cx="4516560" cy="3603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4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e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716256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1143000" y="0"/>
            <a:ext cx="800064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2" name="CustomShape 3"/>
          <p:cNvSpPr/>
          <p:nvPr/>
        </p:nvSpPr>
        <p:spPr>
          <a:xfrm rot="10800000">
            <a:off x="628920" y="6069600"/>
            <a:ext cx="7920720" cy="53676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>
            <a:blip r:embed="rId2"/>
            <a:tile/>
          </a:blipFill>
          <a:ln w="6480">
            <a:noFill/>
          </a:ln>
        </p:spPr>
      </p:sp>
      <p:pic>
        <p:nvPicPr>
          <p:cNvPr id="5" name="Picture 2" descr=""/>
          <p:cNvPicPr/>
          <p:nvPr/>
        </p:nvPicPr>
        <p:blipFill>
          <a:blip r:embed="rId3"/>
          <a:stretch>
            <a:fillRect/>
          </a:stretch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"/>
          <p:cNvPicPr/>
          <p:nvPr/>
        </p:nvPicPr>
        <p:blipFill>
          <a:blip r:embed="rId4"/>
          <a:stretch>
            <a:fillRect/>
          </a:stretch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>
            <a:off x="0" y="0"/>
            <a:ext cx="716256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8" name="CustomShape 7"/>
          <p:cNvSpPr/>
          <p:nvPr/>
        </p:nvSpPr>
        <p:spPr>
          <a:xfrm>
            <a:off x="1143000" y="0"/>
            <a:ext cx="800064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9" name="CustomShape 8"/>
          <p:cNvSpPr/>
          <p:nvPr/>
        </p:nvSpPr>
        <p:spPr>
          <a:xfrm rot="10800000">
            <a:off x="892080" y="5617800"/>
            <a:ext cx="7382520" cy="53676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10" name="CustomShape 9"/>
          <p:cNvSpPr/>
          <p:nvPr/>
        </p:nvSpPr>
        <p:spPr>
          <a:xfrm>
            <a:off x="990000" y="1017000"/>
            <a:ext cx="7179480" cy="483120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1" name="CustomShape 10"/>
          <p:cNvSpPr/>
          <p:nvPr/>
        </p:nvSpPr>
        <p:spPr>
          <a:xfrm>
            <a:off x="990720" y="1009800"/>
            <a:ext cx="7179480" cy="4831200"/>
          </a:xfrm>
          <a:prstGeom prst="rect">
            <a:avLst/>
          </a:prstGeom>
          <a:blipFill>
            <a:blip r:embed="rId5"/>
            <a:tile/>
          </a:blipFill>
          <a:ln w="6480">
            <a:noFill/>
          </a:ln>
        </p:spPr>
      </p:sp>
      <p:pic>
        <p:nvPicPr>
          <p:cNvPr id="12" name="Picture 2" descr=""/>
          <p:cNvPicPr/>
          <p:nvPr/>
        </p:nvPicPr>
        <p:blipFill>
          <a:blip r:embed="rId6"/>
          <a:stretch>
            <a:fillRect/>
          </a:stretch>
        </p:blipFill>
        <p:spPr>
          <a:xfrm rot="1435800">
            <a:off x="769320" y="70164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3" name="Picture 2" descr=""/>
          <p:cNvPicPr/>
          <p:nvPr/>
        </p:nvPicPr>
        <p:blipFill>
          <a:blip r:embed="rId7"/>
          <a:stretch>
            <a:fillRect/>
          </a:stretch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4" name="PlaceHolder 11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it-IT" sz="4800">
                <a:solidFill>
                  <a:srgbClr val="000000"/>
                </a:solidFill>
                <a:latin typeface="Constantia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5" name="PlaceHolder 12"/>
          <p:cNvSpPr>
            <a:spLocks noGrp="1"/>
          </p:cNvSpPr>
          <p:nvPr>
            <p:ph type="dt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200">
                <a:solidFill>
                  <a:srgbClr val="5a6378"/>
                </a:solidFill>
                <a:latin typeface="Rage Italic"/>
              </a:rPr>
              <a:t>07/03/16</a:t>
            </a:r>
            <a:endParaRPr/>
          </a:p>
        </p:txBody>
      </p:sp>
      <p:sp>
        <p:nvSpPr>
          <p:cNvPr id="16" name="PlaceHolder 13"/>
          <p:cNvSpPr>
            <a:spLocks noGrp="1"/>
          </p:cNvSpPr>
          <p:nvPr>
            <p:ph type="ftr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7" name="PlaceHolder 14"/>
          <p:cNvSpPr>
            <a:spLocks noGrp="1"/>
          </p:cNvSpPr>
          <p:nvPr>
            <p:ph type="sldNum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F4B97CF5-226B-4009-BEF3-840E75C2ADB1}" type="slidenum">
              <a:rPr lang="it-IT" sz="1400">
                <a:solidFill>
                  <a:srgbClr val="5a6378"/>
                </a:solidFill>
                <a:latin typeface="Rage Italic"/>
              </a:rPr>
              <a:t>&lt;numero&gt;</a:t>
            </a:fld>
            <a:endParaRPr/>
          </a:p>
        </p:txBody>
      </p:sp>
      <p:sp>
        <p:nvSpPr>
          <p:cNvPr id="18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400">
                <a:latin typeface="Franklin Gothic Book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Franklin Gothic Book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Franklin Gothic Book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600">
                <a:latin typeface="Franklin Gothic Book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Franklin Gothic Book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Franklin Gothic Book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Franklin Gothic Book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e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0"/>
            <a:ext cx="716256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54" name="CustomShape 2"/>
          <p:cNvSpPr/>
          <p:nvPr/>
        </p:nvSpPr>
        <p:spPr>
          <a:xfrm>
            <a:off x="1143000" y="0"/>
            <a:ext cx="800064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55" name="CustomShape 3"/>
          <p:cNvSpPr/>
          <p:nvPr/>
        </p:nvSpPr>
        <p:spPr>
          <a:xfrm rot="10800000">
            <a:off x="628920" y="6069600"/>
            <a:ext cx="7920720" cy="53676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56" name="CustomShape 4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57" name="CustomShape 5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>
            <a:blip r:embed="rId2"/>
            <a:tile/>
          </a:blipFill>
          <a:ln w="6480">
            <a:noFill/>
          </a:ln>
        </p:spPr>
      </p:sp>
      <p:pic>
        <p:nvPicPr>
          <p:cNvPr id="58" name="Picture 2" descr=""/>
          <p:cNvPicPr/>
          <p:nvPr/>
        </p:nvPicPr>
        <p:blipFill>
          <a:blip r:embed="rId3"/>
          <a:stretch>
            <a:fillRect/>
          </a:stretch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59" name="Picture 2" descr=""/>
          <p:cNvPicPr/>
          <p:nvPr/>
        </p:nvPicPr>
        <p:blipFill>
          <a:blip r:embed="rId4"/>
          <a:stretch>
            <a:fillRect/>
          </a:stretch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60" name="PlaceHolder 6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onstantia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200">
                <a:solidFill>
                  <a:srgbClr val="000000"/>
                </a:solidFill>
                <a:latin typeface="Franklin Gothic Book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000">
                <a:solidFill>
                  <a:srgbClr val="000000"/>
                </a:solidFill>
                <a:latin typeface="Franklin Gothic Book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>
                <a:solidFill>
                  <a:srgbClr val="000000"/>
                </a:solidFill>
                <a:latin typeface="Franklin Gothic Book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1600">
                <a:solidFill>
                  <a:srgbClr val="000000"/>
                </a:solidFill>
                <a:latin typeface="Franklin Gothic Book"/>
              </a:rPr>
              <a:t>Quinto livello</a:t>
            </a:r>
            <a:endParaRPr/>
          </a:p>
        </p:txBody>
      </p:sp>
      <p:sp>
        <p:nvSpPr>
          <p:cNvPr id="62" name="PlaceHolder 8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200">
                <a:solidFill>
                  <a:srgbClr val="5a6378"/>
                </a:solidFill>
                <a:latin typeface="Rage Italic"/>
              </a:rPr>
              <a:t>07/03/16</a:t>
            </a:r>
            <a:endParaRPr/>
          </a:p>
        </p:txBody>
      </p:sp>
      <p:sp>
        <p:nvSpPr>
          <p:cNvPr id="63" name="PlaceHolder 9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64" name="PlaceHolder 10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19D004-8BE0-41A5-94CB-4ECABF171CB7}" type="slidenum">
              <a:rPr lang="it-IT" sz="1400">
                <a:solidFill>
                  <a:srgbClr val="5a6378"/>
                </a:solidFill>
                <a:latin typeface="Rage Italic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e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716256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100" name="CustomShape 2"/>
          <p:cNvSpPr/>
          <p:nvPr/>
        </p:nvSpPr>
        <p:spPr>
          <a:xfrm>
            <a:off x="1143000" y="0"/>
            <a:ext cx="800064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101" name="CustomShape 3"/>
          <p:cNvSpPr/>
          <p:nvPr/>
        </p:nvSpPr>
        <p:spPr>
          <a:xfrm rot="10800000">
            <a:off x="628920" y="6069600"/>
            <a:ext cx="7920720" cy="53676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102" name="CustomShape 4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03" name="CustomShape 5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>
            <a:blip r:embed="rId2"/>
            <a:tile/>
          </a:blipFill>
          <a:ln w="6480">
            <a:noFill/>
          </a:ln>
        </p:spPr>
      </p:sp>
      <p:pic>
        <p:nvPicPr>
          <p:cNvPr id="104" name="Picture 2" descr=""/>
          <p:cNvPicPr/>
          <p:nvPr/>
        </p:nvPicPr>
        <p:blipFill>
          <a:blip r:embed="rId3"/>
          <a:stretch>
            <a:fillRect/>
          </a:stretch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05" name="Picture 2" descr=""/>
          <p:cNvPicPr/>
          <p:nvPr/>
        </p:nvPicPr>
        <p:blipFill>
          <a:blip r:embed="rId4"/>
          <a:stretch>
            <a:fillRect/>
          </a:stretch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06" name="PlaceHolder 6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onstantia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07" name="PlaceHolder 7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200">
                <a:solidFill>
                  <a:srgbClr val="5a6378"/>
                </a:solidFill>
                <a:latin typeface="Rage Italic"/>
              </a:rPr>
              <a:t>07/03/16</a:t>
            </a:r>
            <a:endParaRPr/>
          </a:p>
        </p:txBody>
      </p:sp>
      <p:sp>
        <p:nvSpPr>
          <p:cNvPr id="108" name="PlaceHolder 8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9" name="PlaceHolder 9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5A7F935-C3A2-492E-974C-3AF2FB1E595F}" type="slidenum">
              <a:rPr lang="it-IT" sz="1400">
                <a:solidFill>
                  <a:srgbClr val="5a6378"/>
                </a:solidFill>
                <a:latin typeface="Rage Italic"/>
              </a:rPr>
              <a:t>&lt;numero&gt;</a:t>
            </a:fld>
            <a:endParaRPr/>
          </a:p>
        </p:txBody>
      </p:sp>
      <p:sp>
        <p:nvSpPr>
          <p:cNvPr id="110" name="PlaceHolder 10"/>
          <p:cNvSpPr>
            <a:spLocks noGrp="1"/>
          </p:cNvSpPr>
          <p:nvPr>
            <p:ph type="body"/>
          </p:nvPr>
        </p:nvSpPr>
        <p:spPr>
          <a:xfrm>
            <a:off x="1298520" y="2121480"/>
            <a:ext cx="3200040" cy="36025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200">
                <a:solidFill>
                  <a:srgbClr val="000000"/>
                </a:solidFill>
                <a:latin typeface="Franklin Gothic Book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000">
                <a:solidFill>
                  <a:srgbClr val="000000"/>
                </a:solidFill>
                <a:latin typeface="Franklin Gothic Book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>
                <a:solidFill>
                  <a:srgbClr val="000000"/>
                </a:solidFill>
                <a:latin typeface="Franklin Gothic Book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1600">
                <a:solidFill>
                  <a:srgbClr val="000000"/>
                </a:solidFill>
                <a:latin typeface="Franklin Gothic Book"/>
              </a:rPr>
              <a:t>Quinto livello</a:t>
            </a:r>
            <a:endParaRPr/>
          </a:p>
        </p:txBody>
      </p:sp>
      <p:sp>
        <p:nvSpPr>
          <p:cNvPr id="111" name="PlaceHolder 11"/>
          <p:cNvSpPr>
            <a:spLocks noGrp="1"/>
          </p:cNvSpPr>
          <p:nvPr>
            <p:ph type="body"/>
          </p:nvPr>
        </p:nvSpPr>
        <p:spPr>
          <a:xfrm>
            <a:off x="4663440" y="2119320"/>
            <a:ext cx="3200040" cy="36046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Franklin Gothic Book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200">
                <a:solidFill>
                  <a:srgbClr val="000000"/>
                </a:solidFill>
                <a:latin typeface="Franklin Gothic Book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000">
                <a:solidFill>
                  <a:srgbClr val="000000"/>
                </a:solidFill>
                <a:latin typeface="Franklin Gothic Book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>
                <a:solidFill>
                  <a:srgbClr val="000000"/>
                </a:solidFill>
                <a:latin typeface="Franklin Gothic Book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1600">
                <a:solidFill>
                  <a:srgbClr val="000000"/>
                </a:solidFill>
                <a:latin typeface="Franklin Gothic Book"/>
              </a:rPr>
              <a:t>Quinto livello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e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0"/>
            <a:ext cx="716256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147" name="CustomShape 2"/>
          <p:cNvSpPr/>
          <p:nvPr/>
        </p:nvSpPr>
        <p:spPr>
          <a:xfrm>
            <a:off x="1143000" y="0"/>
            <a:ext cx="8000640" cy="685764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fefefe"/>
              </a:gs>
            </a:gsLst>
            <a:path path="circle"/>
          </a:gradFill>
          <a:ln w="15840">
            <a:noFill/>
          </a:ln>
        </p:spPr>
      </p:sp>
      <p:sp>
        <p:nvSpPr>
          <p:cNvPr id="148" name="CustomShape 3"/>
          <p:cNvSpPr/>
          <p:nvPr/>
        </p:nvSpPr>
        <p:spPr>
          <a:xfrm rot="10800000">
            <a:off x="628920" y="6069600"/>
            <a:ext cx="7920720" cy="536760"/>
          </a:xfrm>
          <a:prstGeom prst="rect">
            <a:avLst/>
          </a:prstGeom>
          <a:gradFill>
            <a:gsLst>
              <a:gs pos="0">
                <a:srgbClr val="010101"/>
              </a:gs>
              <a:gs pos="100000">
                <a:srgbClr val="010101"/>
              </a:gs>
            </a:gsLst>
            <a:path path="circle"/>
          </a:gradFill>
          <a:ln w="15840">
            <a:noFill/>
          </a:ln>
        </p:spPr>
      </p:sp>
      <p:sp>
        <p:nvSpPr>
          <p:cNvPr id="149" name="CustomShape 4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sp>
        <p:nvSpPr>
          <p:cNvPr id="150" name="CustomShape 5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>
            <a:blip r:embed="rId2"/>
            <a:tile/>
          </a:blipFill>
          <a:ln w="6480">
            <a:noFill/>
          </a:ln>
        </p:spPr>
      </p:sp>
      <p:pic>
        <p:nvPicPr>
          <p:cNvPr id="151" name="Picture 2" descr=""/>
          <p:cNvPicPr/>
          <p:nvPr/>
        </p:nvPicPr>
        <p:blipFill>
          <a:blip r:embed="rId3"/>
          <a:stretch>
            <a:fillRect/>
          </a:stretch>
        </p:blipFill>
        <p:spPr>
          <a:xfrm rot="1435800">
            <a:off x="543600" y="272520"/>
            <a:ext cx="567360" cy="567360"/>
          </a:xfrm>
          <a:prstGeom prst="rect">
            <a:avLst/>
          </a:prstGeom>
          <a:ln>
            <a:noFill/>
          </a:ln>
        </p:spPr>
      </p:pic>
      <p:pic>
        <p:nvPicPr>
          <p:cNvPr id="152" name="Picture 2" descr=""/>
          <p:cNvPicPr/>
          <p:nvPr/>
        </p:nvPicPr>
        <p:blipFill>
          <a:blip r:embed="rId4"/>
          <a:stretch>
            <a:fillRect/>
          </a:stretch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>
            <a:noFill/>
          </a:ln>
        </p:spPr>
      </p:pic>
      <p:sp>
        <p:nvSpPr>
          <p:cNvPr id="153" name="PlaceHolder 6"/>
          <p:cNvSpPr>
            <a:spLocks noGrp="1"/>
          </p:cNvSpPr>
          <p:nvPr>
            <p:ph type="dt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200">
                <a:solidFill>
                  <a:srgbClr val="5a6378"/>
                </a:solidFill>
                <a:latin typeface="Rage Italic"/>
              </a:rPr>
              <a:t>07/03/16</a:t>
            </a:r>
            <a:endParaRPr/>
          </a:p>
        </p:txBody>
      </p:sp>
      <p:sp>
        <p:nvSpPr>
          <p:cNvPr id="154" name="PlaceHolder 7"/>
          <p:cNvSpPr>
            <a:spLocks noGrp="1"/>
          </p:cNvSpPr>
          <p:nvPr>
            <p:ph type="ftr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5" name="PlaceHolder 8"/>
          <p:cNvSpPr>
            <a:spLocks noGrp="1"/>
          </p:cNvSpPr>
          <p:nvPr>
            <p:ph type="sldNum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AC4191F-846D-42DA-9166-3521756CF6FF}" type="slidenum">
              <a:rPr lang="it-IT" sz="1400">
                <a:solidFill>
                  <a:srgbClr val="5a6378"/>
                </a:solidFill>
                <a:latin typeface="Rage Italic"/>
              </a:rPr>
              <a:t>&lt;numero&gt;</a:t>
            </a:fld>
            <a:endParaRPr/>
          </a:p>
        </p:txBody>
      </p:sp>
      <p:sp>
        <p:nvSpPr>
          <p:cNvPr id="156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it-IT">
                <a:latin typeface="Franklin Gothic Book"/>
              </a:rPr>
              <a:t>Fate clic per modificare il formato del testo del titolo</a:t>
            </a:r>
            <a:endParaRPr/>
          </a:p>
        </p:txBody>
      </p:sp>
      <p:sp>
        <p:nvSpPr>
          <p:cNvPr id="157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2400">
                <a:latin typeface="Franklin Gothic Book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Franklin Gothic Book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Franklin Gothic Book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600">
                <a:latin typeface="Franklin Gothic Book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Franklin Gothic Book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Franklin Gothic Book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Franklin Gothic Book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727280" y="1794960"/>
            <a:ext cx="5723280" cy="182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it-IT" sz="4800">
                <a:solidFill>
                  <a:srgbClr val="c00000"/>
                </a:solidFill>
                <a:latin typeface="Bell MT"/>
              </a:rPr>
              <a:t>NAME’S ORIGIN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475640" y="155664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The names of our theacher and some of our classmates refer precisely to this: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900">
                <a:solidFill>
                  <a:srgbClr val="000000"/>
                </a:solidFill>
                <a:latin typeface="Californian FB"/>
              </a:rPr>
              <a:t>Selena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Σελήνη that literally means “moon”.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900">
                <a:solidFill>
                  <a:srgbClr val="000000"/>
                </a:solidFill>
                <a:latin typeface="Californian FB"/>
              </a:rPr>
              <a:t>Gaia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 derives from the Greek noun Γῆ “earth”.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900">
                <a:solidFill>
                  <a:srgbClr val="000000"/>
                </a:solidFill>
                <a:latin typeface="Californian FB"/>
              </a:rPr>
              <a:t>Elena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έλένη, “torch” and means “shining light”, “the bright one”.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900">
                <a:solidFill>
                  <a:srgbClr val="000000"/>
                </a:solidFill>
                <a:latin typeface="Californian FB"/>
              </a:rPr>
              <a:t>Ettore</a:t>
            </a:r>
            <a:r>
              <a:rPr lang="it-IT" sz="2900">
                <a:solidFill>
                  <a:srgbClr val="000000"/>
                </a:solidFill>
                <a:latin typeface="Californian FB"/>
              </a:rPr>
              <a:t>: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 derives from the Greek έκτωρ which is based in turn from the verb έχω: “to have” and means “that stands firm”.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475640" y="148464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Angelo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term άγγελος: “angel or messanger”.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 </a:t>
            </a: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Agnese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 it’s a female given name, which derives from the Greek term ἁγνός meaning “pure” or “holy”. The name passed to Italian as Agnese.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Barbara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noun βάρβαρος meaning “foreign”.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475640" y="155664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Caterina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κάθαρος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meaning “pure”.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Filippo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noun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φιλός “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friend” and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ίππος “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horse” so means “lovers of horses”.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Gregoria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γρηγορείν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meaning “to watch”. The name means “watchfull, alert”.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115640" y="188640"/>
            <a:ext cx="6964920" cy="1202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onstantia"/>
              </a:rPr>
              <a:t>
</a:t>
            </a:r>
            <a:r>
              <a:rPr b="1" lang="it-IT" sz="4400">
                <a:solidFill>
                  <a:srgbClr val="000000"/>
                </a:solidFill>
                <a:latin typeface="Franklin Gothic Book"/>
              </a:rPr>
              <a:t>Introduction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1463040" y="211932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The two main subjects of our classical school are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L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atin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 and ancient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G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reek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; these have given rise respectively one to Italian and the other to modern greek. Although greek and italian are two languages totally different, in ancient times were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sisters languages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, so much so that one person could speak both.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Thanks to this proximity with the greek, then, many terms of our everyday spoken derive from this. Between the various words with a Greek origin, many are proper names.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e1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547640" y="162864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 </a:t>
            </a:r>
            <a:r>
              <a:rPr b="1" lang="it-IT" sz="2800">
                <a:solidFill>
                  <a:srgbClr val="000000"/>
                </a:solidFill>
                <a:latin typeface="Californian FB"/>
              </a:rPr>
              <a:t>Alessandro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derives from the Greek name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Άλέξανδρος,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formed by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αλέξω “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to help” and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ἁνήρ “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man”. And means “defender of man”.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800">
                <a:solidFill>
                  <a:srgbClr val="000000"/>
                </a:solidFill>
                <a:latin typeface="Californian FB"/>
              </a:rPr>
              <a:t>Irene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 derives from the Greek noun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είρηνη, “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peace” and means “one who brings peace”.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800">
                <a:solidFill>
                  <a:srgbClr val="000000"/>
                </a:solidFill>
                <a:latin typeface="Californian FB"/>
              </a:rPr>
              <a:t>Alessia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 derives from the Greek term A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λεξις,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that means “defender”.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800">
                <a:solidFill>
                  <a:srgbClr val="000000"/>
                </a:solidFill>
                <a:latin typeface="Californian FB"/>
              </a:rPr>
              <a:t>Andrea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 derives from the Greek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ἁνήρ,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genitive </a:t>
            </a:r>
            <a:r>
              <a:rPr lang="it-IT" sz="2400">
                <a:solidFill>
                  <a:srgbClr val="000000"/>
                </a:solidFill>
                <a:latin typeface="Franklin Gothic Book"/>
              </a:rPr>
              <a:t>ανδρός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that means “brave man”.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331640" y="1700640"/>
            <a:ext cx="3200040" cy="3602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These names are all united by the ideal of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peace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, very strong in ancient Greece: in fact, for example, during the period of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Olympics games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all war activities in proress were interrupted, at least in appearance.</a:t>
            </a:r>
            <a:endParaRPr/>
          </a:p>
        </p:txBody>
      </p:sp>
      <p:pic>
        <p:nvPicPr>
          <p:cNvPr id="19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4160" y="2856960"/>
            <a:ext cx="3200040" cy="212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277000" y="1700640"/>
            <a:ext cx="4571640" cy="73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Sofia</a:t>
            </a:r>
            <a:r>
              <a:rPr lang="it-IT">
                <a:solidFill>
                  <a:srgbClr val="000000"/>
                </a:solidFill>
                <a:latin typeface="Californian FB"/>
              </a:rPr>
              <a:t>: derives from the Greek term σοφία that means “wisdom”.</a:t>
            </a:r>
            <a:endParaRPr/>
          </a:p>
        </p:txBody>
      </p:sp>
      <p:pic>
        <p:nvPicPr>
          <p:cNvPr id="19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19640" y="2709000"/>
            <a:ext cx="6228000" cy="314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475640" y="170064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Also this name reflects another founding value of Greek culture: the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wisdom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In fact, just this country is the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birthplace of philosophy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 and the oldest and most revolutionary thinkers, just think to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Plato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 or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Aristotle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In the religious sphere the term “wisdom” was associated to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Minerva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,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Zeus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 and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Apollo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. 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475640" y="155664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Over the austerity of the philosophers, Greeks were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festive and happy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in fact, there were a lot of banquets.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As the god of happiness was identified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Dionysus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, main terrestrial gods of Greek mythology.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298520" y="2121480"/>
            <a:ext cx="3200040" cy="3602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Connected right to joy and happiness is the name: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b="1" lang="it-IT" sz="2400">
                <a:solidFill>
                  <a:srgbClr val="000000"/>
                </a:solidFill>
                <a:latin typeface="Californian FB"/>
              </a:rPr>
              <a:t>Ilaria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:  derives from the Greek term ίλαρος that means “hilarious”.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37440" y="2232000"/>
            <a:ext cx="3456000" cy="20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1547640" y="1124640"/>
            <a:ext cx="6195960" cy="3603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5000"/>
              <a:buFont typeface="Brush Script MT"/>
              <a:buChar char="O"/>
            </a:pPr>
            <a:r>
              <a:rPr lang="it-IT" sz="2400">
                <a:solidFill>
                  <a:srgbClr val="000000"/>
                </a:solidFill>
                <a:latin typeface="Californian FB"/>
              </a:rPr>
              <a:t>Greek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mithology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 has had an enormous influence on the culture, the arts, literature and western culture and her heritage is still alive in its languages and its cultures. The </a:t>
            </a:r>
            <a:r>
              <a:rPr b="1" lang="it-IT" sz="2400">
                <a:solidFill>
                  <a:srgbClr val="000000"/>
                </a:solidFill>
                <a:latin typeface="Californian FB"/>
              </a:rPr>
              <a:t>gods </a:t>
            </a:r>
            <a:r>
              <a:rPr lang="it-IT" sz="2400">
                <a:solidFill>
                  <a:srgbClr val="000000"/>
                </a:solidFill>
                <a:latin typeface="Californian FB"/>
              </a:rPr>
              <a:t>are also the most important figures in the mithology.</a:t>
            </a:r>
            <a:endParaRPr/>
          </a:p>
        </p:txBody>
      </p:sp>
      <p:pic>
        <p:nvPicPr>
          <p:cNvPr id="20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51640" y="3689280"/>
            <a:ext cx="4896360" cy="184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