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56" r:id="rId2"/>
    <p:sldId id="276" r:id="rId3"/>
    <p:sldId id="279" r:id="rId4"/>
    <p:sldId id="257" r:id="rId5"/>
    <p:sldId id="266" r:id="rId6"/>
    <p:sldId id="267" r:id="rId7"/>
    <p:sldId id="268" r:id="rId8"/>
    <p:sldId id="269" r:id="rId9"/>
    <p:sldId id="264" r:id="rId10"/>
    <p:sldId id="270" r:id="rId11"/>
    <p:sldId id="271" r:id="rId12"/>
    <p:sldId id="272" r:id="rId13"/>
    <p:sldId id="273" r:id="rId14"/>
    <p:sldId id="274" r:id="rId15"/>
    <p:sldId id="275" r:id="rId16"/>
    <p:sldId id="277" r:id="rId17"/>
    <p:sldId id="278"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9461D-8143-DF85-DD89-C14343E837F1}" v="1024" dt="2021-03-25T10:43:47.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C83A504-2703-451F-9089-F498BF17F6FE}" type="datetimeFigureOut">
              <a:rPr lang="it-IT" smtClean="0"/>
              <a:t>25/03/2021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3CB5C4-EB4B-4C84-B79B-08ACC3C80EDF}" type="slidenum">
              <a:rPr lang="it-IT" smtClean="0"/>
              <a:t>‹Nº›</a:t>
            </a:fld>
            <a:endParaRPr lang="it-IT"/>
          </a:p>
        </p:txBody>
      </p:sp>
    </p:spTree>
    <p:extLst>
      <p:ext uri="{BB962C8B-B14F-4D97-AF65-F5344CB8AC3E}">
        <p14:creationId xmlns:p14="http://schemas.microsoft.com/office/powerpoint/2010/main" val="193345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C83A504-2703-451F-9089-F498BF17F6FE}" type="datetimeFigureOut">
              <a:rPr lang="it-IT" smtClean="0"/>
              <a:t>25/03/2021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3CB5C4-EB4B-4C84-B79B-08ACC3C80EDF}" type="slidenum">
              <a:rPr lang="it-IT" smtClean="0"/>
              <a:t>‹Nº›</a:t>
            </a:fld>
            <a:endParaRPr lang="it-IT"/>
          </a:p>
        </p:txBody>
      </p:sp>
    </p:spTree>
    <p:extLst>
      <p:ext uri="{BB962C8B-B14F-4D97-AF65-F5344CB8AC3E}">
        <p14:creationId xmlns:p14="http://schemas.microsoft.com/office/powerpoint/2010/main" val="335893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C83A504-2703-451F-9089-F498BF17F6FE}" type="datetimeFigureOut">
              <a:rPr lang="it-IT" smtClean="0"/>
              <a:t>25/03/2021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3CB5C4-EB4B-4C84-B79B-08ACC3C80EDF}" type="slidenum">
              <a:rPr lang="it-IT" smtClean="0"/>
              <a:t>‹Nº›</a:t>
            </a:fld>
            <a:endParaRPr lang="it-IT"/>
          </a:p>
        </p:txBody>
      </p:sp>
    </p:spTree>
    <p:extLst>
      <p:ext uri="{BB962C8B-B14F-4D97-AF65-F5344CB8AC3E}">
        <p14:creationId xmlns:p14="http://schemas.microsoft.com/office/powerpoint/2010/main" val="382363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C83A504-2703-451F-9089-F498BF17F6FE}" type="datetimeFigureOut">
              <a:rPr lang="it-IT" smtClean="0"/>
              <a:t>25/03/2021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3CB5C4-EB4B-4C84-B79B-08ACC3C80EDF}" type="slidenum">
              <a:rPr lang="it-IT" smtClean="0"/>
              <a:t>‹Nº›</a:t>
            </a:fld>
            <a:endParaRPr lang="it-IT"/>
          </a:p>
        </p:txBody>
      </p:sp>
    </p:spTree>
    <p:extLst>
      <p:ext uri="{BB962C8B-B14F-4D97-AF65-F5344CB8AC3E}">
        <p14:creationId xmlns:p14="http://schemas.microsoft.com/office/powerpoint/2010/main" val="345852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C83A504-2703-451F-9089-F498BF17F6FE}" type="datetimeFigureOut">
              <a:rPr lang="it-IT" smtClean="0"/>
              <a:t>25/03/2021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3CB5C4-EB4B-4C84-B79B-08ACC3C80EDF}" type="slidenum">
              <a:rPr lang="it-IT" smtClean="0"/>
              <a:t>‹Nº›</a:t>
            </a:fld>
            <a:endParaRPr lang="it-IT"/>
          </a:p>
        </p:txBody>
      </p:sp>
    </p:spTree>
    <p:extLst>
      <p:ext uri="{BB962C8B-B14F-4D97-AF65-F5344CB8AC3E}">
        <p14:creationId xmlns:p14="http://schemas.microsoft.com/office/powerpoint/2010/main" val="381462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C83A504-2703-451F-9089-F498BF17F6FE}" type="datetimeFigureOut">
              <a:rPr lang="it-IT" smtClean="0"/>
              <a:t>25/03/2021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D3CB5C4-EB4B-4C84-B79B-08ACC3C80EDF}" type="slidenum">
              <a:rPr lang="it-IT" smtClean="0"/>
              <a:t>‹Nº›</a:t>
            </a:fld>
            <a:endParaRPr lang="it-IT"/>
          </a:p>
        </p:txBody>
      </p:sp>
    </p:spTree>
    <p:extLst>
      <p:ext uri="{BB962C8B-B14F-4D97-AF65-F5344CB8AC3E}">
        <p14:creationId xmlns:p14="http://schemas.microsoft.com/office/powerpoint/2010/main" val="1521989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C83A504-2703-451F-9089-F498BF17F6FE}" type="datetimeFigureOut">
              <a:rPr lang="it-IT" smtClean="0"/>
              <a:t>25/03/2021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D3CB5C4-EB4B-4C84-B79B-08ACC3C80EDF}" type="slidenum">
              <a:rPr lang="it-IT" smtClean="0"/>
              <a:t>‹Nº›</a:t>
            </a:fld>
            <a:endParaRPr lang="it-IT"/>
          </a:p>
        </p:txBody>
      </p:sp>
    </p:spTree>
    <p:extLst>
      <p:ext uri="{BB962C8B-B14F-4D97-AF65-F5344CB8AC3E}">
        <p14:creationId xmlns:p14="http://schemas.microsoft.com/office/powerpoint/2010/main" val="22131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C83A504-2703-451F-9089-F498BF17F6FE}" type="datetimeFigureOut">
              <a:rPr lang="it-IT" smtClean="0"/>
              <a:t>25/03/2021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D3CB5C4-EB4B-4C84-B79B-08ACC3C80EDF}" type="slidenum">
              <a:rPr lang="it-IT" smtClean="0"/>
              <a:t>‹Nº›</a:t>
            </a:fld>
            <a:endParaRPr lang="it-IT"/>
          </a:p>
        </p:txBody>
      </p:sp>
    </p:spTree>
    <p:extLst>
      <p:ext uri="{BB962C8B-B14F-4D97-AF65-F5344CB8AC3E}">
        <p14:creationId xmlns:p14="http://schemas.microsoft.com/office/powerpoint/2010/main" val="2717447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3A504-2703-451F-9089-F498BF17F6FE}" type="datetimeFigureOut">
              <a:rPr lang="it-IT" smtClean="0"/>
              <a:t>25/03/2021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D3CB5C4-EB4B-4C84-B79B-08ACC3C80EDF}" type="slidenum">
              <a:rPr lang="it-IT" smtClean="0"/>
              <a:t>‹Nº›</a:t>
            </a:fld>
            <a:endParaRPr lang="it-IT"/>
          </a:p>
        </p:txBody>
      </p:sp>
    </p:spTree>
    <p:extLst>
      <p:ext uri="{BB962C8B-B14F-4D97-AF65-F5344CB8AC3E}">
        <p14:creationId xmlns:p14="http://schemas.microsoft.com/office/powerpoint/2010/main" val="361419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C83A504-2703-451F-9089-F498BF17F6FE}" type="datetimeFigureOut">
              <a:rPr lang="it-IT" smtClean="0"/>
              <a:t>25/03/2021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D3CB5C4-EB4B-4C84-B79B-08ACC3C80EDF}" type="slidenum">
              <a:rPr lang="it-IT" smtClean="0"/>
              <a:t>‹Nº›</a:t>
            </a:fld>
            <a:endParaRPr lang="it-IT"/>
          </a:p>
        </p:txBody>
      </p:sp>
    </p:spTree>
    <p:extLst>
      <p:ext uri="{BB962C8B-B14F-4D97-AF65-F5344CB8AC3E}">
        <p14:creationId xmlns:p14="http://schemas.microsoft.com/office/powerpoint/2010/main" val="157726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C83A504-2703-451F-9089-F498BF17F6FE}" type="datetimeFigureOut">
              <a:rPr lang="it-IT" smtClean="0"/>
              <a:t>25/03/2021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D3CB5C4-EB4B-4C84-B79B-08ACC3C80EDF}" type="slidenum">
              <a:rPr lang="it-IT" smtClean="0"/>
              <a:t>‹Nº›</a:t>
            </a:fld>
            <a:endParaRPr lang="it-IT"/>
          </a:p>
        </p:txBody>
      </p:sp>
    </p:spTree>
    <p:extLst>
      <p:ext uri="{BB962C8B-B14F-4D97-AF65-F5344CB8AC3E}">
        <p14:creationId xmlns:p14="http://schemas.microsoft.com/office/powerpoint/2010/main" val="380231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3A504-2703-451F-9089-F498BF17F6FE}" type="datetimeFigureOut">
              <a:rPr lang="it-IT" smtClean="0"/>
              <a:t>25/03/2021</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CB5C4-EB4B-4C84-B79B-08ACC3C80EDF}" type="slidenum">
              <a:rPr lang="it-IT" smtClean="0"/>
              <a:t>‹Nº›</a:t>
            </a:fld>
            <a:endParaRPr lang="it-IT"/>
          </a:p>
        </p:txBody>
      </p:sp>
    </p:spTree>
    <p:extLst>
      <p:ext uri="{BB962C8B-B14F-4D97-AF65-F5344CB8AC3E}">
        <p14:creationId xmlns:p14="http://schemas.microsoft.com/office/powerpoint/2010/main" val="117205373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video" Target="https://www.youtube.com/embed/rPkKGgpE-v0" TargetMode="External"/><Relationship Id="rId7" Type="http://schemas.openxmlformats.org/officeDocument/2006/relationships/image" Target="../media/image10.png"/><Relationship Id="rId2" Type="http://schemas.openxmlformats.org/officeDocument/2006/relationships/video" Target="https://www.youtube.com/embed/HD23-188-mk" TargetMode="External"/><Relationship Id="rId1" Type="http://schemas.openxmlformats.org/officeDocument/2006/relationships/video" Target="https://www.youtube.com/embed/j7oEtY6zPFc" TargetMode="External"/><Relationship Id="rId6" Type="http://schemas.openxmlformats.org/officeDocument/2006/relationships/image" Target="../media/image9.jpeg"/><Relationship Id="rId5" Type="http://schemas.openxmlformats.org/officeDocument/2006/relationships/slideLayout" Target="../slideLayouts/slideLayout7.xml"/><Relationship Id="rId4" Type="http://schemas.openxmlformats.org/officeDocument/2006/relationships/video" Target="https://www.youtube.com/embed/iXpMaK7Q2I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hyperlink" Target="https://es.wikipedia.org/wiki/Polic%C3%ADa_Nacional_de_Colombia" TargetMode="External"/><Relationship Id="rId13" Type="http://schemas.openxmlformats.org/officeDocument/2006/relationships/hyperlink" Target="https://es.wikipedia.org/wiki/Frente_Nacional_(Colombia)" TargetMode="External"/><Relationship Id="rId3" Type="http://schemas.openxmlformats.org/officeDocument/2006/relationships/hyperlink" Target="https://es.wikipedia.org/wiki/Partido_Liberal_Colombiano" TargetMode="External"/><Relationship Id="rId7" Type="http://schemas.openxmlformats.org/officeDocument/2006/relationships/hyperlink" Target="https://es.wikipedia.org/wiki/Terrorismo" TargetMode="External"/><Relationship Id="rId12" Type="http://schemas.openxmlformats.org/officeDocument/2006/relationships/hyperlink" Target="https://es.wikipedia.org/wiki/Bogotazo" TargetMode="External"/><Relationship Id="rId2" Type="http://schemas.openxmlformats.org/officeDocument/2006/relationships/hyperlink" Target="https://es.wikipedia.org/wiki/Colombia" TargetMode="External"/><Relationship Id="rId1" Type="http://schemas.openxmlformats.org/officeDocument/2006/relationships/slideLayout" Target="../slideLayouts/slideLayout4.xml"/><Relationship Id="rId6" Type="http://schemas.openxmlformats.org/officeDocument/2006/relationships/hyperlink" Target="https://es.wikipedia.org/wiki/Propiedad_privada" TargetMode="External"/><Relationship Id="rId11" Type="http://schemas.openxmlformats.org/officeDocument/2006/relationships/hyperlink" Target="https://es.wikipedia.org/wiki/Jorge_Eli%C3%A9cer_Gait%C3%A1n" TargetMode="External"/><Relationship Id="rId5" Type="http://schemas.openxmlformats.org/officeDocument/2006/relationships/hyperlink" Target="https://es.wikipedia.org/wiki/Guerra_civil" TargetMode="External"/><Relationship Id="rId10" Type="http://schemas.openxmlformats.org/officeDocument/2006/relationships/hyperlink" Target="https://es.wikipedia.org/wiki/Guerrillas_liberales_(Colombia)" TargetMode="External"/><Relationship Id="rId4" Type="http://schemas.openxmlformats.org/officeDocument/2006/relationships/hyperlink" Target="https://es.wikipedia.org/wiki/Partido_Conservador_Colombiano" TargetMode="External"/><Relationship Id="rId9" Type="http://schemas.openxmlformats.org/officeDocument/2006/relationships/hyperlink" Target="https://es.wikipedia.org/wiki/Ej%C3%A9rcito_Nacional_de_Colombia" TargetMode="External"/><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cifras.unidadvictimas.gov.co/"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audio" Target="../media/media1.m4a"/><Relationship Id="rId7" Type="http://schemas.openxmlformats.org/officeDocument/2006/relationships/image" Target="../media/image18.jpg"/><Relationship Id="rId2" Type="http://schemas.microsoft.com/office/2007/relationships/media" Target="../media/media1.m4a"/><Relationship Id="rId1" Type="http://schemas.openxmlformats.org/officeDocument/2006/relationships/video" Target="https://www.youtube.com/embed/D-ONB9FcggY" TargetMode="Externa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slideLayout" Target="../slideLayouts/slideLayout2.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solidFill>
                  <a:srgbClr val="FF0000"/>
                </a:solidFill>
              </a:rPr>
              <a:t>HÉCTOR ABAD GÓMEZ</a:t>
            </a:r>
          </a:p>
        </p:txBody>
      </p:sp>
      <p:sp>
        <p:nvSpPr>
          <p:cNvPr id="3" name="Sottotitolo 2"/>
          <p:cNvSpPr>
            <a:spLocks noGrp="1"/>
          </p:cNvSpPr>
          <p:nvPr>
            <p:ph type="subTitle" idx="1"/>
          </p:nvPr>
        </p:nvSpPr>
        <p:spPr/>
        <p:txBody>
          <a:bodyPr/>
          <a:lstStyle/>
          <a:p>
            <a:r>
              <a:rPr lang="it-IT" dirty="0"/>
              <a:t>ACTIVISTA A FAVOR DE LOS DERECHOS HUMANOS</a:t>
            </a:r>
          </a:p>
        </p:txBody>
      </p:sp>
    </p:spTree>
    <p:extLst>
      <p:ext uri="{BB962C8B-B14F-4D97-AF65-F5344CB8AC3E}">
        <p14:creationId xmlns:p14="http://schemas.microsoft.com/office/powerpoint/2010/main" val="163159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95730" y="301408"/>
            <a:ext cx="6096000" cy="923330"/>
          </a:xfrm>
          <a:prstGeom prst="rect">
            <a:avLst/>
          </a:prstGeom>
        </p:spPr>
        <p:txBody>
          <a:bodyPr wrap="square" lIns="91440" tIns="45720" rIns="91440" bIns="45720" anchor="t">
            <a:spAutoFit/>
          </a:bodyPr>
          <a:lstStyle/>
          <a:p>
            <a:pPr algn="ctr"/>
            <a:r>
              <a:rPr lang="it-IT" sz="3600" b="1" dirty="0">
                <a:solidFill>
                  <a:srgbClr val="FF0000"/>
                </a:solidFill>
                <a:latin typeface="Calibri Light" panose="020F0302020204030204"/>
                <a:ea typeface="+mj-ea"/>
                <a:cs typeface="+mj-cs"/>
              </a:rPr>
              <a:t>EL OLVIDO QUE SEREMOS</a:t>
            </a:r>
            <a:br>
              <a:rPr lang="it-IT" sz="3600" b="1" dirty="0">
                <a:solidFill>
                  <a:srgbClr val="FF0000"/>
                </a:solidFill>
                <a:latin typeface="Calibri Light" panose="020F0302020204030204"/>
                <a:ea typeface="+mj-ea"/>
                <a:cs typeface="+mj-cs"/>
              </a:rPr>
            </a:br>
            <a:r>
              <a:rPr lang="it-IT" b="1" dirty="0">
                <a:solidFill>
                  <a:srgbClr val="FF0000"/>
                </a:solidFill>
                <a:latin typeface="Calibri Light" panose="020F0302020204030204"/>
                <a:ea typeface="+mj-ea"/>
                <a:cs typeface="+mj-cs"/>
              </a:rPr>
              <a:t>QUIÉN ERA HÉCTOR ABAD GÓMEZ</a:t>
            </a:r>
            <a:endParaRPr lang="it-IT" b="1" dirty="0">
              <a:solidFill>
                <a:srgbClr val="FF0000"/>
              </a:solidFill>
            </a:endParaRPr>
          </a:p>
        </p:txBody>
      </p:sp>
      <p:sp>
        <p:nvSpPr>
          <p:cNvPr id="4" name="CasellaDiTesto 3"/>
          <p:cNvSpPr txBox="1"/>
          <p:nvPr/>
        </p:nvSpPr>
        <p:spPr>
          <a:xfrm>
            <a:off x="735169" y="1792860"/>
            <a:ext cx="560231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a:t>El médico Héctor Abad Gómez dedicó sus últimos años, hasta el mismo día en que cayó asesinado en pleno centro de Medellín, a la </a:t>
            </a:r>
            <a:r>
              <a:rPr lang="es-ES" dirty="0">
                <a:solidFill>
                  <a:srgbClr val="FF0000"/>
                </a:solidFill>
              </a:rPr>
              <a:t>defensa de la igualdad social y los derechos humanos. </a:t>
            </a:r>
          </a:p>
          <a:p>
            <a:r>
              <a:rPr lang="es-ES" i="1" dirty="0"/>
              <a:t>El olvido que seremos </a:t>
            </a:r>
            <a:r>
              <a:rPr lang="es-ES" dirty="0"/>
              <a:t>es la reconstrucción amorosa y paciente de un personaje; está lleno de sonrisas y canta el placer de vivir, pero muestra también la tristeza y la rabia que provoca la muerte de un ser excepcional. </a:t>
            </a:r>
          </a:p>
        </p:txBody>
      </p:sp>
      <p:sp>
        <p:nvSpPr>
          <p:cNvPr id="5" name="CasellaDiTesto 4"/>
          <p:cNvSpPr txBox="1"/>
          <p:nvPr/>
        </p:nvSpPr>
        <p:spPr>
          <a:xfrm>
            <a:off x="6658377" y="1430800"/>
            <a:ext cx="4752304" cy="313932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s-ES" dirty="0"/>
              <a:t>Nos describe de forma muy emotiva la relación de profundo amor que los unía desde que era un niño. La admiración que sentía hacia él, un hombre cariñoso, alegre, que educó a sus hijos desde la tolerancia y el respeto; que quiso abrir sus mentes a los libros, a los grandes escritores, a la cultura y que </a:t>
            </a:r>
            <a:r>
              <a:rPr lang="es-ES" dirty="0">
                <a:solidFill>
                  <a:srgbClr val="FF0000"/>
                </a:solidFill>
              </a:rPr>
              <a:t>luchó casi obsesivamente por cambiar las cosas en la Colombia convulsa de los años 80</a:t>
            </a:r>
            <a:r>
              <a:rPr lang="es-ES" dirty="0"/>
              <a:t>. Una época devastadora, en la que todos aquellos que “molestaban”, eran apuntados en listas negras y asesinados sin miramientos.</a:t>
            </a:r>
          </a:p>
        </p:txBody>
      </p:sp>
      <p:sp>
        <p:nvSpPr>
          <p:cNvPr id="7" name="CasellaDiTesto 6"/>
          <p:cNvSpPr txBox="1"/>
          <p:nvPr/>
        </p:nvSpPr>
        <p:spPr>
          <a:xfrm>
            <a:off x="594575" y="5138243"/>
            <a:ext cx="11485808"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s-ES" dirty="0"/>
              <a:t>Sus denuncias apasionadas eran un profundo acto de </a:t>
            </a:r>
            <a:r>
              <a:rPr lang="es-ES">
                <a:solidFill>
                  <a:srgbClr val="FF0000"/>
                </a:solidFill>
              </a:rPr>
              <a:t>compasión por el sufrimiento humano </a:t>
            </a:r>
            <a:r>
              <a:rPr lang="es-ES" dirty="0"/>
              <a:t>y de </a:t>
            </a:r>
            <a:r>
              <a:rPr lang="es-ES" dirty="0">
                <a:solidFill>
                  <a:srgbClr val="FF0000"/>
                </a:solidFill>
              </a:rPr>
              <a:t>indignación por los males que se podían evitar</a:t>
            </a:r>
            <a:r>
              <a:rPr lang="es-ES" dirty="0"/>
              <a:t> con apenas un poco de activismo social</a:t>
            </a:r>
          </a:p>
        </p:txBody>
      </p:sp>
    </p:spTree>
    <p:extLst>
      <p:ext uri="{BB962C8B-B14F-4D97-AF65-F5344CB8AC3E}">
        <p14:creationId xmlns:p14="http://schemas.microsoft.com/office/powerpoint/2010/main" val="148040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21218" y="257576"/>
            <a:ext cx="10792496" cy="2184188"/>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lvl="0">
              <a:lnSpc>
                <a:spcPct val="90000"/>
              </a:lnSpc>
              <a:spcBef>
                <a:spcPts val="1000"/>
              </a:spcBef>
            </a:pPr>
            <a:r>
              <a:rPr lang="es-ES_tradnl" sz="1600" dirty="0">
                <a:latin typeface="Roboto"/>
              </a:rPr>
              <a:t>En cuanto a la </a:t>
            </a:r>
            <a:r>
              <a:rPr lang="es-ES_tradnl" sz="1600">
                <a:solidFill>
                  <a:srgbClr val="FF0000"/>
                </a:solidFill>
                <a:latin typeface="Roboto"/>
              </a:rPr>
              <a:t>educación</a:t>
            </a:r>
            <a:r>
              <a:rPr lang="es-ES_tradnl" sz="1600" dirty="0">
                <a:solidFill>
                  <a:srgbClr val="FF0000"/>
                </a:solidFill>
                <a:latin typeface="Roboto"/>
              </a:rPr>
              <a:t> de sus hijos</a:t>
            </a:r>
            <a:r>
              <a:rPr lang="es-ES_tradnl" sz="1600" dirty="0">
                <a:latin typeface="Roboto"/>
              </a:rPr>
              <a:t>:</a:t>
            </a:r>
          </a:p>
          <a:p>
            <a:pPr marL="228600" lvl="0" indent="-228600">
              <a:lnSpc>
                <a:spcPct val="90000"/>
              </a:lnSpc>
              <a:spcBef>
                <a:spcPts val="1000"/>
              </a:spcBef>
              <a:buFont typeface="Arial" panose="020B0604020202020204" pitchFamily="34" charset="0"/>
              <a:buChar char="•"/>
            </a:pPr>
            <a:r>
              <a:rPr lang="es-ES_tradnl" sz="1600" dirty="0">
                <a:latin typeface="Roboto"/>
              </a:rPr>
              <a:t>Odiaba por encima de todo que sus hijos no tuvieran conciencia social ni entendieran el país en el que vivían</a:t>
            </a:r>
          </a:p>
          <a:p>
            <a:pPr marL="228600" indent="-228600">
              <a:lnSpc>
                <a:spcPct val="90000"/>
              </a:lnSpc>
              <a:spcBef>
                <a:spcPts val="1000"/>
              </a:spcBef>
              <a:buFont typeface="Arial" panose="020B0604020202020204" pitchFamily="34" charset="0"/>
              <a:buChar char="•"/>
            </a:pPr>
            <a:r>
              <a:rPr lang="es-ES_tradnl" sz="1600" dirty="0">
                <a:latin typeface="Roboto"/>
              </a:rPr>
              <a:t>Exigían que respetaran a todos por igual sin importar a que clase social o raza o religión pertenecieran (episodio de Héctor que con sus amigos lanzan piedras a la casa de un judío)</a:t>
            </a:r>
          </a:p>
          <a:p>
            <a:pPr marL="228600" lvl="0" indent="-228600">
              <a:lnSpc>
                <a:spcPct val="90000"/>
              </a:lnSpc>
              <a:spcBef>
                <a:spcPts val="1000"/>
              </a:spcBef>
              <a:buFont typeface="Arial" panose="020B0604020202020204" pitchFamily="34" charset="0"/>
              <a:buChar char="•"/>
            </a:pPr>
            <a:r>
              <a:rPr lang="es-ES_tradnl" sz="1600" dirty="0">
                <a:latin typeface="Roboto"/>
              </a:rPr>
              <a:t>Le parecía necesario que vieran desde niños el padecimiento, casi siempre por desgracias y enfermedades asociadas a la pobreza de muchos colombianos</a:t>
            </a:r>
          </a:p>
          <a:p>
            <a:pPr lvl="0">
              <a:lnSpc>
                <a:spcPct val="90000"/>
              </a:lnSpc>
              <a:spcBef>
                <a:spcPts val="1000"/>
              </a:spcBef>
            </a:pPr>
            <a:endParaRPr lang="es-ES_tradnl" dirty="0">
              <a:cs typeface="Calibri"/>
            </a:endParaRPr>
          </a:p>
        </p:txBody>
      </p:sp>
      <p:sp>
        <p:nvSpPr>
          <p:cNvPr id="4" name="CasellaDiTesto 3"/>
          <p:cNvSpPr txBox="1"/>
          <p:nvPr/>
        </p:nvSpPr>
        <p:spPr>
          <a:xfrm>
            <a:off x="701899" y="2794905"/>
            <a:ext cx="10831133" cy="280076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lvl="0"/>
            <a:r>
              <a:rPr lang="es-ES" sz="1600" b="1" dirty="0">
                <a:solidFill>
                  <a:srgbClr val="FF0000"/>
                </a:solidFill>
                <a:latin typeface="Roboto"/>
              </a:rPr>
              <a:t>ACTOS CONCRETOS</a:t>
            </a:r>
          </a:p>
          <a:p>
            <a:pPr marL="285750" lvl="0" indent="-285750">
              <a:buFont typeface="Arial" panose="020B0604020202020204" pitchFamily="34" charset="0"/>
              <a:buChar char="•"/>
            </a:pPr>
            <a:r>
              <a:rPr lang="es-ES" sz="1600" dirty="0">
                <a:solidFill>
                  <a:srgbClr val="121212"/>
                </a:solidFill>
                <a:latin typeface="Roboto"/>
              </a:rPr>
              <a:t>Los fines de semana los dedicaba a trabajar en los barrios pobres de Medellin</a:t>
            </a:r>
          </a:p>
          <a:p>
            <a:pPr marL="285750" lvl="0" indent="-285750">
              <a:buFont typeface="Arial" panose="020B0604020202020204" pitchFamily="34" charset="0"/>
              <a:buChar char="•"/>
            </a:pPr>
            <a:r>
              <a:rPr lang="es-ES" sz="1600">
                <a:solidFill>
                  <a:srgbClr val="121212"/>
                </a:solidFill>
                <a:latin typeface="Roboto"/>
              </a:rPr>
              <a:t>Junto a un amigo gringo reunían los líderes del barrio proponían trabajo comunitario para mejorar sus condiciones </a:t>
            </a:r>
            <a:r>
              <a:rPr lang="es-ES" sz="1600" dirty="0">
                <a:solidFill>
                  <a:srgbClr val="121212"/>
                </a:solidFill>
                <a:latin typeface="Roboto"/>
              </a:rPr>
              <a:t>de vida.</a:t>
            </a:r>
          </a:p>
          <a:p>
            <a:pPr marL="285750" indent="-285750">
              <a:buFont typeface="Arial" panose="020B0604020202020204" pitchFamily="34" charset="0"/>
              <a:buChar char="•"/>
            </a:pPr>
            <a:r>
              <a:rPr lang="es-ES" sz="1600">
                <a:solidFill>
                  <a:srgbClr val="121212"/>
                </a:solidFill>
                <a:latin typeface="Roboto"/>
              </a:rPr>
              <a:t>Los guiaban en la organización para conseguir </a:t>
            </a:r>
            <a:r>
              <a:rPr lang="es-ES" sz="1600" dirty="0">
                <a:solidFill>
                  <a:srgbClr val="5B9BD5"/>
                </a:solidFill>
                <a:latin typeface="Roboto"/>
              </a:rPr>
              <a:t>agua potable</a:t>
            </a:r>
            <a:r>
              <a:rPr lang="es-ES" sz="1600" dirty="0">
                <a:solidFill>
                  <a:srgbClr val="121212"/>
                </a:solidFill>
                <a:latin typeface="Roboto"/>
              </a:rPr>
              <a:t>, </a:t>
            </a:r>
            <a:r>
              <a:rPr lang="es-ES" sz="1600" dirty="0">
                <a:solidFill>
                  <a:srgbClr val="5B9BD5"/>
                </a:solidFill>
                <a:latin typeface="Roboto"/>
              </a:rPr>
              <a:t>alcantarillado </a:t>
            </a:r>
            <a:r>
              <a:rPr lang="es-ES" sz="1600" dirty="0">
                <a:solidFill>
                  <a:srgbClr val="121212"/>
                </a:solidFill>
                <a:latin typeface="Roboto"/>
              </a:rPr>
              <a:t>y </a:t>
            </a:r>
            <a:r>
              <a:rPr lang="es-ES" sz="1600" dirty="0">
                <a:solidFill>
                  <a:srgbClr val="5B9BD5"/>
                </a:solidFill>
                <a:latin typeface="Roboto"/>
              </a:rPr>
              <a:t>latrinas</a:t>
            </a:r>
            <a:r>
              <a:rPr lang="es-ES" sz="1600">
                <a:solidFill>
                  <a:srgbClr val="121212"/>
                </a:solidFill>
                <a:latin typeface="Roboto"/>
              </a:rPr>
              <a:t> pués los niños morían de </a:t>
            </a:r>
            <a:r>
              <a:rPr lang="es-ES" sz="1600" i="1" dirty="0">
                <a:solidFill>
                  <a:srgbClr val="FF0000"/>
                </a:solidFill>
                <a:latin typeface="Roboto"/>
              </a:rPr>
              <a:t>diarrea y desnutrición </a:t>
            </a:r>
          </a:p>
          <a:p>
            <a:pPr marL="285750" indent="-285750">
              <a:buFont typeface="Arial" panose="020B0604020202020204" pitchFamily="34" charset="0"/>
              <a:buChar char="•"/>
            </a:pPr>
            <a:r>
              <a:rPr lang="es-ES" sz="1400" dirty="0">
                <a:solidFill>
                  <a:srgbClr val="FF0000"/>
                </a:solidFill>
                <a:latin typeface="Roboto"/>
              </a:rPr>
              <a:t>Campañas de vacunación, clases de higiene y primeros auxilios en el hogar</a:t>
            </a:r>
            <a:r>
              <a:rPr lang="es-ES" sz="1400" dirty="0">
                <a:latin typeface="Roboto"/>
              </a:rPr>
              <a:t>. </a:t>
            </a:r>
            <a:r>
              <a:rPr lang="es-ES" sz="1600" dirty="0">
                <a:latin typeface="Roboto"/>
              </a:rPr>
              <a:t>En 1957, cuando todavía existía controversia sobre la eficacia y la inocuidad de las vacunas Salk (de virus muertos) y Sabin (de virus atenuados), se presentó una epidemia de poliomielitis en Andes, un poblado al suroeste de Medellín, y Héctor Abad Gómez tomó la audaz decisión de </a:t>
            </a:r>
            <a:r>
              <a:rPr lang="es-ES" sz="1600" dirty="0">
                <a:solidFill>
                  <a:schemeClr val="tx1"/>
                </a:solidFill>
                <a:latin typeface="Roboto"/>
              </a:rPr>
              <a:t>probar la vacuna Sabin, aún en experimentación, en una campaña poblacional. Antes de comenzar la vacunación y para mostrar su convicción de la bondad y la inocuidad de la medida</a:t>
            </a:r>
            <a:r>
              <a:rPr lang="es-ES" sz="1600" dirty="0">
                <a:solidFill>
                  <a:schemeClr val="accent1"/>
                </a:solidFill>
                <a:latin typeface="Roboto"/>
              </a:rPr>
              <a:t>, inoculó a sus tres hijas. </a:t>
            </a:r>
          </a:p>
        </p:txBody>
      </p:sp>
      <p:sp>
        <p:nvSpPr>
          <p:cNvPr id="5" name="CasellaDiTesto 4"/>
          <p:cNvSpPr txBox="1"/>
          <p:nvPr/>
        </p:nvSpPr>
        <p:spPr>
          <a:xfrm>
            <a:off x="721219" y="5782614"/>
            <a:ext cx="10831132" cy="646331"/>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s-ES" dirty="0">
                <a:solidFill>
                  <a:srgbClr val="FF0000"/>
                </a:solidFill>
                <a:latin typeface="Roboto"/>
              </a:rPr>
              <a:t>La medicina se aprende  en la calle en los barrios dándose cuenta de porqué y de qué se enferman las personas</a:t>
            </a:r>
          </a:p>
        </p:txBody>
      </p:sp>
    </p:spTree>
    <p:extLst>
      <p:ext uri="{BB962C8B-B14F-4D97-AF65-F5344CB8AC3E}">
        <p14:creationId xmlns:p14="http://schemas.microsoft.com/office/powerpoint/2010/main" val="101840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40912" y="360609"/>
            <a:ext cx="11372045" cy="1200329"/>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s-ES" b="1" dirty="0">
                <a:solidFill>
                  <a:srgbClr val="FF0000"/>
                </a:solidFill>
                <a:latin typeface="Roboto"/>
              </a:rPr>
              <a:t>MEDICINA SOCIAL</a:t>
            </a:r>
          </a:p>
          <a:p>
            <a:r>
              <a:rPr lang="es-ES">
                <a:latin typeface="Roboto"/>
              </a:rPr>
              <a:t>Héctor Abad Gómez empezó a pensar en medicina social cuando:</a:t>
            </a:r>
          </a:p>
          <a:p>
            <a:pPr marL="285750" indent="-285750">
              <a:buFont typeface="Arial" panose="020B0604020202020204" pitchFamily="34" charset="0"/>
              <a:buChar char="•"/>
            </a:pPr>
            <a:r>
              <a:rPr lang="es-ES">
                <a:latin typeface="Roboto"/>
              </a:rPr>
              <a:t>vio morir muchos niños de difteria al ver que no se hacían campañas de vacunación y cuando </a:t>
            </a:r>
          </a:p>
          <a:p>
            <a:pPr marL="285750" indent="-285750">
              <a:buFont typeface="Arial" panose="020B0604020202020204" pitchFamily="34" charset="0"/>
              <a:buChar char="•"/>
            </a:pPr>
            <a:r>
              <a:rPr lang="es-ES">
                <a:latin typeface="Roboto"/>
              </a:rPr>
              <a:t>un compañero de universidad murió de tifoidea y la causa era que no le hechaban cloro al acueducto</a:t>
            </a:r>
          </a:p>
        </p:txBody>
      </p:sp>
      <p:sp>
        <p:nvSpPr>
          <p:cNvPr id="3" name="CasellaDiTesto 2"/>
          <p:cNvSpPr txBox="1"/>
          <p:nvPr/>
        </p:nvSpPr>
        <p:spPr>
          <a:xfrm>
            <a:off x="540912" y="4314423"/>
            <a:ext cx="11372045" cy="2339102"/>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s-ES" sz="2000" b="1" dirty="0">
                <a:solidFill>
                  <a:srgbClr val="FF0000"/>
                </a:solidFill>
                <a:latin typeface="Roboto"/>
              </a:rPr>
              <a:t>El deber de un médico</a:t>
            </a:r>
            <a:r>
              <a:rPr lang="es-ES" sz="2000" b="1">
                <a:solidFill>
                  <a:srgbClr val="FF0000"/>
                </a:solidFill>
                <a:latin typeface="Roboto"/>
              </a:rPr>
              <a:t> según Héctor Abad Gómez</a:t>
            </a:r>
          </a:p>
          <a:p>
            <a:r>
              <a:rPr lang="es-ES" dirty="0">
                <a:latin typeface="Roboto"/>
              </a:rPr>
              <a:t>El médico </a:t>
            </a:r>
            <a:r>
              <a:rPr lang="es-ES">
                <a:latin typeface="Roboto"/>
              </a:rPr>
              <a:t>tenía</a:t>
            </a:r>
            <a:r>
              <a:rPr lang="es-ES" dirty="0">
                <a:latin typeface="Roboto"/>
              </a:rPr>
              <a:t> que:</a:t>
            </a:r>
          </a:p>
          <a:p>
            <a:pPr marL="285750" indent="-285750">
              <a:buFont typeface="Arial" panose="020B0604020202020204" pitchFamily="34" charset="0"/>
              <a:buChar char="•"/>
            </a:pPr>
            <a:r>
              <a:rPr lang="es-ES">
                <a:latin typeface="Roboto"/>
              </a:rPr>
              <a:t>Investigar, entender, las relaciones entre la situacion económica y la salud </a:t>
            </a:r>
          </a:p>
          <a:p>
            <a:pPr marL="285750" indent="-285750">
              <a:buFont typeface="Arial" panose="020B0604020202020204" pitchFamily="34" charset="0"/>
              <a:buChar char="•"/>
            </a:pPr>
            <a:r>
              <a:rPr lang="es-ES">
                <a:latin typeface="Roboto"/>
              </a:rPr>
              <a:t>Dejar de ser un brujo para convertirse en un activista social y en un científico</a:t>
            </a:r>
          </a:p>
          <a:p>
            <a:pPr marL="285750" indent="-285750">
              <a:buFont typeface="Arial" panose="020B0604020202020204" pitchFamily="34" charset="0"/>
              <a:buChar char="•"/>
            </a:pPr>
            <a:r>
              <a:rPr lang="es-ES">
                <a:latin typeface="Roboto"/>
              </a:rPr>
              <a:t>Prevenir la fiebre tifoidea con medidas higiénicas (Se enfurecía con quienes querían simplemente aplicar </a:t>
            </a:r>
            <a:r>
              <a:rPr lang="es-ES" dirty="0">
                <a:latin typeface="Roboto"/>
              </a:rPr>
              <a:t>tratamientos)</a:t>
            </a:r>
          </a:p>
          <a:p>
            <a:pPr marL="285750" indent="-285750">
              <a:buFont typeface="Arial" panose="020B0604020202020204" pitchFamily="34" charset="0"/>
              <a:buChar char="•"/>
            </a:pPr>
            <a:r>
              <a:rPr lang="es-ES">
                <a:latin typeface="Roboto"/>
              </a:rPr>
              <a:t>Intervenir en las verdaderas causas de las enfermedades de los niíos que eran sociales (sentía una revuelta interior contra quienes simplemente sanaban niños)</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685" y="1866118"/>
            <a:ext cx="2143125" cy="214312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215" y="1856569"/>
            <a:ext cx="2162221" cy="2162221"/>
          </a:xfrm>
          <a:prstGeom prst="rect">
            <a:avLst/>
          </a:prstGeom>
        </p:spPr>
      </p:pic>
      <p:sp>
        <p:nvSpPr>
          <p:cNvPr id="6" name="Rettangolo 5"/>
          <p:cNvSpPr/>
          <p:nvPr/>
        </p:nvSpPr>
        <p:spPr>
          <a:xfrm>
            <a:off x="7722203" y="2070065"/>
            <a:ext cx="3785674" cy="203132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endParaRPr lang="it-IT" dirty="0"/>
          </a:p>
          <a:p>
            <a:r>
              <a:rPr lang="es-CO" dirty="0"/>
              <a:t>Mientras empezó a trabajar en el Ministerio de Salud, tuvo la idea del </a:t>
            </a:r>
            <a:r>
              <a:rPr lang="es-CO" dirty="0">
                <a:solidFill>
                  <a:srgbClr val="FF0000"/>
                </a:solidFill>
              </a:rPr>
              <a:t>año rural obligatorio para los médicos recién graduados </a:t>
            </a:r>
            <a:r>
              <a:rPr lang="es-CO" dirty="0"/>
              <a:t>(en la época del </a:t>
            </a:r>
            <a:r>
              <a:rPr lang="es-CO"/>
              <a:t>presidente conservador Ospina Pérez)</a:t>
            </a:r>
            <a:endParaRPr lang="es-CO">
              <a:cs typeface="Calibri"/>
            </a:endParaRPr>
          </a:p>
          <a:p>
            <a:endParaRPr lang="es-CO" dirty="0">
              <a:cs typeface="Calibri"/>
            </a:endParaRPr>
          </a:p>
        </p:txBody>
      </p:sp>
    </p:spTree>
    <p:extLst>
      <p:ext uri="{BB962C8B-B14F-4D97-AF65-F5344CB8AC3E}">
        <p14:creationId xmlns:p14="http://schemas.microsoft.com/office/powerpoint/2010/main" val="2289712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65738" y="267462"/>
            <a:ext cx="4751429" cy="707886"/>
          </a:xfrm>
          <a:prstGeom prst="rect">
            <a:avLst/>
          </a:prstGeom>
        </p:spPr>
        <p:txBody>
          <a:bodyPr wrap="none">
            <a:spAutoFit/>
          </a:bodyPr>
          <a:lstStyle/>
          <a:p>
            <a:r>
              <a:rPr lang="it-IT" sz="4000" b="1" dirty="0">
                <a:solidFill>
                  <a:srgbClr val="FF0000"/>
                </a:solidFill>
                <a:latin typeface="Calibri Light" panose="020F0302020204030204"/>
                <a:ea typeface="+mj-ea"/>
                <a:cs typeface="+mj-cs"/>
              </a:rPr>
              <a:t>PRIMEROS ENEMIGOS</a:t>
            </a:r>
            <a:endParaRPr lang="it-IT" b="1" dirty="0"/>
          </a:p>
        </p:txBody>
      </p:sp>
      <p:sp>
        <p:nvSpPr>
          <p:cNvPr id="3" name="CasellaDiTesto 2"/>
          <p:cNvSpPr txBox="1"/>
          <p:nvPr/>
        </p:nvSpPr>
        <p:spPr>
          <a:xfrm>
            <a:off x="462828" y="1114469"/>
            <a:ext cx="5306096" cy="2831544"/>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s-ES" sz="1600" b="1">
                <a:solidFill>
                  <a:srgbClr val="FF0000"/>
                </a:solidFill>
              </a:rPr>
              <a:t>MÉDICOS</a:t>
            </a:r>
            <a:endParaRPr lang="es-ES" sz="1600" b="1">
              <a:solidFill>
                <a:srgbClr val="FF0000"/>
              </a:solidFill>
              <a:cs typeface="Calibri"/>
            </a:endParaRPr>
          </a:p>
          <a:p>
            <a:pPr marL="285750" indent="-285750">
              <a:buFont typeface="Arial" panose="020B0604020202020204" pitchFamily="34" charset="0"/>
              <a:buChar char="•"/>
            </a:pPr>
            <a:r>
              <a:rPr lang="es-ES" sz="1600"/>
              <a:t>Practicaban la medicina curativa individual para enriquecerse y aumentar su prestigio</a:t>
            </a:r>
            <a:endParaRPr lang="es-ES" sz="1600">
              <a:cs typeface="Calibri"/>
            </a:endParaRPr>
          </a:p>
          <a:p>
            <a:pPr marL="285750" indent="-285750">
              <a:buFont typeface="Arial" panose="020B0604020202020204" pitchFamily="34" charset="0"/>
              <a:buChar char="•"/>
            </a:pPr>
            <a:r>
              <a:rPr lang="es-ES" sz="1600"/>
              <a:t>Lo detestaban por defender la medicina preventiva en cambio de sus proyectos de grandes clínicas privadas, laboratorios, técnicos diagnósticos y estudios especializados</a:t>
            </a:r>
            <a:endParaRPr lang="es-ES" sz="1600">
              <a:cs typeface="Calibri"/>
            </a:endParaRPr>
          </a:p>
          <a:p>
            <a:pPr marL="285750" indent="-285750">
              <a:buFont typeface="Arial" panose="020B0604020202020204" pitchFamily="34" charset="0"/>
              <a:buChar char="•"/>
            </a:pPr>
            <a:r>
              <a:rPr lang="es-ES" sz="1600"/>
              <a:t>Si había que construir un acueducto, a la hora de repartir recursos el gobierno no disponía para la construcción de hospitales y nuevos aparatos sofisticados</a:t>
            </a:r>
            <a:endParaRPr lang="es-ES" sz="1600">
              <a:cs typeface="Calibri"/>
            </a:endParaRPr>
          </a:p>
          <a:p>
            <a:endParaRPr lang="es-ES" dirty="0">
              <a:cs typeface="Calibri"/>
            </a:endParaRPr>
          </a:p>
        </p:txBody>
      </p:sp>
      <p:sp>
        <p:nvSpPr>
          <p:cNvPr id="4" name="CasellaDiTesto 3"/>
          <p:cNvSpPr txBox="1"/>
          <p:nvPr/>
        </p:nvSpPr>
        <p:spPr>
          <a:xfrm>
            <a:off x="6529589" y="1207279"/>
            <a:ext cx="4739425" cy="2339102"/>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it-IT" sz="1600" b="1" dirty="0">
                <a:solidFill>
                  <a:srgbClr val="FF0000"/>
                </a:solidFill>
              </a:rPr>
              <a:t>RICOS</a:t>
            </a:r>
          </a:p>
          <a:p>
            <a:r>
              <a:rPr lang="es-ES_tradnl" sz="1600" dirty="0"/>
              <a:t>Les parecia que ,con su manía de igualdad y conciencia social, estaba organizando a los pobres para que </a:t>
            </a:r>
            <a:r>
              <a:rPr lang="es-ES_tradnl" sz="1600"/>
              <a:t>hicieran la revolución.</a:t>
            </a:r>
            <a:endParaRPr lang="es-ES_tradnl" sz="1600">
              <a:cs typeface="Calibri"/>
            </a:endParaRPr>
          </a:p>
          <a:p>
            <a:endParaRPr lang="es-ES_tradnl" sz="1600" dirty="0">
              <a:cs typeface="Calibri"/>
            </a:endParaRPr>
          </a:p>
          <a:p>
            <a:r>
              <a:rPr lang="es-ES_tradnl" sz="1600" dirty="0"/>
              <a:t>Un político, Cipriamo Jaramillo Restrepo había dicho que Héctor Abad Gómez era un marxista y un peligroso </a:t>
            </a:r>
            <a:r>
              <a:rPr lang="es-ES_tradnl" sz="1600"/>
              <a:t>izquierdista al que había que cortarle las alas para que </a:t>
            </a:r>
            <a:r>
              <a:rPr lang="es-ES_tradnl" sz="1600" dirty="0"/>
              <a:t>no volara</a:t>
            </a:r>
            <a:r>
              <a:rPr lang="es-ES_tradnl" dirty="0"/>
              <a:t>.</a:t>
            </a:r>
            <a:endParaRPr lang="es-ES_tradnl" dirty="0">
              <a:cs typeface="Calibri"/>
            </a:endParaRPr>
          </a:p>
        </p:txBody>
      </p:sp>
      <p:sp>
        <p:nvSpPr>
          <p:cNvPr id="12" name="CasellaDiTesto 11"/>
          <p:cNvSpPr txBox="1"/>
          <p:nvPr/>
        </p:nvSpPr>
        <p:spPr>
          <a:xfrm>
            <a:off x="635356" y="4443211"/>
            <a:ext cx="5134379" cy="156966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it-IT" sz="1600" b="1" dirty="0">
                <a:solidFill>
                  <a:srgbClr val="FF0000"/>
                </a:solidFill>
              </a:rPr>
              <a:t>LOS CURAS</a:t>
            </a:r>
          </a:p>
          <a:p>
            <a:r>
              <a:rPr lang="es-ES" sz="1600"/>
              <a:t>Lo odiaban porque estaba infectando la conciencia de las personas en los barrios populares de la ciudad, pues, por el solo hecho de hacerle ver su miseria y sus derechos «inoculaba en las simples mentes de los pobres el veneno del odio, del rencor y de la envidia»</a:t>
            </a:r>
            <a:endParaRPr lang="es-ES" sz="1600">
              <a:cs typeface="Calibri"/>
            </a:endParaRPr>
          </a:p>
        </p:txBody>
      </p:sp>
      <p:sp>
        <p:nvSpPr>
          <p:cNvPr id="5" name="CasellaDiTesto 4"/>
          <p:cNvSpPr txBox="1"/>
          <p:nvPr/>
        </p:nvSpPr>
        <p:spPr>
          <a:xfrm>
            <a:off x="6529589" y="3863662"/>
            <a:ext cx="4739425" cy="1077218"/>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s-ES" sz="1600" b="1">
                <a:solidFill>
                  <a:srgbClr val="FF0000"/>
                </a:solidFill>
              </a:rPr>
              <a:t>CONSERVADORES</a:t>
            </a:r>
            <a:endParaRPr lang="es-ES" sz="1600" b="1">
              <a:solidFill>
                <a:srgbClr val="FF0000"/>
              </a:solidFill>
              <a:cs typeface="Calibri"/>
            </a:endParaRPr>
          </a:p>
          <a:p>
            <a:r>
              <a:rPr lang="es-ES" sz="1600"/>
              <a:t>Lo perseguían porque lo consideraban un izquierdista </a:t>
            </a:r>
            <a:r>
              <a:rPr lang="es-ES" sz="1600" dirty="0"/>
              <a:t>nocivo para los alumnos, peligroso para la sociedad y </a:t>
            </a:r>
            <a:r>
              <a:rPr lang="es-ES" sz="1600"/>
              <a:t>demasiado libre pensador en materia religiosa</a:t>
            </a:r>
            <a:endParaRPr lang="es-ES" sz="1600">
              <a:cs typeface="Calibri"/>
            </a:endParaRPr>
          </a:p>
        </p:txBody>
      </p:sp>
      <p:sp>
        <p:nvSpPr>
          <p:cNvPr id="6" name="CasellaDiTesto 5"/>
          <p:cNvSpPr txBox="1"/>
          <p:nvPr/>
        </p:nvSpPr>
        <p:spPr>
          <a:xfrm>
            <a:off x="6529589" y="5190186"/>
            <a:ext cx="4739425" cy="830997"/>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it-IT" sz="1600" b="1" dirty="0">
                <a:solidFill>
                  <a:srgbClr val="FF0000"/>
                </a:solidFill>
              </a:rPr>
              <a:t>IZQUIERDISTAS</a:t>
            </a:r>
          </a:p>
          <a:p>
            <a:r>
              <a:rPr lang="es-ES" sz="1600"/>
              <a:t>Lo veían como un burgués tibio e incorregible porque </a:t>
            </a:r>
            <a:r>
              <a:rPr lang="es-ES" sz="1600" dirty="0"/>
              <a:t>no estaba de acuerdo con la lucha armada</a:t>
            </a:r>
            <a:endParaRPr lang="es-ES" sz="1600" dirty="0">
              <a:cs typeface="Calibri"/>
            </a:endParaRPr>
          </a:p>
        </p:txBody>
      </p:sp>
    </p:spTree>
    <p:extLst>
      <p:ext uri="{BB962C8B-B14F-4D97-AF65-F5344CB8AC3E}">
        <p14:creationId xmlns:p14="http://schemas.microsoft.com/office/powerpoint/2010/main" val="149744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62885" y="553792"/>
            <a:ext cx="10406129" cy="2985433"/>
          </a:xfrm>
          <a:prstGeom prst="rect">
            <a:avLst/>
          </a:prstGeom>
          <a:noFill/>
        </p:spPr>
        <p:txBody>
          <a:bodyPr wrap="square" lIns="91440" tIns="45720" rIns="91440" bIns="45720" rtlCol="0" anchor="t">
            <a:spAutoFit/>
          </a:bodyPr>
          <a:lstStyle/>
          <a:p>
            <a:endParaRPr lang="it-IT" dirty="0"/>
          </a:p>
          <a:p>
            <a:pPr algn="ctr"/>
            <a:r>
              <a:rPr lang="it-IT" sz="2800" b="1">
                <a:solidFill>
                  <a:srgbClr val="FF0000"/>
                </a:solidFill>
              </a:rPr>
              <a:t>IDEOLOGÍA</a:t>
            </a:r>
            <a:endParaRPr lang="it-IT" sz="1400" dirty="0"/>
          </a:p>
          <a:p>
            <a:endParaRPr lang="it-IT" sz="1400" dirty="0"/>
          </a:p>
          <a:p>
            <a:r>
              <a:rPr lang="es-ES" sz="1600"/>
              <a:t>A raíz de las matanzas de los conservadores contra los liberales renunció al puesto en el Ministerio de Salud porque no </a:t>
            </a:r>
            <a:r>
              <a:rPr lang="es-ES" sz="1600" dirty="0"/>
              <a:t>quería ser cómplice de los crímenes cometidos.</a:t>
            </a:r>
            <a:endParaRPr lang="es-ES" sz="1600" dirty="0">
              <a:cs typeface="Calibri"/>
            </a:endParaRPr>
          </a:p>
          <a:p>
            <a:endParaRPr lang="es-ES" sz="1600" dirty="0">
              <a:cs typeface="Calibri"/>
            </a:endParaRPr>
          </a:p>
          <a:p>
            <a:r>
              <a:rPr lang="es-ES" sz="1600" dirty="0"/>
              <a:t>Tuvo la suerte de ser llamado por la </a:t>
            </a:r>
            <a:r>
              <a:rPr lang="es-ES" sz="1600" dirty="0">
                <a:solidFill>
                  <a:srgbClr val="FF0000"/>
                </a:solidFill>
              </a:rPr>
              <a:t>Organización mundial de la salud en Washington </a:t>
            </a:r>
            <a:r>
              <a:rPr lang="es-ES" sz="1600" dirty="0"/>
              <a:t>para un cargo de asesoría médica. Esto lo salvó de la violencia que se desencadeno en Colombia en esos años con las matanzas entre liberales y conservadores en las que murieron algunos compañeros de bachillerato y a 400.000 colombianos más.</a:t>
            </a:r>
            <a:endParaRPr lang="es-ES" sz="1600" dirty="0">
              <a:cs typeface="Calibri"/>
            </a:endParaRPr>
          </a:p>
          <a:p>
            <a:endParaRPr lang="es-ES" sz="1600" dirty="0">
              <a:cs typeface="Calibri"/>
            </a:endParaRPr>
          </a:p>
          <a:p>
            <a:r>
              <a:rPr lang="es-ES" sz="1600" dirty="0"/>
              <a:t>El mundo tiene que ser socialista para salir de la miseria e injusticia (no al modelo soviético después del viaje a Rusia)</a:t>
            </a:r>
            <a:endParaRPr lang="es-ES" sz="1600" dirty="0">
              <a:cs typeface="Calibri"/>
            </a:endParaRPr>
          </a:p>
        </p:txBody>
      </p:sp>
      <p:sp>
        <p:nvSpPr>
          <p:cNvPr id="3" name="Rettangolo 2"/>
          <p:cNvSpPr/>
          <p:nvPr/>
        </p:nvSpPr>
        <p:spPr>
          <a:xfrm>
            <a:off x="2790423" y="3544170"/>
            <a:ext cx="6096000" cy="2062103"/>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anchor="t">
            <a:spAutoFit/>
          </a:bodyPr>
          <a:lstStyle/>
          <a:p>
            <a:pPr lvl="0" algn="ctr"/>
            <a:r>
              <a:rPr lang="es-ES_tradnl" sz="1600" dirty="0">
                <a:solidFill>
                  <a:srgbClr val="FF0000"/>
                </a:solidFill>
              </a:rPr>
              <a:t>IDEOLOGÍA DE HÉCTOR ABAD ERA UN HÍBRIDO</a:t>
            </a:r>
            <a:endParaRPr lang="es-ES_tradnl" sz="1600" dirty="0">
              <a:solidFill>
                <a:srgbClr val="FF0000"/>
              </a:solidFill>
              <a:cs typeface="Calibri"/>
            </a:endParaRPr>
          </a:p>
          <a:p>
            <a:pPr marL="285750" lvl="0" indent="-285750">
              <a:buFont typeface="Arial" panose="020B0604020202020204" pitchFamily="34" charset="0"/>
              <a:buChar char="•"/>
            </a:pPr>
            <a:r>
              <a:rPr lang="es-ES_tradnl" sz="1600" dirty="0"/>
              <a:t>Cristiano en religión (Jesús una amable figura con inclinación hacia los más débiles)</a:t>
            </a:r>
            <a:endParaRPr lang="es-ES_tradnl" sz="1600" dirty="0">
              <a:cs typeface="Calibri"/>
            </a:endParaRPr>
          </a:p>
          <a:p>
            <a:pPr marL="285750" lvl="0" indent="-285750">
              <a:buFont typeface="Arial" panose="020B0604020202020204" pitchFamily="34" charset="0"/>
              <a:buChar char="•"/>
            </a:pPr>
            <a:r>
              <a:rPr lang="es-ES_tradnl" sz="1600" dirty="0"/>
              <a:t>Marxista en economía porque detestaba la explotación económica y los abusos de los capitalistas</a:t>
            </a:r>
            <a:endParaRPr lang="es-ES_tradnl" sz="1600" dirty="0">
              <a:cs typeface="Calibri"/>
            </a:endParaRPr>
          </a:p>
          <a:p>
            <a:pPr marL="285750" lvl="0" indent="-285750">
              <a:buFont typeface="Arial" panose="020B0604020202020204" pitchFamily="34" charset="0"/>
              <a:buChar char="•"/>
            </a:pPr>
            <a:r>
              <a:rPr lang="es-ES_tradnl" sz="1600" dirty="0"/>
              <a:t>Liberal en política porque no soportaba la falta de libertad ni las dictaduras (ni siquiera las del proletariado porque los pobres en el poder se volvían déspotas como los ricos)</a:t>
            </a:r>
            <a:endParaRPr lang="es-ES_tradnl" sz="1600" dirty="0">
              <a:cs typeface="Calibri"/>
            </a:endParaRPr>
          </a:p>
        </p:txBody>
      </p:sp>
      <p:sp>
        <p:nvSpPr>
          <p:cNvPr id="4" name="CasellaDiTesto 3"/>
          <p:cNvSpPr txBox="1"/>
          <p:nvPr/>
        </p:nvSpPr>
        <p:spPr>
          <a:xfrm>
            <a:off x="2279560" y="5857440"/>
            <a:ext cx="7572778" cy="338554"/>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s-ES" sz="1600"/>
              <a:t>Todo fundamentalismo era pernicioso, sea entre los creyentes que entre los no creyentes</a:t>
            </a:r>
            <a:endParaRPr lang="es-ES" sz="1600">
              <a:cs typeface="Calibri"/>
            </a:endParaRPr>
          </a:p>
        </p:txBody>
      </p:sp>
    </p:spTree>
    <p:extLst>
      <p:ext uri="{BB962C8B-B14F-4D97-AF65-F5344CB8AC3E}">
        <p14:creationId xmlns:p14="http://schemas.microsoft.com/office/powerpoint/2010/main" val="3141192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75763" y="1107583"/>
            <a:ext cx="10135673" cy="458587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it-IT" dirty="0"/>
          </a:p>
          <a:p>
            <a:pPr algn="ctr"/>
            <a:r>
              <a:rPr lang="es-ES_tradnl" sz="2000" b="1" dirty="0">
                <a:solidFill>
                  <a:srgbClr val="FF0000"/>
                </a:solidFill>
              </a:rPr>
              <a:t>DEDICCIÓN A SU TRABAJO</a:t>
            </a:r>
            <a:endParaRPr lang="es-ES_tradnl" sz="2000" b="1" dirty="0">
              <a:solidFill>
                <a:srgbClr val="FF0000"/>
              </a:solidFill>
              <a:cs typeface="Calibri"/>
            </a:endParaRPr>
          </a:p>
          <a:p>
            <a:pPr algn="ctr"/>
            <a:endParaRPr lang="es-ES_tradnl" sz="2000" b="1" dirty="0">
              <a:solidFill>
                <a:srgbClr val="FF0000"/>
              </a:solidFill>
              <a:cs typeface="Calibri"/>
            </a:endParaRPr>
          </a:p>
          <a:p>
            <a:r>
              <a:rPr lang="es-ES_tradnl" dirty="0"/>
              <a:t>En los años buenos en los que pudo trabajar hizo muchas cosas:</a:t>
            </a:r>
            <a:endParaRPr lang="es-ES_tradnl" dirty="0">
              <a:cs typeface="Calibri"/>
            </a:endParaRPr>
          </a:p>
          <a:p>
            <a:pPr marL="285750" indent="-285750">
              <a:buFont typeface="Arial" panose="020B0604020202020204" pitchFamily="34" charset="0"/>
              <a:buChar char="•"/>
            </a:pPr>
            <a:r>
              <a:rPr lang="es-ES_tradnl" dirty="0"/>
              <a:t>Fundó la Escuela Nacional de Salud Pública con algunos aportes de la fundación Rockefeller y con el apoyo del gobierno nacional</a:t>
            </a:r>
            <a:endParaRPr lang="es-ES_tradnl" dirty="0">
              <a:cs typeface="Calibri"/>
            </a:endParaRPr>
          </a:p>
          <a:p>
            <a:pPr marL="285750" indent="-285750">
              <a:buFont typeface="Arial" panose="020B0604020202020204" pitchFamily="34" charset="0"/>
              <a:buChar char="•"/>
            </a:pPr>
            <a:r>
              <a:rPr lang="es-ES_tradnl" dirty="0"/>
              <a:t>La cobertura de agua potable mejoraba</a:t>
            </a:r>
            <a:endParaRPr lang="es-ES_tradnl" dirty="0">
              <a:cs typeface="Calibri"/>
            </a:endParaRPr>
          </a:p>
          <a:p>
            <a:pPr marL="285750" indent="-285750">
              <a:buFont typeface="Arial" panose="020B0604020202020204" pitchFamily="34" charset="0"/>
              <a:buChar char="•"/>
            </a:pPr>
            <a:r>
              <a:rPr lang="es-ES_tradnl" dirty="0"/>
              <a:t>Las campanas nacionales de vacunación masiva funcionaban</a:t>
            </a:r>
            <a:endParaRPr lang="es-ES_tradnl" dirty="0">
              <a:cs typeface="Calibri"/>
            </a:endParaRPr>
          </a:p>
          <a:p>
            <a:pPr marL="285750" indent="-285750">
              <a:buFont typeface="Arial" panose="020B0604020202020204" pitchFamily="34" charset="0"/>
              <a:buChar char="•"/>
            </a:pPr>
            <a:r>
              <a:rPr lang="es-ES_tradnl" dirty="0"/>
              <a:t>El INCORA en donde trabajó, repartió algunas haciendas ociosas entre los campesinos sin tierra</a:t>
            </a:r>
            <a:endParaRPr lang="es-ES_tradnl" dirty="0">
              <a:cs typeface="Calibri"/>
            </a:endParaRPr>
          </a:p>
          <a:p>
            <a:pPr marL="285750" indent="-285750">
              <a:buFont typeface="Arial" panose="020B0604020202020204" pitchFamily="34" charset="0"/>
              <a:buChar char="•"/>
            </a:pPr>
            <a:r>
              <a:rPr lang="es-ES_tradnl" dirty="0"/>
              <a:t>Ayudo a fundar el Instituto Colombiano de Bienestar Familiar</a:t>
            </a:r>
            <a:endParaRPr lang="es-ES_tradnl" dirty="0">
              <a:cs typeface="Calibri"/>
            </a:endParaRPr>
          </a:p>
          <a:p>
            <a:pPr marL="285750" indent="-285750">
              <a:buFont typeface="Arial" panose="020B0604020202020204" pitchFamily="34" charset="0"/>
              <a:buChar char="•"/>
            </a:pPr>
            <a:r>
              <a:rPr lang="es-ES_tradnl" dirty="0"/>
              <a:t>Abrió acueductos y alcantarillados (recogida del agua de las lluvias y las aguas residuales de una población) por pueblos veredas y ciudades</a:t>
            </a:r>
            <a:endParaRPr lang="es-ES_tradnl" dirty="0">
              <a:cs typeface="Calibri"/>
            </a:endParaRPr>
          </a:p>
          <a:p>
            <a:pPr marL="285750" indent="-285750">
              <a:buFont typeface="Arial" panose="020B0604020202020204" pitchFamily="34" charset="0"/>
              <a:buChar char="•"/>
            </a:pPr>
            <a:r>
              <a:rPr lang="es-ES_tradnl" dirty="0"/>
              <a:t>Se dedicó a su pasión que era salvar vidas, mejorar las condiciones básicas de higiene: agua potable, ración de proteínas, disposición de excretas, un techo para la lluvia y el sol</a:t>
            </a:r>
            <a:endParaRPr lang="es-ES_tradnl" dirty="0">
              <a:cs typeface="Calibri"/>
            </a:endParaRPr>
          </a:p>
          <a:p>
            <a:endParaRPr lang="es-ES_tradnl" dirty="0">
              <a:cs typeface="Calibri"/>
            </a:endParaRPr>
          </a:p>
          <a:p>
            <a:endParaRPr lang="it-IT" dirty="0"/>
          </a:p>
        </p:txBody>
      </p:sp>
    </p:spTree>
    <p:extLst>
      <p:ext uri="{BB962C8B-B14F-4D97-AF65-F5344CB8AC3E}">
        <p14:creationId xmlns:p14="http://schemas.microsoft.com/office/powerpoint/2010/main" val="3005156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52293" y="59150"/>
            <a:ext cx="6065949" cy="523220"/>
          </a:xfrm>
          <a:prstGeom prst="rect">
            <a:avLst/>
          </a:prstGeom>
          <a:noFill/>
        </p:spPr>
        <p:txBody>
          <a:bodyPr wrap="square" rtlCol="0">
            <a:spAutoFit/>
          </a:bodyPr>
          <a:lstStyle/>
          <a:p>
            <a:pPr algn="ctr"/>
            <a:r>
              <a:rPr lang="it-IT" sz="2800" b="1" dirty="0">
                <a:solidFill>
                  <a:srgbClr val="FF0000"/>
                </a:solidFill>
              </a:rPr>
              <a:t>DERECHOS HUMANOS</a:t>
            </a:r>
          </a:p>
        </p:txBody>
      </p:sp>
      <p:sp>
        <p:nvSpPr>
          <p:cNvPr id="3" name="CasellaDiTesto 2"/>
          <p:cNvSpPr txBox="1"/>
          <p:nvPr/>
        </p:nvSpPr>
        <p:spPr>
          <a:xfrm>
            <a:off x="1030310" y="582370"/>
            <a:ext cx="10483403" cy="646331"/>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s-ES_tradnl" dirty="0"/>
              <a:t>En los últimos años de su vida empezó a darse cuenta de que la primera causa de muerte en Colombia era la violencia y su lucha como médico se volvió en una lucha civil por la defensa los derechos humanos</a:t>
            </a:r>
            <a:endParaRPr lang="es-ES_tradnl" dirty="0">
              <a:cs typeface="Calibri"/>
            </a:endParaRPr>
          </a:p>
        </p:txBody>
      </p:sp>
      <p:sp>
        <p:nvSpPr>
          <p:cNvPr id="4" name="CasellaDiTesto 3"/>
          <p:cNvSpPr txBox="1"/>
          <p:nvPr/>
        </p:nvSpPr>
        <p:spPr>
          <a:xfrm>
            <a:off x="1056067" y="1307836"/>
            <a:ext cx="10431888" cy="369332"/>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s-ES_tradnl" dirty="0"/>
              <a:t>Denuncio tortura, secuestros, asesinatos o detenciones arbitrarias </a:t>
            </a:r>
            <a:endParaRPr lang="es-ES_tradnl" dirty="0">
              <a:cs typeface="Calibri"/>
            </a:endParaRPr>
          </a:p>
        </p:txBody>
      </p:sp>
      <p:sp>
        <p:nvSpPr>
          <p:cNvPr id="5" name="CasellaDiTesto 4"/>
          <p:cNvSpPr txBox="1"/>
          <p:nvPr/>
        </p:nvSpPr>
        <p:spPr>
          <a:xfrm>
            <a:off x="1023870" y="1839385"/>
            <a:ext cx="10547798" cy="923330"/>
          </a:xfrm>
          <a:prstGeom prst="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s-ES" dirty="0"/>
              <a:t>El estado, concretamente el ejército, ayudado por escuadrones de asesinos privados, los paramilitares, ayudados por la policía, estaban exterminando los opositores políticos de izquierda para «salvar el país del peligro comunista» </a:t>
            </a:r>
            <a:endParaRPr lang="es-ES" dirty="0">
              <a:cs typeface="Calibri"/>
            </a:endParaRPr>
          </a:p>
        </p:txBody>
      </p:sp>
      <p:sp>
        <p:nvSpPr>
          <p:cNvPr id="6" name="CasellaDiTesto 5"/>
          <p:cNvSpPr txBox="1"/>
          <p:nvPr/>
        </p:nvSpPr>
        <p:spPr>
          <a:xfrm>
            <a:off x="1023870" y="2850179"/>
            <a:ext cx="10431888" cy="1477328"/>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it-IT" b="1" dirty="0">
                <a:solidFill>
                  <a:srgbClr val="FF0000"/>
                </a:solidFill>
              </a:rPr>
              <a:t>L</a:t>
            </a:r>
            <a:r>
              <a:rPr lang="es-CO" b="1" dirty="0">
                <a:solidFill>
                  <a:srgbClr val="FF0000"/>
                </a:solidFill>
              </a:rPr>
              <a:t>A VIOLENCIA </a:t>
            </a:r>
            <a:endParaRPr lang="es-CO" b="1" dirty="0">
              <a:solidFill>
                <a:srgbClr val="FF0000"/>
              </a:solidFill>
              <a:cs typeface="Calibri"/>
            </a:endParaRPr>
          </a:p>
          <a:p>
            <a:pPr marL="285750" indent="-285750">
              <a:buFont typeface="Arial" panose="020B0604020202020204" pitchFamily="34" charset="0"/>
              <a:buChar char="•"/>
            </a:pPr>
            <a:r>
              <a:rPr lang="es-CO" dirty="0"/>
              <a:t>Conflicto armado entre distintos grupos políticos</a:t>
            </a:r>
            <a:endParaRPr lang="es-CO" dirty="0" err="1">
              <a:cs typeface="Calibri"/>
            </a:endParaRPr>
          </a:p>
          <a:p>
            <a:pPr marL="285750" indent="-285750">
              <a:buFont typeface="Arial" panose="020B0604020202020204" pitchFamily="34" charset="0"/>
              <a:buChar char="•"/>
            </a:pPr>
            <a:r>
              <a:rPr lang="es-CO" dirty="0"/>
              <a:t>Delincuencia desquiciada</a:t>
            </a:r>
            <a:endParaRPr lang="es-CO" dirty="0" err="1">
              <a:cs typeface="Calibri"/>
            </a:endParaRPr>
          </a:p>
          <a:p>
            <a:pPr marL="285750" indent="-285750">
              <a:buFont typeface="Arial" panose="020B0604020202020204" pitchFamily="34" charset="0"/>
              <a:buChar char="•"/>
            </a:pPr>
            <a:r>
              <a:rPr lang="es-CO" dirty="0"/>
              <a:t>Explosiones terroristas</a:t>
            </a:r>
            <a:endParaRPr lang="es-CO" dirty="0">
              <a:cs typeface="Calibri"/>
            </a:endParaRPr>
          </a:p>
          <a:p>
            <a:pPr marL="285750" indent="-285750">
              <a:buFont typeface="Arial" panose="020B0604020202020204" pitchFamily="34" charset="0"/>
              <a:buChar char="•"/>
            </a:pPr>
            <a:r>
              <a:rPr lang="es-CO" dirty="0"/>
              <a:t>Ajustes de cuentas entre mafiosos y narcotraficantes</a:t>
            </a:r>
            <a:endParaRPr lang="es-CO" dirty="0">
              <a:cs typeface="Calibri"/>
            </a:endParaRPr>
          </a:p>
        </p:txBody>
      </p:sp>
      <p:sp>
        <p:nvSpPr>
          <p:cNvPr id="8" name="CasellaDiTesto 7"/>
          <p:cNvSpPr txBox="1"/>
          <p:nvPr/>
        </p:nvSpPr>
        <p:spPr>
          <a:xfrm>
            <a:off x="1023870" y="4546243"/>
            <a:ext cx="10058400" cy="203132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s-ES_tradnl" b="1" dirty="0">
                <a:solidFill>
                  <a:srgbClr val="FF0000"/>
                </a:solidFill>
              </a:rPr>
              <a:t>¿Como combatir la violencia?</a:t>
            </a:r>
            <a:endParaRPr lang="es-ES_tradnl" b="1" dirty="0">
              <a:solidFill>
                <a:srgbClr val="FF0000"/>
              </a:solidFill>
              <a:cs typeface="Calibri"/>
            </a:endParaRPr>
          </a:p>
          <a:p>
            <a:r>
              <a:rPr lang="es-ES_tradnl" dirty="0"/>
              <a:t>Hablando, escribiendo, denunciando exigir que el estado hiciera algo por detener la masacre</a:t>
            </a:r>
            <a:endParaRPr lang="es-ES_tradnl" dirty="0">
              <a:cs typeface="Calibri"/>
            </a:endParaRPr>
          </a:p>
          <a:p>
            <a:r>
              <a:rPr lang="es-ES_tradnl" dirty="0"/>
              <a:t>Desde el 1982 hasta el 1987 trabajó sin descanso en el Comité para la defensa de los derechos humanos</a:t>
            </a:r>
            <a:endParaRPr lang="es-ES_tradnl" dirty="0">
              <a:cs typeface="Calibri"/>
            </a:endParaRPr>
          </a:p>
          <a:p>
            <a:r>
              <a:rPr lang="es-ES_tradnl" dirty="0"/>
              <a:t>La única arma que le quedaba para la lucha era </a:t>
            </a:r>
            <a:r>
              <a:rPr lang="es-ES_tradnl" dirty="0">
                <a:solidFill>
                  <a:srgbClr val="FF0000"/>
                </a:solidFill>
              </a:rPr>
              <a:t>la libertad de pensamiento y expresión</a:t>
            </a:r>
            <a:r>
              <a:rPr lang="es-ES_tradnl" dirty="0"/>
              <a:t>: </a:t>
            </a:r>
            <a:endParaRPr lang="es-ES_tradnl" dirty="0">
              <a:cs typeface="Calibri"/>
            </a:endParaRPr>
          </a:p>
          <a:p>
            <a:pPr marL="285750" indent="-285750">
              <a:buFont typeface="Arial" panose="020B0604020202020204" pitchFamily="34" charset="0"/>
              <a:buChar char="•"/>
            </a:pPr>
            <a:r>
              <a:rPr lang="es-ES_tradnl" dirty="0"/>
              <a:t>La palabra</a:t>
            </a:r>
            <a:endParaRPr lang="es-ES_tradnl" dirty="0">
              <a:cs typeface="Calibri"/>
            </a:endParaRPr>
          </a:p>
          <a:p>
            <a:pPr marL="285750" indent="-285750">
              <a:buFont typeface="Arial" panose="020B0604020202020204" pitchFamily="34" charset="0"/>
              <a:buChar char="•"/>
            </a:pPr>
            <a:r>
              <a:rPr lang="es-ES_tradnl" dirty="0"/>
              <a:t>Las manifestaciones pacíficas de protesta</a:t>
            </a:r>
            <a:endParaRPr lang="es-ES_tradnl" dirty="0">
              <a:cs typeface="Calibri"/>
            </a:endParaRPr>
          </a:p>
          <a:p>
            <a:pPr marL="285750" indent="-285750">
              <a:buFont typeface="Arial" panose="020B0604020202020204" pitchFamily="34" charset="0"/>
              <a:buChar char="•"/>
            </a:pPr>
            <a:r>
              <a:rPr lang="es-ES_tradnl" dirty="0"/>
              <a:t>La denuncia pública de los violadores de los derechos de todo tipo</a:t>
            </a:r>
            <a:endParaRPr lang="es-ES_tradnl" dirty="0">
              <a:cs typeface="Calibri"/>
            </a:endParaRPr>
          </a:p>
        </p:txBody>
      </p:sp>
    </p:spTree>
    <p:extLst>
      <p:ext uri="{BB962C8B-B14F-4D97-AF65-F5344CB8AC3E}">
        <p14:creationId xmlns:p14="http://schemas.microsoft.com/office/powerpoint/2010/main" val="952630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66670" y="515155"/>
            <a:ext cx="10419009" cy="5539978"/>
          </a:xfrm>
          <a:prstGeom prst="rect">
            <a:avLst/>
          </a:prstGeom>
          <a:noFill/>
        </p:spPr>
        <p:txBody>
          <a:bodyPr wrap="square" lIns="91440" tIns="45720" rIns="91440" bIns="45720" rtlCol="0" anchor="t">
            <a:spAutoFit/>
          </a:bodyPr>
          <a:lstStyle/>
          <a:p>
            <a:r>
              <a:rPr lang="es-ES" sz="1600" dirty="0"/>
              <a:t>Abominaba el secuestro y los atentados indiscriminados de la guerrilla que denunciaba con fuerza.</a:t>
            </a:r>
            <a:endParaRPr lang="es-ES" sz="1600" dirty="0">
              <a:cs typeface="Calibri"/>
            </a:endParaRPr>
          </a:p>
          <a:p>
            <a:endParaRPr lang="es-ES" sz="1600" dirty="0">
              <a:cs typeface="Calibri"/>
            </a:endParaRPr>
          </a:p>
          <a:p>
            <a:r>
              <a:rPr lang="es-ES" sz="1600" dirty="0"/>
              <a:t>MÁS GRAVE que el mismo Estado fuera el que encargara a otros matones a sueldo (paramilitares y escuadrones de la muerte) de hacer la guerra sucia. En el año de su muerte los asesinatos se estaban ensañando contra la universidad pública porque consideraban que ahí estaba la semilla de la subversión</a:t>
            </a:r>
            <a:r>
              <a:rPr lang="es-ES" sz="1600"/>
              <a:t> (asesinatos de estudiantes y profesores).</a:t>
            </a:r>
            <a:endParaRPr lang="es-ES" sz="1600" dirty="0">
              <a:cs typeface="Calibri"/>
            </a:endParaRPr>
          </a:p>
          <a:p>
            <a:endParaRPr lang="es-ES" sz="1600" dirty="0">
              <a:cs typeface="Calibri"/>
            </a:endParaRPr>
          </a:p>
          <a:p>
            <a:r>
              <a:rPr lang="es-ES" sz="1600" dirty="0"/>
              <a:t>El estado ve solo comunistas y opositores en cualquier persona pensante (el exterminio de La Unión patriótica, partido político de extrema izquierda cobro más de 4000 victimas en todo el </a:t>
            </a:r>
            <a:r>
              <a:rPr lang="es-ES" sz="1600"/>
              <a:t>país)</a:t>
            </a:r>
            <a:endParaRPr lang="es-ES" sz="1600" err="1">
              <a:cs typeface="Calibri"/>
            </a:endParaRPr>
          </a:p>
          <a:p>
            <a:endParaRPr lang="es-ES" sz="1600" dirty="0">
              <a:cs typeface="Calibri"/>
            </a:endParaRPr>
          </a:p>
          <a:p>
            <a:r>
              <a:rPr lang="es-ES" sz="1600" dirty="0">
                <a:solidFill>
                  <a:srgbClr val="FF0000"/>
                </a:solidFill>
              </a:rPr>
              <a:t>PENSAR ES PELIGROSO </a:t>
            </a:r>
            <a:r>
              <a:rPr lang="es-ES" sz="1600"/>
              <a:t>usar el ARMA DEL TERROR para callar a quien tenga el valor de criticar la sociedad.</a:t>
            </a:r>
            <a:endParaRPr lang="es-ES" sz="1600" dirty="0">
              <a:cs typeface="Calibri"/>
            </a:endParaRPr>
          </a:p>
          <a:p>
            <a:endParaRPr lang="es-ES" sz="1600" dirty="0">
              <a:cs typeface="Calibri"/>
            </a:endParaRPr>
          </a:p>
          <a:p>
            <a:r>
              <a:rPr lang="es-ES" sz="1600" dirty="0"/>
              <a:t>El estado se </a:t>
            </a:r>
            <a:r>
              <a:rPr lang="es-ES" sz="1600"/>
              <a:t>defendía con el silencio esperando que las denuncias de violencia decayeran con el tiempo.</a:t>
            </a:r>
            <a:endParaRPr lang="es-ES" sz="1600" dirty="0">
              <a:cs typeface="Calibri"/>
            </a:endParaRPr>
          </a:p>
          <a:p>
            <a:endParaRPr lang="es-ES" sz="1600" dirty="0">
              <a:cs typeface="Calibri"/>
            </a:endParaRPr>
          </a:p>
          <a:p>
            <a:r>
              <a:rPr lang="es-ES" sz="1600" dirty="0"/>
              <a:t>Héctor Abad Gómez quería una sociedad </a:t>
            </a:r>
            <a:r>
              <a:rPr lang="es-ES" sz="1600"/>
              <a:t>más</a:t>
            </a:r>
            <a:r>
              <a:rPr lang="es-ES" sz="1600" dirty="0"/>
              <a:t> justa, menos infame que la clasista y discriminadora sociedad colombiana. </a:t>
            </a:r>
          </a:p>
          <a:p>
            <a:r>
              <a:rPr lang="es-ES" sz="1600" dirty="0"/>
              <a:t>Predicaba un cambio de prioridades del Estado: si no les da a todos los ciudadanos al  menos igualdad de oportunidades además de condiciones mínimas de subsistencia digna cuanto antes </a:t>
            </a:r>
            <a:r>
              <a:rPr lang="es-ES" sz="1600"/>
              <a:t>habríamos</a:t>
            </a:r>
            <a:r>
              <a:rPr lang="es-ES" sz="1600" dirty="0"/>
              <a:t> de sufrir de violencia, delincuencia y surgimiento de bandas armadas y de furibundos grupos guerrilleros.</a:t>
            </a:r>
            <a:endParaRPr lang="es-ES" sz="1600" dirty="0">
              <a:cs typeface="Calibri"/>
            </a:endParaRPr>
          </a:p>
          <a:p>
            <a:endParaRPr lang="es-ES" sz="1600" dirty="0">
              <a:cs typeface="Calibri"/>
            </a:endParaRPr>
          </a:p>
          <a:p>
            <a:r>
              <a:rPr lang="es-ES" sz="1600" dirty="0"/>
              <a:t>Dar las mismas oportunidades de ambiente </a:t>
            </a:r>
            <a:r>
              <a:rPr lang="es-ES" sz="1600"/>
              <a:t>físico, cultural y social.</a:t>
            </a:r>
            <a:endParaRPr lang="es-ES" sz="1600">
              <a:cs typeface="Calibri"/>
            </a:endParaRPr>
          </a:p>
          <a:p>
            <a:endParaRPr lang="es-ES" sz="1600" dirty="0">
              <a:cs typeface="Calibri"/>
            </a:endParaRPr>
          </a:p>
          <a:p>
            <a:r>
              <a:rPr lang="es-ES" sz="1600" dirty="0"/>
              <a:t>Los PRIVILEGIADOS prefieren no ver la realidad del </a:t>
            </a:r>
            <a:r>
              <a:rPr lang="es-ES" sz="1600"/>
              <a:t>país para poder mantener sus privilegios.</a:t>
            </a:r>
            <a:endParaRPr lang="es-ES" sz="1600" dirty="0">
              <a:cs typeface="Calibri"/>
            </a:endParaRPr>
          </a:p>
          <a:p>
            <a:endParaRPr lang="es-ES" dirty="0">
              <a:cs typeface="Calibri"/>
            </a:endParaRPr>
          </a:p>
        </p:txBody>
      </p:sp>
    </p:spTree>
    <p:extLst>
      <p:ext uri="{BB962C8B-B14F-4D97-AF65-F5344CB8AC3E}">
        <p14:creationId xmlns:p14="http://schemas.microsoft.com/office/powerpoint/2010/main" val="284833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04" y="244699"/>
            <a:ext cx="4187042" cy="3168069"/>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517" y="328206"/>
            <a:ext cx="2880641" cy="1500527"/>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7629" y="51937"/>
            <a:ext cx="3968122" cy="2232069"/>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8941" y="2550821"/>
            <a:ext cx="4560326" cy="2280163"/>
          </a:xfrm>
          <a:prstGeom prst="rect">
            <a:avLst/>
          </a:prstGeom>
        </p:spPr>
      </p:pic>
      <p:pic>
        <p:nvPicPr>
          <p:cNvPr id="6" name="Immagin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004" y="3618962"/>
            <a:ext cx="2137892" cy="1374359"/>
          </a:xfrm>
          <a:prstGeom prst="rect">
            <a:avLst/>
          </a:prstGeom>
        </p:spPr>
      </p:pic>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2078" y="3618962"/>
            <a:ext cx="2417713" cy="3019222"/>
          </a:xfrm>
          <a:prstGeom prst="rect">
            <a:avLst/>
          </a:prstGeom>
        </p:spPr>
      </p:pic>
      <p:pic>
        <p:nvPicPr>
          <p:cNvPr id="8" name="Immagin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4998" y="5097799"/>
            <a:ext cx="2967885" cy="1856577"/>
          </a:xfrm>
          <a:prstGeom prst="rect">
            <a:avLst/>
          </a:prstGeom>
        </p:spPr>
      </p:pic>
      <p:pic>
        <p:nvPicPr>
          <p:cNvPr id="9" name="Immagin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6851" y="5000865"/>
            <a:ext cx="2628900" cy="1733550"/>
          </a:xfrm>
          <a:prstGeom prst="rect">
            <a:avLst/>
          </a:prstGeom>
        </p:spPr>
      </p:pic>
    </p:spTree>
    <p:extLst>
      <p:ext uri="{BB962C8B-B14F-4D97-AF65-F5344CB8AC3E}">
        <p14:creationId xmlns:p14="http://schemas.microsoft.com/office/powerpoint/2010/main" val="226476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j7oEtY6zPFc"/>
          <p:cNvPicPr>
            <a:picLocks noRot="1" noChangeAspect="1"/>
          </p:cNvPicPr>
          <p:nvPr>
            <a:videoFile r:link="rId1"/>
          </p:nvPr>
        </p:nvPicPr>
        <p:blipFill>
          <a:blip r:embed="rId6"/>
          <a:stretch>
            <a:fillRect/>
          </a:stretch>
        </p:blipFill>
        <p:spPr>
          <a:xfrm>
            <a:off x="409977" y="198416"/>
            <a:ext cx="4572000" cy="2571750"/>
          </a:xfrm>
          <a:prstGeom prst="rect">
            <a:avLst/>
          </a:prstGeom>
        </p:spPr>
      </p:pic>
      <p:pic>
        <p:nvPicPr>
          <p:cNvPr id="3" name="HD23-188-mk"/>
          <p:cNvPicPr>
            <a:picLocks noRot="1" noChangeAspect="1"/>
          </p:cNvPicPr>
          <p:nvPr>
            <a:videoFile r:link="rId2"/>
          </p:nvPr>
        </p:nvPicPr>
        <p:blipFill>
          <a:blip r:embed="rId7"/>
          <a:stretch>
            <a:fillRect/>
          </a:stretch>
        </p:blipFill>
        <p:spPr>
          <a:xfrm>
            <a:off x="5512158" y="421984"/>
            <a:ext cx="4572000" cy="2571750"/>
          </a:xfrm>
          <a:prstGeom prst="rect">
            <a:avLst/>
          </a:prstGeom>
        </p:spPr>
      </p:pic>
      <p:pic>
        <p:nvPicPr>
          <p:cNvPr id="4" name="rPkKGgpE-v0"/>
          <p:cNvPicPr>
            <a:picLocks noRot="1" noChangeAspect="1"/>
          </p:cNvPicPr>
          <p:nvPr>
            <a:videoFile r:link="rId3"/>
          </p:nvPr>
        </p:nvPicPr>
        <p:blipFill>
          <a:blip r:embed="rId7"/>
          <a:stretch>
            <a:fillRect/>
          </a:stretch>
        </p:blipFill>
        <p:spPr>
          <a:xfrm>
            <a:off x="409977" y="3189264"/>
            <a:ext cx="4572000" cy="2571750"/>
          </a:xfrm>
          <a:prstGeom prst="rect">
            <a:avLst/>
          </a:prstGeom>
        </p:spPr>
      </p:pic>
      <p:sp>
        <p:nvSpPr>
          <p:cNvPr id="5" name="CasellaDiTesto 4"/>
          <p:cNvSpPr txBox="1"/>
          <p:nvPr/>
        </p:nvSpPr>
        <p:spPr>
          <a:xfrm>
            <a:off x="6387921" y="334851"/>
            <a:ext cx="3580327" cy="646331"/>
          </a:xfrm>
          <a:prstGeom prst="rect">
            <a:avLst/>
          </a:prstGeom>
          <a:noFill/>
        </p:spPr>
        <p:txBody>
          <a:bodyPr wrap="square" rtlCol="0">
            <a:spAutoFit/>
          </a:bodyPr>
          <a:lstStyle/>
          <a:p>
            <a:r>
              <a:rPr lang="it-IT" dirty="0"/>
              <a:t>PALACIO DE JUSTICIA</a:t>
            </a:r>
          </a:p>
          <a:p>
            <a:endParaRPr lang="it-IT" dirty="0"/>
          </a:p>
        </p:txBody>
      </p:sp>
      <p:sp>
        <p:nvSpPr>
          <p:cNvPr id="6" name="CasellaDiTesto 5"/>
          <p:cNvSpPr txBox="1"/>
          <p:nvPr/>
        </p:nvSpPr>
        <p:spPr>
          <a:xfrm>
            <a:off x="1854558" y="3452746"/>
            <a:ext cx="3322749" cy="369332"/>
          </a:xfrm>
          <a:prstGeom prst="rect">
            <a:avLst/>
          </a:prstGeom>
          <a:noFill/>
        </p:spPr>
        <p:txBody>
          <a:bodyPr wrap="square" rtlCol="0">
            <a:spAutoFit/>
          </a:bodyPr>
          <a:lstStyle/>
          <a:p>
            <a:r>
              <a:rPr lang="it-IT" dirty="0"/>
              <a:t>ESCOBAR LARA BONILLA</a:t>
            </a:r>
          </a:p>
        </p:txBody>
      </p:sp>
      <p:pic>
        <p:nvPicPr>
          <p:cNvPr id="8" name="iXpMaK7Q2Is"/>
          <p:cNvPicPr>
            <a:picLocks noRot="1" noChangeAspect="1"/>
          </p:cNvPicPr>
          <p:nvPr>
            <a:videoFile r:link="rId4"/>
          </p:nvPr>
        </p:nvPicPr>
        <p:blipFill>
          <a:blip r:embed="rId7"/>
          <a:stretch>
            <a:fillRect/>
          </a:stretch>
        </p:blipFill>
        <p:spPr>
          <a:xfrm>
            <a:off x="5690315" y="3299880"/>
            <a:ext cx="4572000" cy="2571750"/>
          </a:xfrm>
          <a:prstGeom prst="rect">
            <a:avLst/>
          </a:prstGeom>
        </p:spPr>
      </p:pic>
      <p:sp>
        <p:nvSpPr>
          <p:cNvPr id="9" name="CasellaDiTesto 8"/>
          <p:cNvSpPr txBox="1"/>
          <p:nvPr/>
        </p:nvSpPr>
        <p:spPr>
          <a:xfrm>
            <a:off x="8653529" y="0"/>
            <a:ext cx="2822620" cy="369332"/>
          </a:xfrm>
          <a:prstGeom prst="rect">
            <a:avLst/>
          </a:prstGeom>
          <a:noFill/>
        </p:spPr>
        <p:txBody>
          <a:bodyPr wrap="square" rtlCol="0">
            <a:spAutoFit/>
          </a:bodyPr>
          <a:lstStyle/>
          <a:p>
            <a:r>
              <a:rPr lang="it-IT" dirty="0"/>
              <a:t>PALACIO DE JUSTICIA</a:t>
            </a:r>
          </a:p>
        </p:txBody>
      </p:sp>
      <p:sp>
        <p:nvSpPr>
          <p:cNvPr id="10" name="CasellaDiTesto 9"/>
          <p:cNvSpPr txBox="1"/>
          <p:nvPr/>
        </p:nvSpPr>
        <p:spPr>
          <a:xfrm>
            <a:off x="8178084" y="5924282"/>
            <a:ext cx="3721995" cy="369332"/>
          </a:xfrm>
          <a:prstGeom prst="rect">
            <a:avLst/>
          </a:prstGeom>
          <a:noFill/>
        </p:spPr>
        <p:txBody>
          <a:bodyPr wrap="square" rtlCol="0">
            <a:spAutoFit/>
          </a:bodyPr>
          <a:lstStyle/>
          <a:p>
            <a:r>
              <a:rPr lang="it-IT" dirty="0"/>
              <a:t>COLLAR BOMBA</a:t>
            </a:r>
          </a:p>
        </p:txBody>
      </p:sp>
      <p:sp>
        <p:nvSpPr>
          <p:cNvPr id="11" name="CasellaDiTesto 10"/>
          <p:cNvSpPr txBox="1"/>
          <p:nvPr/>
        </p:nvSpPr>
        <p:spPr>
          <a:xfrm>
            <a:off x="1390918" y="6108948"/>
            <a:ext cx="3193961" cy="369332"/>
          </a:xfrm>
          <a:prstGeom prst="rect">
            <a:avLst/>
          </a:prstGeom>
          <a:noFill/>
        </p:spPr>
        <p:txBody>
          <a:bodyPr wrap="square" rtlCol="0">
            <a:spAutoFit/>
          </a:bodyPr>
          <a:lstStyle/>
          <a:p>
            <a:r>
              <a:rPr lang="it-IT" dirty="0"/>
              <a:t>ESCOBAR LARA BONILLA</a:t>
            </a:r>
          </a:p>
        </p:txBody>
      </p:sp>
    </p:spTree>
    <p:extLst>
      <p:ext uri="{BB962C8B-B14F-4D97-AF65-F5344CB8AC3E}">
        <p14:creationId xmlns:p14="http://schemas.microsoft.com/office/powerpoint/2010/main" val="399080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FF0000"/>
                </a:solidFill>
              </a:rPr>
              <a:t>LA POBREZA EN COLOMBIA</a:t>
            </a:r>
          </a:p>
        </p:txBody>
      </p:sp>
      <p:sp>
        <p:nvSpPr>
          <p:cNvPr id="3" name="Segnaposto contenuto 2"/>
          <p:cNvSpPr>
            <a:spLocks noGrp="1"/>
          </p:cNvSpPr>
          <p:nvPr>
            <p:ph idx="1"/>
          </p:nvPr>
        </p:nvSpPr>
        <p:spPr>
          <a:xfrm>
            <a:off x="838200" y="1403798"/>
            <a:ext cx="10515600" cy="4773166"/>
          </a:xfrm>
        </p:spPr>
        <p:txBody>
          <a:bodyPr vert="horz" lIns="91440" tIns="45720" rIns="91440" bIns="45720" rtlCol="0" anchor="t">
            <a:normAutofit/>
          </a:bodyPr>
          <a:lstStyle/>
          <a:p>
            <a:r>
              <a:rPr lang="es-ES" sz="1800" dirty="0"/>
              <a:t>Pobreza es la privación extrema de bienestar, entendido como el acceso adecuado a bienes materiales (vivienda, educación y salud), así como a un sistema que disminuya la ocurrencia de eventos negativos (como una enfermedad).</a:t>
            </a:r>
            <a:endParaRPr lang="es-ES" sz="1800" dirty="0">
              <a:cs typeface="Calibri"/>
            </a:endParaRPr>
          </a:p>
          <a:p>
            <a:r>
              <a:rPr lang="es-ES" sz="1800" dirty="0"/>
              <a:t>En Colombia, el nivel de pobreza ha ido disminuyendo con el pasar de los años gracias a las políticas encaminadas por el gobierno central.</a:t>
            </a:r>
          </a:p>
          <a:p>
            <a:r>
              <a:rPr lang="es-ES" sz="1800" dirty="0"/>
              <a:t>El nivel de pobreza medida por el nivel de ingresos, es superior en zonas urbanas que rurales. La pobreza también varía dependiendo de la ciudad.</a:t>
            </a:r>
          </a:p>
          <a:p>
            <a:r>
              <a:rPr lang="es-ES" sz="1800" b="1" dirty="0"/>
              <a:t>17,5 millones de personas en Colombia viven en condición de pobreza sobre una población de 50 millones (35%) en 1987 la tasa de pobreza estaba en el 68%</a:t>
            </a:r>
          </a:p>
          <a:p>
            <a:pPr marL="0" indent="0">
              <a:buNone/>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441" y="4275136"/>
            <a:ext cx="2619375" cy="1743075"/>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892" y="4265611"/>
            <a:ext cx="2609850" cy="1752600"/>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487" y="4250792"/>
            <a:ext cx="2434217" cy="1767419"/>
          </a:xfrm>
          <a:prstGeom prst="rect">
            <a:avLst/>
          </a:prstGeom>
        </p:spPr>
      </p:pic>
    </p:spTree>
    <p:extLst>
      <p:ext uri="{BB962C8B-B14F-4D97-AF65-F5344CB8AC3E}">
        <p14:creationId xmlns:p14="http://schemas.microsoft.com/office/powerpoint/2010/main" val="305962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1069"/>
            <a:ext cx="10515600" cy="794935"/>
          </a:xfrm>
        </p:spPr>
        <p:txBody>
          <a:bodyPr>
            <a:normAutofit/>
          </a:bodyPr>
          <a:lstStyle/>
          <a:p>
            <a:pPr algn="ctr"/>
            <a:r>
              <a:rPr lang="it-IT" sz="4000" b="1" dirty="0">
                <a:solidFill>
                  <a:srgbClr val="FF0000"/>
                </a:solidFill>
              </a:rPr>
              <a:t>VIOLENCIA EN COLOMBIA</a:t>
            </a:r>
            <a:endParaRPr lang="it-IT" sz="4000" b="1" dirty="0"/>
          </a:p>
        </p:txBody>
      </p:sp>
      <p:sp>
        <p:nvSpPr>
          <p:cNvPr id="3" name="Segnaposto contenuto 2"/>
          <p:cNvSpPr>
            <a:spLocks noGrp="1"/>
          </p:cNvSpPr>
          <p:nvPr>
            <p:ph sz="half" idx="1"/>
          </p:nvPr>
        </p:nvSpPr>
        <p:spPr>
          <a:xfrm>
            <a:off x="127714" y="783866"/>
            <a:ext cx="5181600" cy="2227760"/>
          </a:xfrm>
        </p:spPr>
        <p:txBody>
          <a:bodyPr vert="horz" lIns="91440" tIns="45720" rIns="91440" bIns="45720" rtlCol="0" anchor="t">
            <a:normAutofit/>
          </a:bodyPr>
          <a:lstStyle/>
          <a:p>
            <a:r>
              <a:rPr lang="es-ES" sz="1400" dirty="0"/>
              <a:t>La </a:t>
            </a:r>
            <a:r>
              <a:rPr lang="es-ES" sz="1400" dirty="0">
                <a:solidFill>
                  <a:srgbClr val="FF0000"/>
                </a:solidFill>
              </a:rPr>
              <a:t>Violencia</a:t>
            </a:r>
            <a:r>
              <a:rPr lang="es-ES" sz="1400" dirty="0"/>
              <a:t> es la denominación del período histórico en </a:t>
            </a:r>
            <a:r>
              <a:rPr lang="es-ES" sz="1400" dirty="0">
                <a:hlinkClick r:id="rId2" tooltip="Colombia"/>
              </a:rPr>
              <a:t>Colombia</a:t>
            </a:r>
            <a:r>
              <a:rPr lang="es-ES" sz="1400" dirty="0"/>
              <a:t>, entre 1925 a 1958 en el cual se presentaron confrontaciones armadas entre partidarios del </a:t>
            </a:r>
            <a:r>
              <a:rPr lang="es-ES" sz="1400" dirty="0">
                <a:hlinkClick r:id="rId3"/>
              </a:rPr>
              <a:t>Partido Liberal</a:t>
            </a:r>
            <a:r>
              <a:rPr lang="es-ES" sz="1400" dirty="0"/>
              <a:t> y el </a:t>
            </a:r>
            <a:r>
              <a:rPr lang="es-ES" sz="1400" dirty="0">
                <a:hlinkClick r:id="rId4" tooltip="Partido Conservador Colombiano"/>
              </a:rPr>
              <a:t>Partido Conservador</a:t>
            </a:r>
            <a:r>
              <a:rPr lang="es-ES" sz="1400" dirty="0"/>
              <a:t> qué sin haberse declarado una </a:t>
            </a:r>
            <a:r>
              <a:rPr lang="es-ES" sz="1400" dirty="0">
                <a:hlinkClick r:id="rId5" tooltip="Guerra civil"/>
              </a:rPr>
              <a:t>guerra civil</a:t>
            </a:r>
            <a:r>
              <a:rPr lang="es-ES" sz="1400" dirty="0"/>
              <a:t>, se caracterizó por ser extremadamente violento con asesinatos, agresiones, persecuciones, masacres destrucción de la </a:t>
            </a:r>
            <a:r>
              <a:rPr lang="es-ES" sz="1400" dirty="0">
                <a:hlinkClick r:id="rId6" tooltip="Propiedad privada"/>
              </a:rPr>
              <a:t>propiedad privada</a:t>
            </a:r>
            <a:r>
              <a:rPr lang="es-ES" sz="1400" dirty="0"/>
              <a:t> y </a:t>
            </a:r>
            <a:r>
              <a:rPr lang="es-ES" sz="1400" dirty="0">
                <a:hlinkClick r:id="rId7" tooltip="Terrorismo"/>
              </a:rPr>
              <a:t>terrorismo</a:t>
            </a:r>
            <a:r>
              <a:rPr lang="es-ES" sz="1400" dirty="0"/>
              <a:t> por la afiliación política.</a:t>
            </a:r>
            <a:endParaRPr lang="it-IT" sz="2000" dirty="0"/>
          </a:p>
        </p:txBody>
      </p:sp>
      <p:sp>
        <p:nvSpPr>
          <p:cNvPr id="4" name="Segnaposto contenuto 3"/>
          <p:cNvSpPr>
            <a:spLocks noGrp="1"/>
          </p:cNvSpPr>
          <p:nvPr>
            <p:ph sz="half" idx="2"/>
          </p:nvPr>
        </p:nvSpPr>
        <p:spPr>
          <a:xfrm>
            <a:off x="6597201" y="783866"/>
            <a:ext cx="5181600" cy="1298172"/>
          </a:xfrm>
        </p:spPr>
        <p:txBody>
          <a:bodyPr>
            <a:normAutofit/>
          </a:bodyPr>
          <a:lstStyle/>
          <a:p>
            <a:r>
              <a:rPr lang="es-ES" sz="1400" dirty="0">
                <a:solidFill>
                  <a:prstClr val="black"/>
                </a:solidFill>
              </a:rPr>
              <a:t>La violencia se recrudeció cuando bandas de conservadores con apoyo de la </a:t>
            </a:r>
            <a:r>
              <a:rPr lang="es-ES" sz="1400" dirty="0">
                <a:solidFill>
                  <a:prstClr val="black"/>
                </a:solidFill>
                <a:hlinkClick r:id="rId8" tooltip="Policía Nacional de Colombia"/>
              </a:rPr>
              <a:t>policía</a:t>
            </a:r>
            <a:r>
              <a:rPr lang="es-ES" sz="1400" dirty="0">
                <a:solidFill>
                  <a:prstClr val="black"/>
                </a:solidFill>
              </a:rPr>
              <a:t> y el </a:t>
            </a:r>
            <a:r>
              <a:rPr lang="es-ES" sz="1400" dirty="0">
                <a:solidFill>
                  <a:prstClr val="black"/>
                </a:solidFill>
                <a:hlinkClick r:id="rId9" tooltip="Ejército Nacional de Colombia"/>
              </a:rPr>
              <a:t>ejército</a:t>
            </a:r>
            <a:r>
              <a:rPr lang="es-ES" sz="1400" dirty="0">
                <a:solidFill>
                  <a:prstClr val="black"/>
                </a:solidFill>
              </a:rPr>
              <a:t> se armaron y los liberales también organizan grupos de </a:t>
            </a:r>
            <a:r>
              <a:rPr lang="es-ES" sz="1400" dirty="0">
                <a:solidFill>
                  <a:prstClr val="black"/>
                </a:solidFill>
                <a:hlinkClick r:id="rId10" tooltip="Guerrillas liberales (Colombia)"/>
              </a:rPr>
              <a:t>guerrillas liberales</a:t>
            </a:r>
            <a:r>
              <a:rPr lang="es-ES" sz="1400" dirty="0">
                <a:solidFill>
                  <a:prstClr val="black"/>
                </a:solidFill>
              </a:rPr>
              <a:t>.</a:t>
            </a:r>
            <a:endParaRPr lang="it-IT" sz="2000" dirty="0"/>
          </a:p>
        </p:txBody>
      </p:sp>
      <p:sp>
        <p:nvSpPr>
          <p:cNvPr id="5" name="CasellaDiTesto 4"/>
          <p:cNvSpPr txBox="1"/>
          <p:nvPr/>
        </p:nvSpPr>
        <p:spPr>
          <a:xfrm>
            <a:off x="0" y="2215448"/>
            <a:ext cx="5139519" cy="1384995"/>
          </a:xfrm>
          <a:prstGeom prst="rect">
            <a:avLst/>
          </a:prstGeom>
          <a:noFill/>
        </p:spPr>
        <p:txBody>
          <a:bodyPr wrap="square" rtlCol="0">
            <a:spAutoFit/>
          </a:bodyPr>
          <a:lstStyle/>
          <a:p>
            <a:pPr marL="285750" indent="-285750">
              <a:buFont typeface="Arial" panose="020B0604020202020204" pitchFamily="34" charset="0"/>
              <a:buChar char="•"/>
            </a:pPr>
            <a:r>
              <a:rPr lang="es-ES" sz="1400" dirty="0">
                <a:solidFill>
                  <a:prstClr val="black"/>
                </a:solidFill>
              </a:rPr>
              <a:t>El conflicto de la Violencia llegó a acentuarse con el asesinato de </a:t>
            </a:r>
            <a:r>
              <a:rPr lang="es-ES" sz="1400" dirty="0">
                <a:solidFill>
                  <a:prstClr val="black"/>
                </a:solidFill>
                <a:hlinkClick r:id="rId11"/>
              </a:rPr>
              <a:t>Jorge Eliécer Gaitán</a:t>
            </a:r>
            <a:r>
              <a:rPr lang="es-ES" sz="1400" dirty="0">
                <a:solidFill>
                  <a:prstClr val="black"/>
                </a:solidFill>
              </a:rPr>
              <a:t>, jefe unico del partido liberal,hecho ocurrido el 9 de abril de 1948. Su muerte activó una fuerte revuelta que tiene por nombre </a:t>
            </a:r>
            <a:r>
              <a:rPr lang="es-ES" sz="1400" dirty="0">
                <a:solidFill>
                  <a:prstClr val="black"/>
                </a:solidFill>
                <a:hlinkClick r:id="rId12" tooltip="Bogotazo"/>
              </a:rPr>
              <a:t>el Bogotazo</a:t>
            </a:r>
            <a:r>
              <a:rPr lang="es-ES" sz="1400" dirty="0">
                <a:solidFill>
                  <a:prstClr val="black"/>
                </a:solidFill>
              </a:rPr>
              <a:t>  un cruento levantamiento popular en la capital, que se extendió al resto de la nación</a:t>
            </a:r>
            <a:endParaRPr lang="it-IT" sz="1400" dirty="0"/>
          </a:p>
        </p:txBody>
      </p:sp>
      <p:sp>
        <p:nvSpPr>
          <p:cNvPr id="8" name="CasellaDiTesto 7"/>
          <p:cNvSpPr txBox="1"/>
          <p:nvPr/>
        </p:nvSpPr>
        <p:spPr>
          <a:xfrm>
            <a:off x="6567580" y="1566929"/>
            <a:ext cx="4978021" cy="1384995"/>
          </a:xfrm>
          <a:prstGeom prst="rect">
            <a:avLst/>
          </a:prstGeom>
          <a:noFill/>
        </p:spPr>
        <p:txBody>
          <a:bodyPr wrap="square" rtlCol="0">
            <a:spAutoFit/>
          </a:bodyPr>
          <a:lstStyle/>
          <a:p>
            <a:pPr marL="285750" indent="-285750">
              <a:buFont typeface="Arial" panose="020B0604020202020204" pitchFamily="34" charset="0"/>
              <a:buChar char="•"/>
            </a:pPr>
            <a:r>
              <a:rPr lang="es-ES" sz="1400" dirty="0">
                <a:solidFill>
                  <a:prstClr val="black"/>
                </a:solidFill>
              </a:rPr>
              <a:t>En 1957 para poner fin a La Violencia el </a:t>
            </a:r>
            <a:r>
              <a:rPr lang="es-ES" sz="1400" dirty="0">
                <a:solidFill>
                  <a:prstClr val="black"/>
                </a:solidFill>
                <a:hlinkClick r:id="rId3" tooltip="Partido Liberal Colombiano"/>
              </a:rPr>
              <a:t>Partido Liberal</a:t>
            </a:r>
            <a:r>
              <a:rPr lang="es-ES" sz="1400" dirty="0">
                <a:solidFill>
                  <a:prstClr val="black"/>
                </a:solidFill>
              </a:rPr>
              <a:t> y el </a:t>
            </a:r>
            <a:r>
              <a:rPr lang="es-ES" sz="1400" dirty="0">
                <a:solidFill>
                  <a:prstClr val="black"/>
                </a:solidFill>
                <a:hlinkClick r:id="rId4" tooltip="Partido Conservador Colombiano"/>
              </a:rPr>
              <a:t>Partido Conservador</a:t>
            </a:r>
            <a:r>
              <a:rPr lang="es-ES" sz="1400" dirty="0">
                <a:solidFill>
                  <a:prstClr val="black"/>
                </a:solidFill>
              </a:rPr>
              <a:t> formaron una coalición llamada el </a:t>
            </a:r>
            <a:r>
              <a:rPr lang="es-ES" sz="1400" dirty="0">
                <a:solidFill>
                  <a:prstClr val="black"/>
                </a:solidFill>
                <a:hlinkClick r:id="rId13" tooltip="Frente Nacional (Colombia)"/>
              </a:rPr>
              <a:t>Frente Nacional</a:t>
            </a:r>
            <a:r>
              <a:rPr lang="es-ES" sz="1400" dirty="0">
                <a:solidFill>
                  <a:prstClr val="black"/>
                </a:solidFill>
              </a:rPr>
              <a:t>. Los dos partidos acordaron alternarse en el ejercicio del poder apoyando a un único candidato presidencial y se dividían todos los cargos oficiales por igual. De esta manera se logró estabilidad política por 16 años.</a:t>
            </a:r>
            <a:endParaRPr lang="it-IT" sz="1400" dirty="0"/>
          </a:p>
        </p:txBody>
      </p:sp>
      <p:sp>
        <p:nvSpPr>
          <p:cNvPr id="9" name="CasellaDiTesto 8"/>
          <p:cNvSpPr txBox="1"/>
          <p:nvPr/>
        </p:nvSpPr>
        <p:spPr>
          <a:xfrm>
            <a:off x="6740108" y="2940706"/>
            <a:ext cx="5336275" cy="2242665"/>
          </a:xfrm>
          <a:prstGeom prst="rect">
            <a:avLst/>
          </a:prstGeom>
          <a:noFill/>
        </p:spPr>
        <p:txBody>
          <a:bodyPr wrap="square" lIns="91440" tIns="45720" rIns="91440" bIns="45720" rtlCol="0" anchor="t">
            <a:spAutoFit/>
          </a:bodyPr>
          <a:lstStyle/>
          <a:p>
            <a:pPr marL="285750" lvl="0" indent="-285750">
              <a:lnSpc>
                <a:spcPct val="90000"/>
              </a:lnSpc>
              <a:spcBef>
                <a:spcPts val="1000"/>
              </a:spcBef>
              <a:buFont typeface="Arial" panose="020B0604020202020204" pitchFamily="34" charset="0"/>
              <a:buChar char="•"/>
            </a:pPr>
            <a:r>
              <a:rPr lang="es-ES" sz="1400"/>
              <a:t>Los partidos no involucrados en este acuerdo causaron descontento </a:t>
            </a:r>
            <a:r>
              <a:rPr lang="es-ES" sz="1400" dirty="0"/>
              <a:t>popular y el nacimiento de nuevos movimientos </a:t>
            </a:r>
            <a:r>
              <a:rPr lang="es-ES" sz="1400"/>
              <a:t>sociales. Todo esto llevó a un nuevo conflicto armado interno en </a:t>
            </a:r>
            <a:r>
              <a:rPr lang="es-ES" sz="1400" dirty="0"/>
              <a:t>Colombia (1960). Los principales actores involucrados son:</a:t>
            </a:r>
          </a:p>
          <a:p>
            <a:pPr marL="342900" lvl="0" indent="-35560" algn="ctr">
              <a:spcBef>
                <a:spcPts val="1000"/>
              </a:spcBef>
              <a:buFont typeface="+mj-lt"/>
              <a:buAutoNum type="arabicPeriod"/>
            </a:pPr>
            <a:r>
              <a:rPr lang="es-ES" sz="1400" dirty="0">
                <a:solidFill>
                  <a:srgbClr val="FF0000"/>
                </a:solidFill>
              </a:rPr>
              <a:t>Estado Colombiano</a:t>
            </a:r>
            <a:endParaRPr lang="es-ES" sz="1400" dirty="0">
              <a:solidFill>
                <a:srgbClr val="FF0000"/>
              </a:solidFill>
              <a:cs typeface="Calibri" panose="020F0502020204030204"/>
            </a:endParaRPr>
          </a:p>
          <a:p>
            <a:pPr marL="342900" lvl="0" indent="-35560" algn="ctr">
              <a:spcBef>
                <a:spcPts val="1000"/>
              </a:spcBef>
              <a:buFont typeface="+mj-lt"/>
              <a:buAutoNum type="arabicPeriod"/>
            </a:pPr>
            <a:r>
              <a:rPr lang="es-ES" sz="1400" dirty="0">
                <a:solidFill>
                  <a:srgbClr val="FF0000"/>
                </a:solidFill>
              </a:rPr>
              <a:t>Guerrillas de extrema izquierda</a:t>
            </a:r>
            <a:endParaRPr lang="es-ES" sz="1400" dirty="0">
              <a:solidFill>
                <a:srgbClr val="FF0000"/>
              </a:solidFill>
              <a:cs typeface="Calibri" panose="020F0502020204030204"/>
            </a:endParaRPr>
          </a:p>
          <a:p>
            <a:pPr marL="342900" lvl="0" indent="-35560" algn="ctr">
              <a:spcBef>
                <a:spcPts val="1000"/>
              </a:spcBef>
              <a:buFont typeface="+mj-lt"/>
              <a:buAutoNum type="arabicPeriod"/>
            </a:pPr>
            <a:r>
              <a:rPr lang="es-ES" sz="1400" dirty="0">
                <a:solidFill>
                  <a:srgbClr val="FF0000"/>
                </a:solidFill>
              </a:rPr>
              <a:t>Paramilitares de extrema derecha</a:t>
            </a:r>
            <a:endParaRPr lang="es-ES" sz="1400" dirty="0">
              <a:solidFill>
                <a:srgbClr val="FF0000"/>
              </a:solidFill>
              <a:cs typeface="Calibri" panose="020F0502020204030204"/>
            </a:endParaRPr>
          </a:p>
          <a:p>
            <a:pPr marL="342900" lvl="0" indent="-35560" algn="ctr">
              <a:spcBef>
                <a:spcPts val="1000"/>
              </a:spcBef>
              <a:buFont typeface="+mj-lt"/>
              <a:buAutoNum type="arabicPeriod"/>
            </a:pPr>
            <a:r>
              <a:rPr lang="es-ES" sz="1400" dirty="0">
                <a:solidFill>
                  <a:srgbClr val="FF0000"/>
                </a:solidFill>
              </a:rPr>
              <a:t>Carteles de narcotrafico</a:t>
            </a:r>
            <a:endParaRPr lang="es-ES" sz="1400" dirty="0">
              <a:solidFill>
                <a:srgbClr val="FF0000"/>
              </a:solidFill>
              <a:cs typeface="Calibri" panose="020F0502020204030204"/>
            </a:endParaRPr>
          </a:p>
        </p:txBody>
      </p:sp>
      <p:pic>
        <p:nvPicPr>
          <p:cNvPr id="6" name="Immagin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16595" y="2734812"/>
            <a:ext cx="1720780" cy="3789958"/>
          </a:xfrm>
          <a:prstGeom prst="rect">
            <a:avLst/>
          </a:prstGeom>
        </p:spPr>
      </p:pic>
      <p:sp>
        <p:nvSpPr>
          <p:cNvPr id="7" name="CasellaDiTesto 6"/>
          <p:cNvSpPr txBox="1"/>
          <p:nvPr/>
        </p:nvSpPr>
        <p:spPr>
          <a:xfrm>
            <a:off x="540913" y="3940935"/>
            <a:ext cx="3979572" cy="2246769"/>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it-IT" sz="1400"/>
              <a:t>El último artículo</a:t>
            </a:r>
            <a:r>
              <a:rPr lang="it-IT" sz="1400" dirty="0"/>
              <a:t> de Héctor Abad Gómez:</a:t>
            </a:r>
          </a:p>
          <a:p>
            <a:endParaRPr lang="it-IT" sz="1400" dirty="0"/>
          </a:p>
          <a:p>
            <a:r>
              <a:rPr lang="es-ES_tradnl" sz="1400" dirty="0">
                <a:solidFill>
                  <a:srgbClr val="FF0000"/>
                </a:solidFill>
              </a:rPr>
              <a:t>¿De dónde proviene la violencia? </a:t>
            </a:r>
            <a:endParaRPr lang="es-ES_tradnl" sz="1400" dirty="0">
              <a:solidFill>
                <a:srgbClr val="FF0000"/>
              </a:solidFill>
              <a:cs typeface="Calibri"/>
            </a:endParaRPr>
          </a:p>
          <a:p>
            <a:r>
              <a:rPr lang="es-ES_tradnl" sz="1400" dirty="0"/>
              <a:t>«En Medellín hay tanta pobreza que se puede contratar por dos mil pesos a un sicario para matar a cualquiera. Vivimos una época violenta y esa violencia nace del sentimiento de desigualdad. Podríamos tener mucha menos violencia si todas las riquezas, incluyendo la ciencia, la tecnología y la moral estuvieran mejor repartidas sobre la tierra.</a:t>
            </a:r>
            <a:endParaRPr lang="es-ES_tradnl" sz="1400" dirty="0">
              <a:cs typeface="Calibri"/>
            </a:endParaRPr>
          </a:p>
        </p:txBody>
      </p:sp>
    </p:spTree>
    <p:extLst>
      <p:ext uri="{BB962C8B-B14F-4D97-AF65-F5344CB8AC3E}">
        <p14:creationId xmlns:p14="http://schemas.microsoft.com/office/powerpoint/2010/main" val="392285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19968"/>
          </a:xfrm>
        </p:spPr>
        <p:txBody>
          <a:bodyPr>
            <a:normAutofit fontScale="90000"/>
          </a:bodyPr>
          <a:lstStyle/>
          <a:p>
            <a:pPr algn="ctr"/>
            <a:r>
              <a:rPr lang="it-IT" sz="3600" dirty="0">
                <a:solidFill>
                  <a:srgbClr val="FF0000"/>
                </a:solidFill>
              </a:rPr>
              <a:t>GRUPOS GUERRILLEROS</a:t>
            </a:r>
            <a:br>
              <a:rPr lang="it-IT" sz="3600" dirty="0">
                <a:solidFill>
                  <a:srgbClr val="FF0000"/>
                </a:solidFill>
              </a:rPr>
            </a:br>
            <a:r>
              <a:rPr lang="it-IT" sz="2800" dirty="0">
                <a:solidFill>
                  <a:srgbClr val="FF0000"/>
                </a:solidFill>
              </a:rPr>
              <a:t>(EXTREMA IZQUIERDA</a:t>
            </a:r>
            <a:endParaRPr lang="it-IT" dirty="0"/>
          </a:p>
        </p:txBody>
      </p:sp>
      <p:sp>
        <p:nvSpPr>
          <p:cNvPr id="3" name="Segnaposto contenuto 2"/>
          <p:cNvSpPr>
            <a:spLocks noGrp="1"/>
          </p:cNvSpPr>
          <p:nvPr>
            <p:ph idx="1"/>
          </p:nvPr>
        </p:nvSpPr>
        <p:spPr>
          <a:xfrm>
            <a:off x="838200" y="1569493"/>
            <a:ext cx="4143233" cy="121195"/>
          </a:xfrm>
        </p:spPr>
        <p:txBody>
          <a:bodyPr>
            <a:normAutofit fontScale="25000" lnSpcReduction="20000"/>
          </a:bodyPr>
          <a:lstStyle/>
          <a:p>
            <a:endParaRPr lang="it-IT" dirty="0"/>
          </a:p>
        </p:txBody>
      </p:sp>
      <p:sp>
        <p:nvSpPr>
          <p:cNvPr id="4" name="Rettangolo 3"/>
          <p:cNvSpPr/>
          <p:nvPr/>
        </p:nvSpPr>
        <p:spPr>
          <a:xfrm>
            <a:off x="5745707" y="1569493"/>
            <a:ext cx="2838735" cy="18031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nSpc>
                <a:spcPct val="90000"/>
              </a:lnSpc>
              <a:spcBef>
                <a:spcPts val="1000"/>
              </a:spcBef>
            </a:pPr>
            <a:r>
              <a:rPr lang="es-ES" sz="1600" dirty="0">
                <a:solidFill>
                  <a:srgbClr val="FF0000"/>
                </a:solidFill>
              </a:rPr>
              <a:t>Origen</a:t>
            </a:r>
            <a:r>
              <a:rPr lang="es-ES" sz="1600" dirty="0">
                <a:solidFill>
                  <a:prstClr val="black"/>
                </a:solidFill>
              </a:rPr>
              <a:t>: En el 1964. Violencia en las zonas rurales donde los terratenienes se apoderaron de las tierras. Los campesinos insurgen. Conflicto entre los tenedores de la tierra y los </a:t>
            </a:r>
            <a:r>
              <a:rPr lang="es-ES" sz="1600" b="1" dirty="0">
                <a:solidFill>
                  <a:prstClr val="black"/>
                </a:solidFill>
              </a:rPr>
              <a:t>campesinos</a:t>
            </a:r>
            <a:endParaRPr lang="es-ES" sz="1600" dirty="0">
              <a:solidFill>
                <a:prstClr val="black"/>
              </a:solidFill>
            </a:endParaRPr>
          </a:p>
        </p:txBody>
      </p:sp>
      <p:cxnSp>
        <p:nvCxnSpPr>
          <p:cNvPr id="6" name="Connettore 2 5"/>
          <p:cNvCxnSpPr/>
          <p:nvPr/>
        </p:nvCxnSpPr>
        <p:spPr>
          <a:xfrm>
            <a:off x="4981433" y="2054084"/>
            <a:ext cx="764274" cy="962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838200" y="1569493"/>
            <a:ext cx="4143233" cy="11600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nSpc>
                <a:spcPct val="90000"/>
              </a:lnSpc>
              <a:spcBef>
                <a:spcPts val="1000"/>
              </a:spcBef>
            </a:pPr>
            <a:r>
              <a:rPr lang="es-ES" sz="1600" dirty="0">
                <a:solidFill>
                  <a:prstClr val="black"/>
                </a:solidFill>
              </a:rPr>
              <a:t>Las Fuerzas Armadas Revolucionarias de Colombia - Ejército del Pueblo (</a:t>
            </a:r>
            <a:r>
              <a:rPr lang="es-ES" sz="1600" b="1" dirty="0">
                <a:solidFill>
                  <a:srgbClr val="FF0000"/>
                </a:solidFill>
              </a:rPr>
              <a:t>FARC-EP</a:t>
            </a:r>
            <a:r>
              <a:rPr lang="es-ES" sz="1600" dirty="0">
                <a:solidFill>
                  <a:prstClr val="black"/>
                </a:solidFill>
              </a:rPr>
              <a:t>) fueron una organización guerrillera insurgente y terrorista de extrema izquierda.</a:t>
            </a:r>
          </a:p>
        </p:txBody>
      </p:sp>
      <p:sp>
        <p:nvSpPr>
          <p:cNvPr id="12" name="Rettangolo 11"/>
          <p:cNvSpPr/>
          <p:nvPr/>
        </p:nvSpPr>
        <p:spPr>
          <a:xfrm>
            <a:off x="1992573" y="3220872"/>
            <a:ext cx="2402006" cy="20335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nSpc>
                <a:spcPct val="90000"/>
              </a:lnSpc>
              <a:spcBef>
                <a:spcPts val="1000"/>
              </a:spcBef>
            </a:pPr>
            <a:r>
              <a:rPr lang="es-ES" sz="1600">
                <a:solidFill>
                  <a:prstClr val="black"/>
                </a:solidFill>
              </a:rPr>
              <a:t>Todo cambió cuando en los años ochenta los dineros del </a:t>
            </a:r>
            <a:r>
              <a:rPr lang="es-ES" sz="1600">
                <a:solidFill>
                  <a:srgbClr val="FF0000"/>
                </a:solidFill>
              </a:rPr>
              <a:t>narcotráfico</a:t>
            </a:r>
            <a:r>
              <a:rPr lang="es-ES" sz="1600">
                <a:solidFill>
                  <a:prstClr val="black"/>
                </a:solidFill>
              </a:rPr>
              <a:t> multiplicaron los recursos de la guerrilla: se ampliaron los frentes y modernizaron el armamento</a:t>
            </a:r>
            <a:endParaRPr lang="es-ES" sz="1600" dirty="0">
              <a:solidFill>
                <a:prstClr val="black"/>
              </a:solidFill>
            </a:endParaRPr>
          </a:p>
        </p:txBody>
      </p:sp>
      <p:cxnSp>
        <p:nvCxnSpPr>
          <p:cNvPr id="16" name="Connettore 2 15"/>
          <p:cNvCxnSpPr/>
          <p:nvPr/>
        </p:nvCxnSpPr>
        <p:spPr>
          <a:xfrm flipH="1">
            <a:off x="4394579" y="3398293"/>
            <a:ext cx="2251881" cy="887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5745707" y="4041373"/>
            <a:ext cx="3684896" cy="2386723"/>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nSpc>
                <a:spcPct val="90000"/>
              </a:lnSpc>
              <a:spcBef>
                <a:spcPts val="1000"/>
              </a:spcBef>
            </a:pPr>
            <a:r>
              <a:rPr lang="es-ES_tradnl" sz="1600" b="1" dirty="0">
                <a:solidFill>
                  <a:srgbClr val="FF0000"/>
                </a:solidFill>
              </a:rPr>
              <a:t>Acuerdo de paz entre el gobierno colombiano y las FARC-EP </a:t>
            </a:r>
            <a:endParaRPr lang="es-ES_tradnl" sz="1600" b="1" dirty="0">
              <a:solidFill>
                <a:srgbClr val="FF0000"/>
              </a:solidFill>
              <a:cs typeface="Calibri"/>
            </a:endParaRPr>
          </a:p>
          <a:p>
            <a:pPr lvl="0">
              <a:lnSpc>
                <a:spcPct val="90000"/>
              </a:lnSpc>
              <a:spcBef>
                <a:spcPts val="1000"/>
              </a:spcBef>
            </a:pPr>
            <a:r>
              <a:rPr lang="es-ES_tradnl" sz="1600" dirty="0"/>
              <a:t>El 24 de agosto de 2016 finalizaron las negociaciones de los acuerdos en La Habana, que buscaban terminar el conflicto de esta guerrilla con el Estado colombiano. Se firmó el acuerdo definitivo y ambas partes ordenaron el cese al fuego definitivo a partir de las 00:00 del 29 de agosto.</a:t>
            </a:r>
            <a:endParaRPr lang="es-ES_tradnl" sz="1600" dirty="0">
              <a:cs typeface="Calibri"/>
            </a:endParaRPr>
          </a:p>
        </p:txBody>
      </p:sp>
      <p:sp>
        <p:nvSpPr>
          <p:cNvPr id="18" name="Rettangolo arrotondato 17"/>
          <p:cNvSpPr/>
          <p:nvPr/>
        </p:nvSpPr>
        <p:spPr>
          <a:xfrm>
            <a:off x="9799094" y="1719620"/>
            <a:ext cx="2251880" cy="17800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19" name="CasellaDiTesto 18"/>
          <p:cNvSpPr txBox="1"/>
          <p:nvPr/>
        </p:nvSpPr>
        <p:spPr>
          <a:xfrm>
            <a:off x="9799092" y="1856096"/>
            <a:ext cx="2392907" cy="1643527"/>
          </a:xfrm>
          <a:prstGeom prst="rect">
            <a:avLst/>
          </a:prstGeom>
          <a:noFill/>
        </p:spPr>
        <p:txBody>
          <a:bodyPr wrap="square" rtlCol="0">
            <a:spAutoFit/>
          </a:bodyPr>
          <a:lstStyle/>
          <a:p>
            <a:pPr lvl="0">
              <a:lnSpc>
                <a:spcPct val="90000"/>
              </a:lnSpc>
              <a:spcBef>
                <a:spcPts val="1000"/>
              </a:spcBef>
            </a:pPr>
            <a:r>
              <a:rPr lang="es-ES" sz="1600" dirty="0">
                <a:solidFill>
                  <a:prstClr val="black"/>
                </a:solidFill>
              </a:rPr>
              <a:t>El Ejército de Liberación Nacional (</a:t>
            </a:r>
            <a:r>
              <a:rPr lang="es-ES" sz="1600" dirty="0">
                <a:solidFill>
                  <a:srgbClr val="FF0000"/>
                </a:solidFill>
              </a:rPr>
              <a:t>ELN</a:t>
            </a:r>
            <a:r>
              <a:rPr lang="es-ES" sz="1600" dirty="0">
                <a:solidFill>
                  <a:prstClr val="black"/>
                </a:solidFill>
              </a:rPr>
              <a:t>) es la segunda guerrilla más grande de Colombia después de las Fuerzas Armadas Revolucionarias de Colombia (</a:t>
            </a:r>
            <a:r>
              <a:rPr lang="es-ES" sz="1600" b="1" dirty="0">
                <a:solidFill>
                  <a:prstClr val="black"/>
                </a:solidFill>
              </a:rPr>
              <a:t>FARC</a:t>
            </a:r>
            <a:r>
              <a:rPr lang="es-ES" sz="1600" dirty="0">
                <a:solidFill>
                  <a:prstClr val="black"/>
                </a:solidFill>
              </a:rPr>
              <a:t>).</a:t>
            </a:r>
          </a:p>
        </p:txBody>
      </p:sp>
      <p:cxnSp>
        <p:nvCxnSpPr>
          <p:cNvPr id="21" name="Connettore 2 20"/>
          <p:cNvCxnSpPr>
            <a:endCxn id="17" idx="1"/>
          </p:cNvCxnSpPr>
          <p:nvPr/>
        </p:nvCxnSpPr>
        <p:spPr>
          <a:xfrm>
            <a:off x="4394579" y="4626591"/>
            <a:ext cx="1351128" cy="608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84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6932" y="377462"/>
            <a:ext cx="6096000" cy="1107996"/>
          </a:xfrm>
          <a:prstGeom prst="rect">
            <a:avLst/>
          </a:prstGeom>
        </p:spPr>
        <p:txBody>
          <a:bodyPr>
            <a:spAutoFit/>
          </a:bodyPr>
          <a:lstStyle/>
          <a:p>
            <a:pPr algn="ctr"/>
            <a:r>
              <a:rPr lang="it-IT" sz="4400" dirty="0">
                <a:solidFill>
                  <a:srgbClr val="FF0000"/>
                </a:solidFill>
                <a:latin typeface="Calibri Light" panose="020F0302020204030204"/>
                <a:ea typeface="+mj-ea"/>
                <a:cs typeface="+mj-cs"/>
              </a:rPr>
              <a:t>PARAMILITARES</a:t>
            </a:r>
            <a:br>
              <a:rPr lang="it-IT" sz="4400" dirty="0">
                <a:solidFill>
                  <a:srgbClr val="FF0000"/>
                </a:solidFill>
                <a:latin typeface="Calibri Light" panose="020F0302020204030204"/>
                <a:ea typeface="+mj-ea"/>
                <a:cs typeface="+mj-cs"/>
              </a:rPr>
            </a:br>
            <a:r>
              <a:rPr lang="it-IT" sz="2200" dirty="0">
                <a:solidFill>
                  <a:srgbClr val="FF0000"/>
                </a:solidFill>
                <a:latin typeface="Calibri Light" panose="020F0302020204030204"/>
                <a:ea typeface="+mj-ea"/>
                <a:cs typeface="+mj-cs"/>
              </a:rPr>
              <a:t>(EXTREMA DERECHA)</a:t>
            </a:r>
            <a:endParaRPr lang="it-IT" dirty="0"/>
          </a:p>
        </p:txBody>
      </p:sp>
      <p:sp>
        <p:nvSpPr>
          <p:cNvPr id="3" name="Rettangolo arrotondato 2"/>
          <p:cNvSpPr/>
          <p:nvPr/>
        </p:nvSpPr>
        <p:spPr>
          <a:xfrm>
            <a:off x="436728" y="1651379"/>
            <a:ext cx="2838735" cy="17605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1600">
                <a:solidFill>
                  <a:prstClr val="black"/>
                </a:solidFill>
              </a:rPr>
              <a:t>Los grupos </a:t>
            </a:r>
            <a:r>
              <a:rPr lang="es-ES" sz="1600">
                <a:solidFill>
                  <a:srgbClr val="FF0000"/>
                </a:solidFill>
              </a:rPr>
              <a:t>paramilitares o “autodefensas</a:t>
            </a:r>
            <a:r>
              <a:rPr lang="es-ES" sz="1600">
                <a:solidFill>
                  <a:prstClr val="black"/>
                </a:solidFill>
              </a:rPr>
              <a:t>” surgen en Colombia como un mecanismo de defensa privada de la propiedad frente a las guerrillas de extrema izquierda.</a:t>
            </a:r>
            <a:endParaRPr lang="it-IT"/>
          </a:p>
        </p:txBody>
      </p:sp>
      <p:sp>
        <p:nvSpPr>
          <p:cNvPr id="4" name="Rettangolo arrotondato 3"/>
          <p:cNvSpPr/>
          <p:nvPr/>
        </p:nvSpPr>
        <p:spPr>
          <a:xfrm>
            <a:off x="3864592" y="1651379"/>
            <a:ext cx="4080680" cy="2279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nSpc>
                <a:spcPct val="90000"/>
              </a:lnSpc>
              <a:spcBef>
                <a:spcPts val="1000"/>
              </a:spcBef>
            </a:pPr>
            <a:r>
              <a:rPr lang="es-ES" sz="1600" dirty="0">
                <a:solidFill>
                  <a:prstClr val="black"/>
                </a:solidFill>
              </a:rPr>
              <a:t>Con el tiempo estos grupos establecen relaciones clientelares con:</a:t>
            </a:r>
          </a:p>
          <a:p>
            <a:pPr marL="228600" lvl="0" indent="-228600">
              <a:lnSpc>
                <a:spcPct val="90000"/>
              </a:lnSpc>
              <a:spcBef>
                <a:spcPts val="1000"/>
              </a:spcBef>
              <a:buFont typeface="Arial" panose="020B0604020202020204" pitchFamily="34" charset="0"/>
              <a:buChar char="•"/>
            </a:pPr>
            <a:r>
              <a:rPr lang="es-ES" sz="1600" dirty="0">
                <a:solidFill>
                  <a:prstClr val="black"/>
                </a:solidFill>
              </a:rPr>
              <a:t>las élites locales, </a:t>
            </a:r>
          </a:p>
          <a:p>
            <a:pPr marL="228600" lvl="0" indent="-228600">
              <a:lnSpc>
                <a:spcPct val="90000"/>
              </a:lnSpc>
              <a:spcBef>
                <a:spcPts val="1000"/>
              </a:spcBef>
              <a:buFont typeface="Arial" panose="020B0604020202020204" pitchFamily="34" charset="0"/>
              <a:buChar char="•"/>
            </a:pPr>
            <a:r>
              <a:rPr lang="es-ES" sz="1600" dirty="0">
                <a:solidFill>
                  <a:prstClr val="black"/>
                </a:solidFill>
              </a:rPr>
              <a:t>las fuerzas armadas </a:t>
            </a:r>
          </a:p>
          <a:p>
            <a:pPr marL="228600" lvl="0" indent="-228600">
              <a:lnSpc>
                <a:spcPct val="90000"/>
              </a:lnSpc>
              <a:spcBef>
                <a:spcPts val="1000"/>
              </a:spcBef>
              <a:buFont typeface="Arial" panose="020B0604020202020204" pitchFamily="34" charset="0"/>
              <a:buChar char="•"/>
            </a:pPr>
            <a:r>
              <a:rPr lang="es-ES" sz="1600" dirty="0">
                <a:solidFill>
                  <a:prstClr val="black"/>
                </a:solidFill>
              </a:rPr>
              <a:t>redes del narcotráfico</a:t>
            </a:r>
          </a:p>
          <a:p>
            <a:pPr lvl="0">
              <a:lnSpc>
                <a:spcPct val="90000"/>
              </a:lnSpc>
              <a:spcBef>
                <a:spcPts val="1000"/>
              </a:spcBef>
            </a:pPr>
            <a:r>
              <a:rPr lang="es-ES" sz="1600" dirty="0">
                <a:solidFill>
                  <a:prstClr val="black"/>
                </a:solidFill>
              </a:rPr>
              <a:t>que dan pie a un uso desmesurado de la violencia en defensa de sus intereses políticos y económicos</a:t>
            </a:r>
          </a:p>
        </p:txBody>
      </p:sp>
      <p:cxnSp>
        <p:nvCxnSpPr>
          <p:cNvPr id="6" name="Connettore 2 5"/>
          <p:cNvCxnSpPr>
            <a:stCxn id="3" idx="3"/>
            <a:endCxn id="4" idx="1"/>
          </p:cNvCxnSpPr>
          <p:nvPr/>
        </p:nvCxnSpPr>
        <p:spPr>
          <a:xfrm>
            <a:off x="3275463" y="2531660"/>
            <a:ext cx="589129" cy="259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ttangolo arrotondato 7"/>
          <p:cNvSpPr/>
          <p:nvPr/>
        </p:nvSpPr>
        <p:spPr>
          <a:xfrm>
            <a:off x="436728" y="4094328"/>
            <a:ext cx="3657600" cy="21836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nSpc>
                <a:spcPct val="90000"/>
              </a:lnSpc>
              <a:spcBef>
                <a:spcPts val="1000"/>
              </a:spcBef>
            </a:pPr>
            <a:r>
              <a:rPr lang="es-ES" sz="1600">
                <a:solidFill>
                  <a:prstClr val="black"/>
                </a:solidFill>
              </a:rPr>
              <a:t>Actualmente, los grupos paramilitares siguen controlando aquellos territorios en los que el Estado colombiano no está presente y </a:t>
            </a:r>
            <a:r>
              <a:rPr lang="es-ES" sz="1600">
                <a:solidFill>
                  <a:srgbClr val="FF0000"/>
                </a:solidFill>
              </a:rPr>
              <a:t>haciendo del terror un elemento del día a día en la sociedad colombiana</a:t>
            </a:r>
            <a:endParaRPr lang="es-ES" sz="1600" dirty="0">
              <a:solidFill>
                <a:srgbClr val="FF0000"/>
              </a:solidFill>
            </a:endParaRPr>
          </a:p>
        </p:txBody>
      </p:sp>
      <p:cxnSp>
        <p:nvCxnSpPr>
          <p:cNvPr id="10" name="Connettore 2 9"/>
          <p:cNvCxnSpPr>
            <a:stCxn id="3" idx="2"/>
            <a:endCxn id="8" idx="0"/>
          </p:cNvCxnSpPr>
          <p:nvPr/>
        </p:nvCxnSpPr>
        <p:spPr>
          <a:xfrm>
            <a:off x="1856096" y="3411940"/>
            <a:ext cx="409432" cy="68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ttangolo arrotondato 10"/>
          <p:cNvSpPr/>
          <p:nvPr/>
        </p:nvSpPr>
        <p:spPr>
          <a:xfrm>
            <a:off x="4349086" y="4114800"/>
            <a:ext cx="7192371" cy="2442950"/>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lvl="0">
              <a:lnSpc>
                <a:spcPct val="90000"/>
              </a:lnSpc>
              <a:spcBef>
                <a:spcPts val="1000"/>
              </a:spcBef>
            </a:pPr>
            <a:r>
              <a:rPr lang="es-ES" sz="1600" dirty="0">
                <a:solidFill>
                  <a:prstClr val="black"/>
                </a:solidFill>
              </a:rPr>
              <a:t>Colombia se ha caracterizado desde los años sesenta por tener uno de los conflictos armados internos más largos de América Latina</a:t>
            </a:r>
            <a:r>
              <a:rPr lang="es-ES" b="1" dirty="0">
                <a:solidFill>
                  <a:schemeClr val="tx1"/>
                </a:solidFill>
              </a:rPr>
              <a:t>. </a:t>
            </a:r>
            <a:r>
              <a:rPr lang="es-ES" b="1" u="sng" dirty="0">
                <a:solidFill>
                  <a:srgbClr val="FF0000"/>
                </a:solidFill>
                <a:hlinkClick r:id="rId2"/>
              </a:rPr>
              <a:t>Con más de ocho millones de víctimas registradas</a:t>
            </a:r>
            <a:r>
              <a:rPr lang="es-ES" b="1" dirty="0">
                <a:solidFill>
                  <a:srgbClr val="FF0000"/>
                </a:solidFill>
              </a:rPr>
              <a:t> </a:t>
            </a:r>
            <a:r>
              <a:rPr lang="es-ES" sz="1600" dirty="0">
                <a:solidFill>
                  <a:prstClr val="black"/>
                </a:solidFill>
              </a:rPr>
              <a:t>entre homicidios, secuestros, torturas, delitos sexuales, reclutamientos involuntarios y, especialmente, desplazamientos forzados, existen pocos colombianos que no hayan percibido las secuelas de la violencia política y social que se ha desarrollado en el país en los últimos 50 años.</a:t>
            </a:r>
          </a:p>
          <a:p>
            <a:pPr lvl="0">
              <a:lnSpc>
                <a:spcPct val="90000"/>
              </a:lnSpc>
              <a:spcBef>
                <a:spcPts val="1000"/>
              </a:spcBef>
            </a:pPr>
            <a:r>
              <a:rPr lang="es-ES" sz="1600" dirty="0"/>
              <a:t>Los paramilitares masacraban e intimidaban a poblaciones enteras para acabar con el supuesto apoyo que le daban a la guerrilla.</a:t>
            </a:r>
            <a:endParaRPr lang="it-IT" sz="1600" dirty="0"/>
          </a:p>
        </p:txBody>
      </p:sp>
      <p:cxnSp>
        <p:nvCxnSpPr>
          <p:cNvPr id="16" name="Connettore 2 15"/>
          <p:cNvCxnSpPr/>
          <p:nvPr/>
        </p:nvCxnSpPr>
        <p:spPr>
          <a:xfrm>
            <a:off x="3070746" y="3411940"/>
            <a:ext cx="1392072" cy="859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Immagin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1" y="1943242"/>
            <a:ext cx="2695575" cy="1695450"/>
          </a:xfrm>
          <a:prstGeom prst="rect">
            <a:avLst/>
          </a:prstGeom>
        </p:spPr>
      </p:pic>
    </p:spTree>
    <p:extLst>
      <p:ext uri="{BB962C8B-B14F-4D97-AF65-F5344CB8AC3E}">
        <p14:creationId xmlns:p14="http://schemas.microsoft.com/office/powerpoint/2010/main" val="168178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34351" y="0"/>
            <a:ext cx="6096000" cy="830997"/>
          </a:xfrm>
          <a:prstGeom prst="rect">
            <a:avLst/>
          </a:prstGeom>
        </p:spPr>
        <p:txBody>
          <a:bodyPr>
            <a:spAutoFit/>
          </a:bodyPr>
          <a:lstStyle/>
          <a:p>
            <a:pPr algn="ctr"/>
            <a:r>
              <a:rPr lang="es-ES" sz="2400" b="1" dirty="0">
                <a:solidFill>
                  <a:srgbClr val="FF0000"/>
                </a:solidFill>
              </a:rPr>
              <a:t>CONFLICTO ARMADO Y PARAMILITARISMO EN COLOMBIA</a:t>
            </a:r>
            <a:endParaRPr lang="it-IT" sz="2400" dirty="0"/>
          </a:p>
        </p:txBody>
      </p:sp>
      <p:sp>
        <p:nvSpPr>
          <p:cNvPr id="4" name="Rettangolo arrotondato 3"/>
          <p:cNvSpPr/>
          <p:nvPr/>
        </p:nvSpPr>
        <p:spPr>
          <a:xfrm>
            <a:off x="6414448" y="913307"/>
            <a:ext cx="4244454" cy="25384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nSpc>
                <a:spcPct val="90000"/>
              </a:lnSpc>
              <a:spcBef>
                <a:spcPts val="1000"/>
              </a:spcBef>
            </a:pPr>
            <a:r>
              <a:rPr lang="es-ES" sz="1400" dirty="0">
                <a:solidFill>
                  <a:prstClr val="black"/>
                </a:solidFill>
              </a:rPr>
              <a:t>Otros grupos guerrilleros, surgidos en las décadas de los 70 y 80 son éstos:</a:t>
            </a:r>
          </a:p>
          <a:p>
            <a:pPr marL="285750" lvl="0" indent="-285750">
              <a:lnSpc>
                <a:spcPct val="90000"/>
              </a:lnSpc>
              <a:spcBef>
                <a:spcPts val="1000"/>
              </a:spcBef>
              <a:buFont typeface="Arial" panose="020B0604020202020204" pitchFamily="34" charset="0"/>
              <a:buChar char="•"/>
            </a:pPr>
            <a:r>
              <a:rPr lang="es-ES" sz="1400" dirty="0">
                <a:solidFill>
                  <a:prstClr val="black"/>
                </a:solidFill>
              </a:rPr>
              <a:t>El Movimiento 19 de Abril </a:t>
            </a:r>
            <a:r>
              <a:rPr lang="es-ES" sz="1400" b="1" dirty="0">
                <a:solidFill>
                  <a:srgbClr val="FF0000"/>
                </a:solidFill>
              </a:rPr>
              <a:t>M19</a:t>
            </a:r>
            <a:endParaRPr lang="es-ES" sz="1400" b="1" dirty="0">
              <a:solidFill>
                <a:prstClr val="black"/>
              </a:solidFill>
            </a:endParaRPr>
          </a:p>
          <a:p>
            <a:pPr marL="285750" lvl="0" indent="-285750">
              <a:lnSpc>
                <a:spcPct val="90000"/>
              </a:lnSpc>
              <a:spcBef>
                <a:spcPts val="1000"/>
              </a:spcBef>
              <a:buFont typeface="Arial" panose="020B0604020202020204" pitchFamily="34" charset="0"/>
              <a:buChar char="•"/>
            </a:pPr>
            <a:r>
              <a:rPr lang="es-ES" sz="1400" dirty="0">
                <a:solidFill>
                  <a:prstClr val="black"/>
                </a:solidFill>
              </a:rPr>
              <a:t>El Partido Revolucionario de los Trabajadores </a:t>
            </a:r>
            <a:r>
              <a:rPr lang="es-ES" sz="1400" b="1" dirty="0">
                <a:solidFill>
                  <a:srgbClr val="FF0000"/>
                </a:solidFill>
              </a:rPr>
              <a:t>PRT</a:t>
            </a:r>
            <a:r>
              <a:rPr lang="es-ES" sz="1400" b="1" dirty="0">
                <a:solidFill>
                  <a:prstClr val="black"/>
                </a:solidFill>
              </a:rPr>
              <a:t> </a:t>
            </a:r>
          </a:p>
          <a:p>
            <a:pPr marL="285750" lvl="0" indent="-285750">
              <a:lnSpc>
                <a:spcPct val="90000"/>
              </a:lnSpc>
              <a:spcBef>
                <a:spcPts val="1000"/>
              </a:spcBef>
              <a:buFont typeface="Arial" panose="020B0604020202020204" pitchFamily="34" charset="0"/>
              <a:buChar char="•"/>
            </a:pPr>
            <a:r>
              <a:rPr lang="es-ES" sz="1400" dirty="0">
                <a:solidFill>
                  <a:prstClr val="black"/>
                </a:solidFill>
              </a:rPr>
              <a:t>El </a:t>
            </a:r>
            <a:r>
              <a:rPr lang="es-ES" sz="1400" b="1" dirty="0">
                <a:solidFill>
                  <a:srgbClr val="FF0000"/>
                </a:solidFill>
              </a:rPr>
              <a:t>Movimiento Quintín Lame</a:t>
            </a:r>
            <a:r>
              <a:rPr lang="es-ES" sz="1400" b="1" dirty="0">
                <a:solidFill>
                  <a:prstClr val="black"/>
                </a:solidFill>
              </a:rPr>
              <a:t>. </a:t>
            </a:r>
          </a:p>
          <a:p>
            <a:pPr lvl="0">
              <a:lnSpc>
                <a:spcPct val="90000"/>
              </a:lnSpc>
              <a:spcBef>
                <a:spcPts val="1000"/>
              </a:spcBef>
            </a:pPr>
            <a:r>
              <a:rPr lang="es-ES" sz="1400" dirty="0">
                <a:solidFill>
                  <a:prstClr val="black"/>
                </a:solidFill>
              </a:rPr>
              <a:t>firmaron acuerdos de paz con los gobiernos Barco y Gaviria, para convertirse en movimientos o partidos politicos. </a:t>
            </a:r>
          </a:p>
        </p:txBody>
      </p:sp>
      <p:sp>
        <p:nvSpPr>
          <p:cNvPr id="5" name="Rettangolo arrotondato 4"/>
          <p:cNvSpPr/>
          <p:nvPr/>
        </p:nvSpPr>
        <p:spPr>
          <a:xfrm>
            <a:off x="1061114" y="913307"/>
            <a:ext cx="4926842" cy="16860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nSpc>
                <a:spcPct val="90000"/>
              </a:lnSpc>
              <a:spcBef>
                <a:spcPts val="1000"/>
              </a:spcBef>
            </a:pPr>
            <a:r>
              <a:rPr lang="es-ES" sz="1400" dirty="0">
                <a:solidFill>
                  <a:prstClr val="black"/>
                </a:solidFill>
              </a:rPr>
              <a:t>Los grupos guerrilleros que actualmente operan en el país:</a:t>
            </a:r>
          </a:p>
          <a:p>
            <a:pPr marL="285750" lvl="0" indent="-285750">
              <a:lnSpc>
                <a:spcPct val="90000"/>
              </a:lnSpc>
              <a:spcBef>
                <a:spcPts val="1000"/>
              </a:spcBef>
              <a:buFont typeface="Arial" panose="020B0604020202020204" pitchFamily="34" charset="0"/>
              <a:buChar char="•"/>
            </a:pPr>
            <a:r>
              <a:rPr lang="es-ES" sz="1400" dirty="0">
                <a:solidFill>
                  <a:prstClr val="black"/>
                </a:solidFill>
              </a:rPr>
              <a:t> Fuerzas Armadas Revolucionarias de Colombia </a:t>
            </a:r>
            <a:r>
              <a:rPr lang="es-ES" sz="1400" b="1" dirty="0">
                <a:solidFill>
                  <a:srgbClr val="FF0000"/>
                </a:solidFill>
              </a:rPr>
              <a:t>FARC</a:t>
            </a:r>
            <a:endParaRPr lang="es-ES" sz="1400" b="1" dirty="0">
              <a:solidFill>
                <a:prstClr val="black"/>
              </a:solidFill>
            </a:endParaRPr>
          </a:p>
          <a:p>
            <a:pPr marL="285750" lvl="0" indent="-285750">
              <a:lnSpc>
                <a:spcPct val="90000"/>
              </a:lnSpc>
              <a:spcBef>
                <a:spcPts val="1000"/>
              </a:spcBef>
              <a:buFont typeface="Arial" panose="020B0604020202020204" pitchFamily="34" charset="0"/>
              <a:buChar char="•"/>
            </a:pPr>
            <a:r>
              <a:rPr lang="es-ES" sz="1400" dirty="0">
                <a:solidFill>
                  <a:prstClr val="black"/>
                </a:solidFill>
              </a:rPr>
              <a:t>Unión Camilista-Ejército de Liberación Nacional </a:t>
            </a:r>
            <a:r>
              <a:rPr lang="es-ES" sz="1400" b="1" dirty="0">
                <a:solidFill>
                  <a:srgbClr val="FF0000"/>
                </a:solidFill>
              </a:rPr>
              <a:t>UC-ELN</a:t>
            </a:r>
            <a:endParaRPr lang="es-ES" sz="1400" b="1" dirty="0">
              <a:solidFill>
                <a:prstClr val="black"/>
              </a:solidFill>
            </a:endParaRPr>
          </a:p>
          <a:p>
            <a:pPr marL="285750" lvl="0" indent="-285750">
              <a:lnSpc>
                <a:spcPct val="90000"/>
              </a:lnSpc>
              <a:spcBef>
                <a:spcPts val="1000"/>
              </a:spcBef>
              <a:buFont typeface="Arial" panose="020B0604020202020204" pitchFamily="34" charset="0"/>
              <a:buChar char="•"/>
            </a:pPr>
            <a:r>
              <a:rPr lang="es-ES" sz="1400" dirty="0">
                <a:solidFill>
                  <a:prstClr val="black"/>
                </a:solidFill>
              </a:rPr>
              <a:t>Ejército Popular de Liberación </a:t>
            </a:r>
            <a:r>
              <a:rPr lang="es-ES" sz="1400" b="1" dirty="0">
                <a:solidFill>
                  <a:srgbClr val="FF0000"/>
                </a:solidFill>
              </a:rPr>
              <a:t>EPL</a:t>
            </a:r>
          </a:p>
          <a:p>
            <a:pPr lvl="0">
              <a:lnSpc>
                <a:spcPct val="90000"/>
              </a:lnSpc>
              <a:spcBef>
                <a:spcPts val="1000"/>
              </a:spcBef>
            </a:pPr>
            <a:r>
              <a:rPr lang="es-ES" sz="1400" dirty="0">
                <a:solidFill>
                  <a:prstClr val="black"/>
                </a:solidFill>
              </a:rPr>
              <a:t>Tuvieron su origen en la decada de los 60</a:t>
            </a:r>
          </a:p>
        </p:txBody>
      </p:sp>
      <p:sp>
        <p:nvSpPr>
          <p:cNvPr id="6" name="Rettangolo arrotondato 5"/>
          <p:cNvSpPr/>
          <p:nvPr/>
        </p:nvSpPr>
        <p:spPr>
          <a:xfrm>
            <a:off x="1248770" y="2681662"/>
            <a:ext cx="4551530" cy="3937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lnSpc>
                <a:spcPct val="90000"/>
              </a:lnSpc>
              <a:spcBef>
                <a:spcPts val="1000"/>
              </a:spcBef>
              <a:buFont typeface="+mj-lt"/>
              <a:buAutoNum type="arabicPeriod"/>
            </a:pPr>
            <a:r>
              <a:rPr lang="es-ES" sz="1400" dirty="0">
                <a:solidFill>
                  <a:prstClr val="black"/>
                </a:solidFill>
              </a:rPr>
              <a:t>Surgimiento de las guerrillas y su pretensión de ganar influencia sobre la población campesina y sobre los movimientos populares urbanos ,</a:t>
            </a:r>
          </a:p>
          <a:p>
            <a:pPr marL="342900" indent="-342900">
              <a:lnSpc>
                <a:spcPct val="90000"/>
              </a:lnSpc>
              <a:spcBef>
                <a:spcPts val="1000"/>
              </a:spcBef>
              <a:buFont typeface="+mj-lt"/>
              <a:buAutoNum type="arabicPeriod"/>
            </a:pPr>
            <a:r>
              <a:rPr lang="es-ES" sz="1400" dirty="0">
                <a:solidFill>
                  <a:prstClr val="black"/>
                </a:solidFill>
              </a:rPr>
              <a:t>El Estado colombiano desarrolló desde los años sesenta, una estrategia contrainsurgente bajo la orientación de la llamada "doctrina de la seguridad nacional", que se aplicó con mayor rigor a partir del gobierno del presidente Turbay, con un saldo de </a:t>
            </a:r>
            <a:r>
              <a:rPr lang="es-ES" sz="1400" b="1" dirty="0">
                <a:solidFill>
                  <a:srgbClr val="FF0000"/>
                </a:solidFill>
              </a:rPr>
              <a:t>graves violaciones a los derechos humanos. </a:t>
            </a:r>
          </a:p>
          <a:p>
            <a:pPr marL="342900" indent="-342900">
              <a:lnSpc>
                <a:spcPct val="90000"/>
              </a:lnSpc>
              <a:spcBef>
                <a:spcPts val="1000"/>
              </a:spcBef>
              <a:buFont typeface="+mj-lt"/>
              <a:buAutoNum type="arabicPeriod"/>
            </a:pPr>
            <a:r>
              <a:rPr lang="es-ES" sz="1400" dirty="0"/>
              <a:t>La pretensión aparente de la política contrainsurgente era la derrota de los grupos guerrilleros, ella se aplicó en forma indiscriminada contra importantes sectores de la población campesina y del movimiento popular urbano que fueron seriamente afectados. </a:t>
            </a:r>
          </a:p>
          <a:p>
            <a:pPr lvl="0">
              <a:lnSpc>
                <a:spcPct val="90000"/>
              </a:lnSpc>
              <a:spcBef>
                <a:spcPts val="1000"/>
              </a:spcBef>
            </a:pPr>
            <a:endParaRPr lang="es-ES" sz="1400" b="1" dirty="0">
              <a:solidFill>
                <a:srgbClr val="FF0000"/>
              </a:solidFill>
            </a:endParaRPr>
          </a:p>
        </p:txBody>
      </p:sp>
      <p:sp>
        <p:nvSpPr>
          <p:cNvPr id="9" name="Rettangolo arrotondato 8"/>
          <p:cNvSpPr/>
          <p:nvPr/>
        </p:nvSpPr>
        <p:spPr>
          <a:xfrm>
            <a:off x="6414448" y="3500104"/>
            <a:ext cx="4817659" cy="15831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s-ES" sz="1400" dirty="0"/>
              <a:t>Como propósito encubierto del accionar criminal de estos grupos aparece el amedrantamiento a la población con el fin de generar una atmósfera de </a:t>
            </a:r>
            <a:r>
              <a:rPr lang="es-ES" sz="1400" i="1" u="sng" dirty="0">
                <a:solidFill>
                  <a:srgbClr val="FF0000"/>
                </a:solidFill>
              </a:rPr>
              <a:t>miedo y temor </a:t>
            </a:r>
            <a:r>
              <a:rPr lang="es-ES" sz="1400" dirty="0"/>
              <a:t>que conlleve a la </a:t>
            </a:r>
            <a:r>
              <a:rPr lang="es-ES" sz="1400" i="1" u="sng" dirty="0">
                <a:solidFill>
                  <a:srgbClr val="FF0000"/>
                </a:solidFill>
              </a:rPr>
              <a:t>destrucción de las organizaciones sociales, políticas, sindicales y de derechos humanos, e impida la libre expresión de la inconformidad social. </a:t>
            </a:r>
          </a:p>
        </p:txBody>
      </p:sp>
      <p:sp>
        <p:nvSpPr>
          <p:cNvPr id="10" name="Rettangolo arrotondato 9"/>
          <p:cNvSpPr/>
          <p:nvPr/>
        </p:nvSpPr>
        <p:spPr>
          <a:xfrm>
            <a:off x="6414448" y="5131558"/>
            <a:ext cx="4817659" cy="14876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s-ES" sz="1400" dirty="0"/>
          </a:p>
          <a:p>
            <a:r>
              <a:rPr lang="es-ES" sz="1400" dirty="0"/>
              <a:t>Los grupos paramilitares han sido desarrollados en diversas regiones del país con el claro propósito de </a:t>
            </a:r>
            <a:r>
              <a:rPr lang="es-ES" sz="1400" dirty="0">
                <a:solidFill>
                  <a:srgbClr val="FF0000"/>
                </a:solidFill>
              </a:rPr>
              <a:t>actuar en la  defensa y protección de intereses políticos, de proyectos económicos</a:t>
            </a:r>
            <a:r>
              <a:rPr lang="es-ES" sz="1400" dirty="0"/>
              <a:t> (explotación de recursos naturales como el petroleo y el carbón), </a:t>
            </a:r>
            <a:r>
              <a:rPr lang="es-ES" sz="1400" dirty="0">
                <a:solidFill>
                  <a:srgbClr val="FF0000"/>
                </a:solidFill>
              </a:rPr>
              <a:t>y la defensa de sectores vinculados a la actividad agropecuaria y al </a:t>
            </a:r>
            <a:r>
              <a:rPr lang="es-ES" sz="1400" b="1" dirty="0">
                <a:solidFill>
                  <a:srgbClr val="FF0000"/>
                </a:solidFill>
              </a:rPr>
              <a:t>narcotráfico.</a:t>
            </a:r>
          </a:p>
          <a:p>
            <a:endParaRPr lang="it-IT" dirty="0"/>
          </a:p>
        </p:txBody>
      </p:sp>
    </p:spTree>
    <p:extLst>
      <p:ext uri="{BB962C8B-B14F-4D97-AF65-F5344CB8AC3E}">
        <p14:creationId xmlns:p14="http://schemas.microsoft.com/office/powerpoint/2010/main" val="335826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2747" y="416641"/>
            <a:ext cx="9825507" cy="613669"/>
          </a:xfrm>
        </p:spPr>
        <p:txBody>
          <a:bodyPr>
            <a:normAutofit fontScale="90000"/>
          </a:bodyPr>
          <a:lstStyle/>
          <a:p>
            <a:pPr algn="ctr"/>
            <a:r>
              <a:rPr lang="it-IT" dirty="0">
                <a:solidFill>
                  <a:srgbClr val="FF0000"/>
                </a:solidFill>
              </a:rPr>
              <a:t>HÉCTOR ABAD GÓMEZ</a:t>
            </a:r>
          </a:p>
        </p:txBody>
      </p:sp>
      <p:pic>
        <p:nvPicPr>
          <p:cNvPr id="4" name="D-ONB9FcggY"/>
          <p:cNvPicPr>
            <a:picLocks noGrp="1" noRot="1" noChangeAspect="1"/>
          </p:cNvPicPr>
          <p:nvPr>
            <p:ph idx="1"/>
            <a:videoFile r:link="rId1"/>
          </p:nvPr>
        </p:nvPicPr>
        <p:blipFill>
          <a:blip r:embed="rId5"/>
          <a:stretch>
            <a:fillRect/>
          </a:stretch>
        </p:blipFill>
        <p:spPr>
          <a:xfrm>
            <a:off x="1478711" y="1303114"/>
            <a:ext cx="4572000" cy="2571750"/>
          </a:xfrm>
        </p:spPr>
      </p:pic>
      <p:sp>
        <p:nvSpPr>
          <p:cNvPr id="7" name="Rettangolo 6"/>
          <p:cNvSpPr/>
          <p:nvPr/>
        </p:nvSpPr>
        <p:spPr>
          <a:xfrm>
            <a:off x="1275008" y="4342206"/>
            <a:ext cx="6096000" cy="1754326"/>
          </a:xfrm>
          <a:prstGeom prst="rect">
            <a:avLst/>
          </a:prstGeom>
        </p:spPr>
        <p:txBody>
          <a:bodyPr lIns="91440" tIns="45720" rIns="91440" bIns="45720" anchor="t">
            <a:spAutoFit/>
          </a:bodyPr>
          <a:lstStyle/>
          <a:p>
            <a:r>
              <a:rPr lang="it-IT" dirty="0"/>
              <a:t>NO ME HA GUSTADO NUNCA LA VIOLENCIA, YO SOY MÉDICO, QUIERO LA VIDA, QUIERO LA SALUD Y POR LO TANTO LOS DERECHOS HUMANOS QUE SON </a:t>
            </a:r>
            <a:endParaRPr lang="it-IT"/>
          </a:p>
          <a:p>
            <a:pPr marL="285750" indent="-285750">
              <a:buFont typeface="Arial" panose="020B0604020202020204" pitchFamily="34" charset="0"/>
              <a:buChar char="•"/>
            </a:pPr>
            <a:r>
              <a:rPr lang="it-IT" dirty="0"/>
              <a:t>LIBERTAD</a:t>
            </a:r>
            <a:endParaRPr lang="it-IT" dirty="0">
              <a:cs typeface="Calibri"/>
            </a:endParaRPr>
          </a:p>
          <a:p>
            <a:pPr marL="285750" indent="-285750">
              <a:buFont typeface="Arial" panose="020B0604020202020204" pitchFamily="34" charset="0"/>
              <a:buChar char="•"/>
            </a:pPr>
            <a:r>
              <a:rPr lang="it-IT" dirty="0"/>
              <a:t>JUSTICIA</a:t>
            </a:r>
            <a:endParaRPr lang="it-IT" dirty="0">
              <a:cs typeface="Calibri"/>
            </a:endParaRPr>
          </a:p>
          <a:p>
            <a:pPr marL="285750" indent="-285750">
              <a:buFont typeface="Arial" panose="020B0604020202020204" pitchFamily="34" charset="0"/>
              <a:buChar char="•"/>
            </a:pPr>
            <a:r>
              <a:rPr lang="it-IT" dirty="0"/>
              <a:t>PAZ</a:t>
            </a:r>
          </a:p>
        </p:txBody>
      </p:sp>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446" y="1445989"/>
            <a:ext cx="2296205" cy="2286000"/>
          </a:xfrm>
          <a:prstGeom prst="rect">
            <a:avLst/>
          </a:prstGeom>
        </p:spPr>
      </p:pic>
      <p:pic>
        <p:nvPicPr>
          <p:cNvPr id="9" name="Immagin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1876" y="1445989"/>
            <a:ext cx="3048000" cy="2286000"/>
          </a:xfrm>
          <a:prstGeom prst="rect">
            <a:avLst/>
          </a:prstGeom>
        </p:spPr>
      </p:pic>
      <p:pic>
        <p:nvPicPr>
          <p:cNvPr id="10" name="Immagin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8441" y="4179664"/>
            <a:ext cx="2619375" cy="1743075"/>
          </a:xfrm>
          <a:prstGeom prst="rect">
            <a:avLst/>
          </a:prstGeom>
        </p:spPr>
      </p:pic>
      <p:pic>
        <p:nvPicPr>
          <p:cNvPr id="11" name="Segnale acust. registr.">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5689846" y="5617939"/>
            <a:ext cx="609600" cy="609600"/>
          </a:xfrm>
          <a:prstGeom prst="rect">
            <a:avLst/>
          </a:prstGeom>
        </p:spPr>
      </p:pic>
    </p:spTree>
    <p:extLst>
      <p:ext uri="{BB962C8B-B14F-4D97-AF65-F5344CB8AC3E}">
        <p14:creationId xmlns:p14="http://schemas.microsoft.com/office/powerpoint/2010/main" val="206827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65274" fill="hold"/>
                                        <p:tgtEl>
                                          <p:spTgt spid="11"/>
                                        </p:tgtEl>
                                      </p:cBhvr>
                                    </p:cmd>
                                  </p:childTnLst>
                                </p:cTn>
                              </p:par>
                            </p:childTnLst>
                          </p:cTn>
                        </p:par>
                      </p:childTnLst>
                    </p:cTn>
                  </p:par>
                </p:childTnLst>
              </p:cTn>
              <p:nextCondLst>
                <p:cond evt="onClick" delay="0">
                  <p:tgtEl>
                    <p:spTgt spid="11"/>
                  </p:tgtEl>
                </p:cond>
              </p:nextCondLst>
            </p:seq>
            <p:audio>
              <p:cMediaNode vol="100000">
                <p:cTn id="18"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698</TotalTime>
  <Words>2541</Words>
  <Application>Microsoft Office PowerPoint</Application>
  <PresentationFormat>Panorámica</PresentationFormat>
  <Paragraphs>163</Paragraphs>
  <Slides>17</Slides>
  <Notes>0</Notes>
  <HiddenSlides>0</HiddenSlides>
  <MMClips>6</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Office Theme</vt:lpstr>
      <vt:lpstr>HÉCTOR ABAD GÓMEZ</vt:lpstr>
      <vt:lpstr>Presentación de PowerPoint</vt:lpstr>
      <vt:lpstr>Presentación de PowerPoint</vt:lpstr>
      <vt:lpstr>LA POBREZA EN COLOMBIA</vt:lpstr>
      <vt:lpstr>VIOLENCIA EN COLOMBIA</vt:lpstr>
      <vt:lpstr>GRUPOS GUERRILLEROS (EXTREMA IZQUIERDA</vt:lpstr>
      <vt:lpstr>Presentación de PowerPoint</vt:lpstr>
      <vt:lpstr>Presentación de PowerPoint</vt:lpstr>
      <vt:lpstr>HÉCTOR ABAD GÓMEZ</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HECTOR ABAD GOMEZ</dc:title>
  <dc:creator>Tiziana</dc:creator>
  <cp:lastModifiedBy>Tiziana Coccia</cp:lastModifiedBy>
  <cp:revision>314</cp:revision>
  <dcterms:created xsi:type="dcterms:W3CDTF">2021-03-13T12:54:27Z</dcterms:created>
  <dcterms:modified xsi:type="dcterms:W3CDTF">2021-03-25T10:46:49Z</dcterms:modified>
</cp:coreProperties>
</file>