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5" r:id="rId1"/>
  </p:sldMasterIdLst>
  <p:sldIdLst>
    <p:sldId id="272" r:id="rId2"/>
    <p:sldId id="288" r:id="rId3"/>
    <p:sldId id="283" r:id="rId4"/>
    <p:sldId id="298" r:id="rId5"/>
    <p:sldId id="300" r:id="rId6"/>
    <p:sldId id="299" r:id="rId7"/>
    <p:sldId id="274" r:id="rId8"/>
    <p:sldId id="297" r:id="rId9"/>
    <p:sldId id="301" r:id="rId10"/>
    <p:sldId id="285" r:id="rId1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BDC7"/>
    <a:srgbClr val="0E013D"/>
    <a:srgbClr val="BAF4FC"/>
    <a:srgbClr val="FFFF66"/>
    <a:srgbClr val="FEFCA2"/>
    <a:srgbClr val="FAFA48"/>
    <a:srgbClr val="A7FBF1"/>
    <a:srgbClr val="960000"/>
    <a:srgbClr val="261036"/>
    <a:srgbClr val="3020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47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07169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768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1070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52916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4779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290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1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386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39CA-DFD3-4F37-93B7-7EFDBC989CC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8521829"/>
      </p:ext>
    </p:extLst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20377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219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123070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57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68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44474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8534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69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150830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309A6D-C09C-4548-B29A-6CF363A7E532}" type="datetimeFigureOut">
              <a:rPr lang="fr-FR" smtClean="0"/>
              <a:pPr/>
              <a:t>27/05/2015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0110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6" r:id="rId1"/>
    <p:sldLayoutId id="2147484157" r:id="rId2"/>
    <p:sldLayoutId id="2147484158" r:id="rId3"/>
    <p:sldLayoutId id="2147484159" r:id="rId4"/>
    <p:sldLayoutId id="2147484160" r:id="rId5"/>
    <p:sldLayoutId id="2147484161" r:id="rId6"/>
    <p:sldLayoutId id="2147484162" r:id="rId7"/>
    <p:sldLayoutId id="2147484163" r:id="rId8"/>
    <p:sldLayoutId id="2147484164" r:id="rId9"/>
    <p:sldLayoutId id="2147484165" r:id="rId10"/>
    <p:sldLayoutId id="2147484166" r:id="rId11"/>
    <p:sldLayoutId id="2147484167" r:id="rId12"/>
    <p:sldLayoutId id="2147484168" r:id="rId13"/>
    <p:sldLayoutId id="2147484169" r:id="rId14"/>
    <p:sldLayoutId id="2147484170" r:id="rId15"/>
    <p:sldLayoutId id="2147484171" r:id="rId16"/>
    <p:sldLayoutId id="2147484172" r:id="rId17"/>
    <p:sldLayoutId id="2147484173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13" Type="http://schemas.openxmlformats.org/officeDocument/2006/relationships/image" Target="../media/image29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12" Type="http://schemas.openxmlformats.org/officeDocument/2006/relationships/image" Target="../media/image28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11" Type="http://schemas.openxmlformats.org/officeDocument/2006/relationships/image" Target="../media/image27.jpg"/><Relationship Id="rId5" Type="http://schemas.openxmlformats.org/officeDocument/2006/relationships/image" Target="../media/image21.jpg"/><Relationship Id="rId10" Type="http://schemas.openxmlformats.org/officeDocument/2006/relationships/image" Target="../media/image26.jpg"/><Relationship Id="rId4" Type="http://schemas.openxmlformats.org/officeDocument/2006/relationships/image" Target="../media/image20.jpg"/><Relationship Id="rId9" Type="http://schemas.openxmlformats.org/officeDocument/2006/relationships/image" Target="../media/image25.jpg"/><Relationship Id="rId1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17" Type="http://schemas.openxmlformats.org/officeDocument/2006/relationships/image" Target="../media/image46.PNG"/><Relationship Id="rId2" Type="http://schemas.openxmlformats.org/officeDocument/2006/relationships/image" Target="../media/image31.png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2067"/>
          <p:cNvSpPr txBox="1">
            <a:spLocks noChangeArrowheads="1"/>
          </p:cNvSpPr>
          <p:nvPr/>
        </p:nvSpPr>
        <p:spPr bwMode="auto">
          <a:xfrm>
            <a:off x="8807450" y="6400800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28595" y="2348880"/>
            <a:ext cx="9144000" cy="11079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66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Freestyle Script" panose="030804020302050B0404" pitchFamily="66" charset="0"/>
              </a:rPr>
              <a:t>„Ich erzähle, du erzählst“</a:t>
            </a:r>
          </a:p>
        </p:txBody>
      </p:sp>
      <p:sp>
        <p:nvSpPr>
          <p:cNvPr id="2" name="Rectangle 1"/>
          <p:cNvSpPr/>
          <p:nvPr/>
        </p:nvSpPr>
        <p:spPr>
          <a:xfrm>
            <a:off x="2468700" y="3999992"/>
            <a:ext cx="42066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8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pyrus" panose="03070502060502030205" pitchFamily="66" charset="0"/>
              </a:rPr>
              <a:t>« Je raconte, tu racontes »</a:t>
            </a:r>
            <a:endParaRPr lang="fr-FR" sz="2800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pyrus" panose="03070502060502030205" pitchFamily="66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1720" y="1558064"/>
            <a:ext cx="16177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36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apyrus" panose="03070502060502030205" pitchFamily="66" charset="0"/>
              </a:rPr>
              <a:t>Project</a:t>
            </a:r>
            <a:endParaRPr lang="fr-FR" sz="3600" b="1" dirty="0">
              <a:solidFill>
                <a:schemeClr val="accent2">
                  <a:lumMod val="5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Papyrus" panose="03070502060502030205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2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3" name="AutoShape 25" descr="data:image/jpg;base64,/9j/4AAQSkZJRgABAQAAAQABAAD/2wCEAAkGBggGCgkIBwgQCQkODQ4JCAkMFhoHCBAKHxwhFh8cHhkjJzIqGCUvJR4VKzYsJzM1LC0sFSA9QTAqNSYrLSkBCQoKDQwMGQ4PGTUgHSQtNSwsLCs1NDU1LCwwMjUsLCksLC81MDAuLCwpLDYpLCwpLCwsLDUsLCwsKS4sLCkpKf/AABEIALcBEwMBIgACEQEDEQH/xAAcAAEAAgMBAQEAAAAAAAAAAAAAAQcCAwgEBgX/xAA4EAEAAAMDBwkIAgMBAAAAAAAAAQIDBAUxBxI0c3SxshEUFTNRU3GR0RZUVZKToaLSIWETQWIG/8QAGwEBAAIDAQEAAAAAAAAAAAAAAAUGAQQHAgP/xAAuEQEAAQIDAwwDAQEAAAAAAAAAAQIxAwRRBREyBhITFBUzNHGBocHRIUFS8CL/2gAMAwEAAhEDEQA/AK+r16sKtWEKs0IQnnhCGdHk5OWLDnFbvZvmiiv1tbWT72C5UUU82Px+kLNU77tnOK3fTfNE5xW76b5otY9dHRo886dWznFbvpvmic4rd9N80WsOjo0OdOrZzit303zROcVu+m+aLWHR0aHOnVs5xW76b5onOK3fTfNFrDo6dDnTq2c4q97N800FvZE7HZ7wsd5TWyhJaZpbRJCSatLC0zQhm9sVOroyDaDem00+FobRppjLzMQ2MtMziQsLoK7Ph1D6UnodBXZ8OofSk9HvFaSjwdBXZ8OofSk9DoK7Ph1D6Uno94DwdBXZ8OofSk9DoK7Ph1D6Uno94DwdBXZ8OofSk9DoK7Ph1D6Uno94DwdBXZ8OofSk9DoK7Ph1D6Uno94D8e87lu6SyWuaWwUJZoUak0sYU5JZoRzY/wBKCkmjyS/zHCHI6KvbQ7ZqKvDFzpLhL4QRuemYmla+T9NNVOJvjT5Z50e2PmZ0e2PmxEfvnVZ+jo0ZZ0e2PmZ0e2PmxDfOp0dGjLOj2x8zOj2x82Ib51Ojo0ZZ0e2PmZ0e2PmxDfOp0dGjLOj2x8zOj2x82KYMc6dToqNGySM3JD+Y+YSYQG9Efi6BqiOdP4fM1+trayfewZ1+trayfewdJo4Y8nL5uAPbAAAAAAAujINoN6bTT4VLroyDaDem00+FHbR8PLYy3ewtEBWUqAAAAAAAA8l7aHbNRV4YudJcJfCDou9tDtmoq8MXOkuEvhBGZ69K2cnbYnp8pARy0gAAAAACYITAZbJMIBJhASEWV6ril8zX62trJ97BnX62trJ97B0ijhjycum4A9sAAAAAAC6Mg2g3ptNPhUuujINoN6bTT4UdtHw8tjLd7C0QFZSoAAAAAAADyXtods1FXhi50lwl8IOi720O2airwxc6S4S+EEZnr0rZydtienykBHLSAAAAAAJghMBlskwgEmEBIRZXquKXzNfra2sn3sGdfra2sn3sHSKOGPJy6bgD2wAAAAAALoyDaDem00+FS66Mg2g3ptNPhR20fDy2Mt3sLRAVlKgAAAAAAAPJe2h2zUVeGLnSXCXwg6LvbQ7ZqKvDFzpLhL4QRmevStnJ22J6fKQEctIAAAAAAmCEwGWyTCASYQEhFleq4pfM1+trayfewZ1+trayfewdIo4Y8nLpuAPbAAAAAAAujINoN6bTT4VLroyDaDem00+FHbR8PLYy3ewtEBWUqAAAAAAAA8l7aHbNRV4YudJcJfCDou9tDtmoq8MXOkuEvhBGZ69K2cnbYnp8pARy0gAAAAACYITAZbJMIBJhASEWV6ril8zX62trJ97BnX62trJ97B0ijhjycum4A9sAAAAAAC6Mg2g3ptNPhUuujINoN6bTT4UdtHw8tjLd7C0QFZSoAAAAAAADyXtods1FXhi50lwl8IOi720O2airwxc6S4S+EEZnr0rZydtienykBHLSAAAAAAJghMBlskwgEmEBIRZXquKXzNfra2sn3sGdfra2sn3sHSKOGPJy6bgD2wAAAAAALoyDaDem00+FS66Mg2g3ptNPhR20fDy2Mt3sLRAVlKgAAAAAAAPJe2h2zUVeGLnSXCXwg6LvbQ7ZqKvDFzpLhL4QRmevStnJ22J6fKQEctIAAAAAAmCEwGWyTCASYQEhFleq4pfM1+trayfewZ1+trayfewdIo4Y8nLpuAPbAAAAAAAujINoN6bTT4VLroyDaDem00+FHbR8PLYy3ewtEBWUqAAAAAAAA8l7aHbNRV4YudJcJfCDou9tDtmoq8MXOkuEvhBGZ69K2cnbYnp8pARy0gAAAAACYITAZbJMIBJhASEWV6ril8zX62trJ97BnX62trJ97B0ijhjycum4A9sAAAAAAC6Mg2g3ptNPhUuujINoN6bTT4UdtHw8tjLd7C0QFZSoAAAAAAADyXtods1FXhi50lwl8IOi720O2airwxc6S4S+EEZnr0rZydtienykBHLSAAAAAAJghMBlskwgEmEBIRZXquKXzNfra2sn3sGdfra2sn3sHSKOGPJy6bgD2wAAAAAALoyDaDem00+FS66Mg2g3ptNPhR20fDy2Mt3sLRAVlKgAAAAAAAPJe2h2zUVeGLnSXCXwg6LvbQ7ZqKvDFzpLhL4QRmevStnJ22J6fKQEctIAAAAAAmCEwGWyTCASYQEhFleq4pfM1+trayfewZ1+trayfewdIo4Y8nLpuAPbAAAAAAAujINoN6bTT4VLroyDaDem00+FHbR8PLYy3ewtEBWUqAAAAAAAA8l7aHbNRV4YudJcJfCDou9tDtmoq8MXOkuEvhBGZ69K2cnbYnp8pARy0gAAAAACYITAZbJMIBJhASEWV6ril+DWsNomqVJoUo8kZ5owjyyw/wBx/th0fae6+8vqC3xn8SKY/EW/37c7nAp3nMLT3X3l9TmFp7r7y+oMdpYuke/2dXoOYWnuvvL6nMLT3X3l9QO0sXSPf7Or0HMLT3X3l9TmFp7r7y+oHaWLpHv9nV6DmFp7r7y+pzC09195fUDtLF0j3+zq9BzC091Hzl9VqZH71slw2S8ad5Vf8E89eSenLyRrcsub/wAwiD45nN14mHNMxD6YWDTTVvhYPtpcnv34VP1PbS5PfvwqfqgRbbT7aXJ79+FT9T20uT378Kn6oAT7aXJ79+FT9T20uT378Kn6oAT7aXJ79+FT9T20uT378Kn6oAT7aXJ79+FT9T20uT378Kn6oAaLx/8AX3PWs1pp07ZyzTUqkkkMyeHLNGEYQ/0o+SnNmyx5P45IA08zhRXMb0xs3O4mWiqKIid+rLMm7NxmTdm5A1urUJbtjH/mPf7TmTdm4zJuzcgOrUHbGP8AzHv9pzJuzcZk3ZuQHVqDtjH/AJj3+05k3ZuMybs3IDq1B2xj/wAx7/acybs3GZN2bgOrUMdsY++0e/2zkkm5IfxuAbHV6dZRNW1sbfP/ADHv9v/Z"/>
          <p:cNvSpPr>
            <a:spLocks noChangeAspect="1" noChangeArrowheads="1"/>
          </p:cNvSpPr>
          <p:nvPr/>
        </p:nvSpPr>
        <p:spPr bwMode="auto">
          <a:xfrm>
            <a:off x="77788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3035" name="AutoShape 27" descr="data:image/jpg;base64,/9j/4AAQSkZJRgABAQAAAQABAAD/2wCEAAkGBggGCgkIBwgQCQkODQ4JCAkMFhoHCBAKHxwhFh8cHhkjJzIqGCUvJR4VKzYsJzM1LC0sFSA9QTAqNSYrLSkBCQoKDQwMGQ4PGTUgHSQtNSwsLCs1NDU1LCwwMjUsLCksLC81MDAuLCwpLDYpLCwpLCwsLDUsLCwsKS4sLCkpKf/AABEIALcBEwMBIgACEQEDEQH/xAAcAAEAAgMBAQEAAAAAAAAAAAAAAQcCAwgEBgX/xAA4EAEAAAMDBwkIAgMBAAAAAAAAAQIDBAUxBxI0c3SxshEUFTNRU3GR0RZUVZKToaLSIWETQWIG/8QAGwEBAAIDAQEAAAAAAAAAAAAAAAUGAQQHAgP/xAAuEQEAAQIDAwwDAQEAAAAAAAAAAQIxAwRRBREyBhITFBUzNHGBocHRIUFS8CL/2gAMAwEAAhEDEQA/AK+r16sKtWEKs0IQnnhCGdHk5OWLDnFbvZvmiiv1tbWT72C5UUU82Px+kLNU77tnOK3fTfNE5xW76b5otY9dHRo886dWznFbvpvmic4rd9N80WsOjo0OdOrZzit303zROcVu+m+aLWHR0aHOnVs5xW76b5onOK3fTfNFrDo6dDnTq2c4q97N800FvZE7HZ7wsd5TWyhJaZpbRJCSatLC0zQhm9sVOroyDaDem00+FobRppjLzMQ2MtMziQsLoK7Ph1D6UnodBXZ8OofSk9HvFaSjwdBXZ8OofSk9DoK7Ph1D6Uno94DwdBXZ8OofSk9DoK7Ph1D6Uno94DwdBXZ8OofSk9DoK7Ph1D6Uno94DwdBXZ8OofSk9DoK7Ph1D6Uno94D8e87lu6SyWuaWwUJZoUak0sYU5JZoRzY/wBKCkmjyS/zHCHI6KvbQ7ZqKvDFzpLhL4QRuemYmla+T9NNVOJvjT5Z50e2PmZ0e2PmxEfvnVZ+jo0ZZ0e2PmZ0e2PmxDfOp0dGjLOj2x8zOj2x82Ib51Ojo0ZZ0e2PmZ0e2PmxDfOp0dGjLOj2x8zOj2x82KYMc6dToqNGySM3JD+Y+YSYQG9Efi6BqiOdP4fM1+trayfewZ1+trayfewdJo4Y8nL5uAPbAAAAAAAujINoN6bTT4VLroyDaDem00+FHbR8PLYy3ewtEBWUqAAAAAAAA8l7aHbNRV4YudJcJfCDou9tDtmoq8MXOkuEvhBGZ69K2cnbYnp8pARy0gAAAAACYITAZbJMIBJhASEWV6ril8zX62trJ97BnX62trJ97B0ijhjycum4A9sAAAAAAC6Mg2g3ptNPhUuujINoN6bTT4UdtHw8tjLd7C0QFZSoAAAAAAADyXtods1FXhi50lwl8IOi720O2airwxc6S4S+EEZnr0rZydtienykBHLSAAAAAAJghMBlskwgEmEBIRZXquKXzNfra2sn3sGdfra2sn3sHSKOGPJy6bgD2wAAAAAALoyDaDem00+FS66Mg2g3ptNPhR20fDy2Mt3sLRAVlKgAAAAAAAPJe2h2zUVeGLnSXCXwg6LvbQ7ZqKvDFzpLhL4QRmevStnJ22J6fKQEctIAAAAAAmCEwGWyTCASYQEhFleq4pfM1+trayfewZ1+trayfewdIo4Y8nLpuAPbAAAAAAAujINoN6bTT4VLroyDaDem00+FHbR8PLYy3ewtEBWUqAAAAAAAA8l7aHbNRV4YudJcJfCDou9tDtmoq8MXOkuEvhBGZ69K2cnbYnp8pARy0gAAAAACYITAZbJMIBJhASEWV6ril8zX62trJ97BnX62trJ97B0ijhjycum4A9sAAAAAAC6Mg2g3ptNPhUuujINoN6bTT4UdtHw8tjLd7C0QFZSoAAAAAAADyXtods1FXhi50lwl8IOi720O2airwxc6S4S+EEZnr0rZydtienykBHLSAAAAAAJghMBlskwgEmEBIRZXquKXzNfra2sn3sGdfra2sn3sHSKOGPJy6bgD2wAAAAAALoyDaDem00+FS66Mg2g3ptNPhR20fDy2Mt3sLRAVlKgAAAAAAAPJe2h2zUVeGLnSXCXwg6LvbQ7ZqKvDFzpLhL4QRmevStnJ22J6fKQEctIAAAAAAmCEwGWyTCASYQEhFleq4pfM1+trayfewZ1+trayfewdIo4Y8nLpuAPbAAAAAAAujINoN6bTT4VLroyDaDem00+FHbR8PLYy3ewtEBWUqAAAAAAAA8l7aHbNRV4YudJcJfCDou9tDtmoq8MXOkuEvhBGZ69K2cnbYnp8pARy0gAAAAACYITAZbJMIBJhASEWV6ril8zX62trJ97BnX62trJ97B0ijhjycum4A9sAAAAAAC6Mg2g3ptNPhUuujINoN6bTT4UdtHw8tjLd7C0QFZSoAAAAAAADyXtods1FXhi50lwl8IOi720O2airwxc6S4S+EEZnr0rZydtienykBHLSAAAAAAJghMBlskwgEmEBIRZXquKXzNfra2sn3sGdfra2sn3sHSKOGPJy6bgD2wAAAAAALoyDaDem00+FS66Mg2g3ptNPhR20fDy2Mt3sLRAVlKgAAAAAAAPJe2h2zUVeGLnSXCXwg6LvbQ7ZqKvDFzpLhL4QRmevStnJ22J6fKQEctIAAAAAAmCEwGWyTCASYQEhFleq4pfM1+trayfewZ1+trayfewdIo4Y8nLpuAPbAAAAAAAujINoN6bTT4VLroyDaDem00+FHbR8PLYy3ewtEBWUqAAAAAAAA8l7aHbNRV4YudJcJfCDou9tDtmoq8MXOkuEvhBGZ69K2cnbYnp8pARy0gAAAAACYITAZbJMIBJhASEWV6ril+DWsNomqVJoUo8kZ5owjyyw/wBx/th0fae6+8vqC3xn8SKY/EW/37c7nAp3nMLT3X3l9TmFp7r7y+oMdpYuke/2dXoOYWnuvvL6nMLT3X3l9QO0sXSPf7Or0HMLT3X3l9TmFp7r7y+oHaWLpHv9nV6DmFp7r7y+pzC09195fUDtLF0j3+zq9BzC091Hzl9VqZH71slw2S8ad5Vf8E89eSenLyRrcsub/wAwiD45nN14mHNMxD6YWDTTVvhYPtpcnv34VP1PbS5PfvwqfqgRbbT7aXJ79+FT9T20uT378Kn6oAT7aXJ79+FT9T20uT378Kn6oAT7aXJ79+FT9T20uT378Kn6oAT7aXJ79+FT9T20uT378Kn6oAaLx/8AX3PWs1pp07ZyzTUqkkkMyeHLNGEYQ/0o+SnNmyx5P45IA08zhRXMb0xs3O4mWiqKIid+rLMm7NxmTdm5A1urUJbtjH/mPf7TmTdm4zJuzcgOrUHbGP8AzHv9pzJuzcZk3ZuQHVqDtjH/AJj3+05k3ZuMybs3IDq1B2xj/wAx7/acybs3GZN2bgOrUMdsY++0e/2zkkm5IfxuAbHV6dZRNW1sbfP/ADHv9v/Z"/>
          <p:cNvSpPr>
            <a:spLocks noChangeAspect="1" noChangeArrowheads="1"/>
          </p:cNvSpPr>
          <p:nvPr/>
        </p:nvSpPr>
        <p:spPr bwMode="auto">
          <a:xfrm>
            <a:off x="77788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" name="ZoneTexte 18"/>
          <p:cNvSpPr txBox="1"/>
          <p:nvPr/>
        </p:nvSpPr>
        <p:spPr>
          <a:xfrm>
            <a:off x="521493" y="1283602"/>
            <a:ext cx="2343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latin typeface="Harrington" pitchFamily="82" charset="0"/>
              </a:rPr>
              <a:t>Lycée</a:t>
            </a:r>
            <a:r>
              <a:rPr lang="de-DE" sz="2000" dirty="0" smtClean="0">
                <a:latin typeface="Harrington" pitchFamily="82" charset="0"/>
              </a:rPr>
              <a:t> Stella </a:t>
            </a:r>
            <a:r>
              <a:rPr lang="de-DE" sz="2000" dirty="0" err="1" smtClean="0">
                <a:latin typeface="Harrington" pitchFamily="82" charset="0"/>
              </a:rPr>
              <a:t>Piton</a:t>
            </a:r>
            <a:r>
              <a:rPr lang="de-DE" sz="2000" dirty="0" smtClean="0">
                <a:latin typeface="Harrington" pitchFamily="82" charset="0"/>
              </a:rPr>
              <a:t> Saint-Leu</a:t>
            </a:r>
            <a:endParaRPr lang="de-DE" sz="2000" dirty="0">
              <a:latin typeface="Harrington" pitchFamily="82" charset="0"/>
            </a:endParaRPr>
          </a:p>
        </p:txBody>
      </p:sp>
      <p:sp>
        <p:nvSpPr>
          <p:cNvPr id="20" name="Titre 1"/>
          <p:cNvSpPr txBox="1">
            <a:spLocks/>
          </p:cNvSpPr>
          <p:nvPr/>
        </p:nvSpPr>
        <p:spPr>
          <a:xfrm>
            <a:off x="395536" y="443369"/>
            <a:ext cx="8280920" cy="1824903"/>
          </a:xfrm>
          <a:prstGeom prst="rect">
            <a:avLst/>
          </a:prstGeo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Papyrus" panose="03070502060502030205" pitchFamily="66" charset="0"/>
                <a:ea typeface="+mj-ea"/>
                <a:cs typeface="+mj-cs"/>
              </a:rPr>
              <a:t> Présentation de</a:t>
            </a:r>
            <a:r>
              <a:rPr kumimoji="0" lang="fr-FR" sz="2800" i="0" u="none" strike="noStrike" kern="120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Papyrus" panose="03070502060502030205" pitchFamily="66" charset="0"/>
                <a:ea typeface="+mj-ea"/>
                <a:cs typeface="+mj-cs"/>
              </a:rPr>
              <a:t> la région et de l’école</a:t>
            </a:r>
            <a:r>
              <a:rPr kumimoji="0" lang="fr-FR" sz="2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Papyrus" panose="03070502060502030205" pitchFamily="66" charset="0"/>
                <a:ea typeface="+mj-ea"/>
                <a:cs typeface="+mj-cs"/>
              </a:rPr>
              <a:t/>
            </a:r>
            <a:br>
              <a:rPr kumimoji="0" lang="fr-FR" sz="2400" i="0" u="none" strike="noStrike" kern="120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Papyrus" panose="03070502060502030205" pitchFamily="66" charset="0"/>
                <a:ea typeface="+mj-ea"/>
                <a:cs typeface="+mj-cs"/>
              </a:rPr>
            </a:br>
            <a:r>
              <a:rPr kumimoji="0" lang="fr-FR" sz="180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tx1">
                    <a:lumMod val="8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igh Tower Text" pitchFamily="18" charset="0"/>
                <a:ea typeface="+mj-ea"/>
                <a:cs typeface="Arial" charset="0"/>
                <a:sym typeface="Webdings" pitchFamily="18" charset="2"/>
              </a:rPr>
              <a:t> </a:t>
            </a:r>
            <a:r>
              <a:rPr kumimoji="0" lang="fr-FR" sz="240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igh Tower Text" pitchFamily="18" charset="0"/>
                <a:ea typeface="+mj-ea"/>
                <a:cs typeface="Arial" charset="0"/>
                <a:sym typeface="Webdings" pitchFamily="18" charset="2"/>
              </a:rPr>
              <a:t></a:t>
            </a:r>
            <a:r>
              <a:rPr kumimoji="0" lang="fr-FR" sz="1800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igh Tower Text" pitchFamily="18" charset="0"/>
                <a:ea typeface="+mj-ea"/>
                <a:cs typeface="Arial" charset="0"/>
                <a:sym typeface="Webdings" pitchFamily="18" charset="2"/>
              </a:rPr>
              <a:t> </a:t>
            </a:r>
            <a:r>
              <a:rPr kumimoji="0" lang="fr-FR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Chaque</a:t>
            </a:r>
            <a:r>
              <a:rPr kumimoji="0" lang="fr-FR" i="0" u="none" strike="noStrike" kern="1200" cap="none" spc="0" normalizeH="0" noProof="0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 groupe</a:t>
            </a:r>
            <a:r>
              <a:rPr kumimoji="0" lang="fr-FR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 présente son</a:t>
            </a:r>
            <a:r>
              <a:rPr kumimoji="0" lang="fr-FR" i="0" u="none" strike="noStrike" kern="1200" cap="none" spc="0" normalizeH="0" noProof="0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 école, sa ville, sa région, </a:t>
            </a:r>
            <a:r>
              <a:rPr kumimoji="0" lang="fr-FR" i="0" u="none" strike="noStrike" kern="1200" cap="none" spc="0" normalizeH="0" noProof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sa culture</a:t>
            </a:r>
            <a:r>
              <a:rPr kumimoji="0" lang="fr-FR" i="0" u="none" strike="noStrike" kern="1200" cap="none" spc="0" normalizeH="0" baseline="0" noProof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 </a:t>
            </a:r>
            <a:r>
              <a:rPr kumimoji="0" lang="fr-FR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sur notre </a:t>
            </a:r>
            <a:r>
              <a:rPr kumimoji="0" lang="fr-FR" i="0" u="none" strike="noStrike" kern="1200" cap="none" spc="0" normalizeH="0" baseline="0" noProof="0" dirty="0" err="1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Twinspace</a:t>
            </a:r>
            <a:r>
              <a:rPr kumimoji="0" lang="fr-FR" i="0" u="none" strike="noStrike" kern="1200" cap="none" spc="0" normalizeH="0" baseline="0" noProof="0" dirty="0" smtClean="0">
                <a:ln w="6350"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Garamond" panose="02020404030301010803" pitchFamily="18" charset="0"/>
                <a:ea typeface="+mj-ea"/>
                <a:cs typeface="Arial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400" b="1" i="0" u="none" strike="noStrike" kern="1200" cap="none" spc="0" normalizeH="0" baseline="0" noProof="0" dirty="0" smtClean="0">
              <a:ln w="6350"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igh Tower Text" pitchFamily="18" charset="0"/>
              <a:ea typeface="+mj-ea"/>
              <a:cs typeface="+mj-cs"/>
            </a:endParaRPr>
          </a:p>
        </p:txBody>
      </p:sp>
      <p:sp>
        <p:nvSpPr>
          <p:cNvPr id="14" name="Text Box 2067"/>
          <p:cNvSpPr txBox="1">
            <a:spLocks noChangeArrowheads="1"/>
          </p:cNvSpPr>
          <p:nvPr/>
        </p:nvSpPr>
        <p:spPr bwMode="auto">
          <a:xfrm>
            <a:off x="8807450" y="6400800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4</a:t>
            </a:r>
            <a:endParaRPr lang="fr-FR" dirty="0"/>
          </a:p>
        </p:txBody>
      </p:sp>
      <p:pic>
        <p:nvPicPr>
          <p:cNvPr id="2" name="Picture 2" descr="http://lycee-stella.ac-reunion.fr/joomla_stella/images/stories/lycee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" r="8536"/>
          <a:stretch/>
        </p:blipFill>
        <p:spPr bwMode="auto">
          <a:xfrm>
            <a:off x="521493" y="1700641"/>
            <a:ext cx="2808312" cy="931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339" y="4185347"/>
            <a:ext cx="3349068" cy="21864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93" y="3794535"/>
            <a:ext cx="3690467" cy="24093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190" y="1727516"/>
            <a:ext cx="3421221" cy="22335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ZoneTexte 14"/>
          <p:cNvSpPr txBox="1"/>
          <p:nvPr/>
        </p:nvSpPr>
        <p:spPr>
          <a:xfrm>
            <a:off x="6973590" y="3541904"/>
            <a:ext cx="1090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 smtClean="0">
                <a:solidFill>
                  <a:srgbClr val="0070C0"/>
                </a:solidFill>
                <a:latin typeface="Corbel" panose="020B0503020204020204" pitchFamily="34" charset="0"/>
              </a:rPr>
              <a:t>musique</a:t>
            </a:r>
            <a:endParaRPr lang="de-DE" sz="2000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241509" y="5803782"/>
            <a:ext cx="1938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 err="1">
                <a:solidFill>
                  <a:srgbClr val="0070C0"/>
                </a:solidFill>
                <a:latin typeface="Corbel" panose="020B0503020204020204" pitchFamily="34" charset="0"/>
              </a:rPr>
              <a:t>s</a:t>
            </a:r>
            <a:r>
              <a:rPr lang="de-DE" sz="2000" dirty="0" err="1" smtClean="0">
                <a:solidFill>
                  <a:srgbClr val="0070C0"/>
                </a:solidFill>
                <a:latin typeface="Corbel" panose="020B0503020204020204" pitchFamily="34" charset="0"/>
              </a:rPr>
              <a:t>ystème</a:t>
            </a:r>
            <a:r>
              <a:rPr lang="de-DE" sz="2000" dirty="0" smtClean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r>
              <a:rPr lang="de-DE" sz="2000" dirty="0" err="1" smtClean="0">
                <a:solidFill>
                  <a:srgbClr val="0070C0"/>
                </a:solidFill>
                <a:latin typeface="Corbel" panose="020B0503020204020204" pitchFamily="34" charset="0"/>
              </a:rPr>
              <a:t>scolaire</a:t>
            </a:r>
            <a:endParaRPr lang="de-DE" sz="2000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6027096" y="6019226"/>
            <a:ext cx="729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>
                <a:solidFill>
                  <a:srgbClr val="0070C0"/>
                </a:solidFill>
                <a:latin typeface="Corbel" panose="020B0503020204020204" pitchFamily="34" charset="0"/>
              </a:rPr>
              <a:t>loisirs</a:t>
            </a:r>
            <a:endParaRPr lang="de-DE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 b="5661"/>
          <a:stretch/>
        </p:blipFill>
        <p:spPr>
          <a:xfrm>
            <a:off x="2691217" y="2660924"/>
            <a:ext cx="2204122" cy="9520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5" grpId="0"/>
      <p:bldP spid="16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050"/>
          <p:cNvSpPr>
            <a:spLocks noGrp="1" noChangeArrowheads="1"/>
          </p:cNvSpPr>
          <p:nvPr>
            <p:ph type="title"/>
          </p:nvPr>
        </p:nvSpPr>
        <p:spPr>
          <a:xfrm>
            <a:off x="1580864" y="422446"/>
            <a:ext cx="5910263" cy="95436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dirty="0">
                <a:solidFill>
                  <a:schemeClr val="accent4">
                    <a:lumMod val="75000"/>
                  </a:schemeClr>
                </a:solidFill>
              </a:rPr>
              <a:t>Les partenaires</a:t>
            </a:r>
          </a:p>
        </p:txBody>
      </p:sp>
      <p:sp>
        <p:nvSpPr>
          <p:cNvPr id="20483" name="Rectangle 2051"/>
          <p:cNvSpPr>
            <a:spLocks noGrp="1" noChangeArrowheads="1"/>
          </p:cNvSpPr>
          <p:nvPr>
            <p:ph type="body" sz="half" idx="1"/>
          </p:nvPr>
        </p:nvSpPr>
        <p:spPr>
          <a:xfrm>
            <a:off x="787446" y="3284984"/>
            <a:ext cx="7869633" cy="3773180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fr-FR" sz="1800" b="1" i="1" u="sng" dirty="0" smtClean="0">
              <a:solidFill>
                <a:srgbClr val="0070C0"/>
              </a:solidFill>
              <a:latin typeface="+mj-lt"/>
              <a:cs typeface="Arial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fr-FR" sz="1800" b="1" u="sng" dirty="0" smtClean="0">
                <a:solidFill>
                  <a:srgbClr val="002060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France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fr-FR" sz="1600" dirty="0" smtClean="0">
                <a:solidFill>
                  <a:schemeClr val="tx1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Etablissement: 	</a:t>
            </a:r>
            <a:r>
              <a:rPr lang="fr-FR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	Lycée Stella (La Réunion)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fr-FR" sz="1600" dirty="0" smtClean="0">
                <a:solidFill>
                  <a:schemeClr val="tx1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Enseignante : </a:t>
            </a:r>
            <a:r>
              <a:rPr lang="fr-FR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		Isabel </a:t>
            </a:r>
            <a:r>
              <a:rPr lang="fr-FR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Béreau</a:t>
            </a:r>
            <a:r>
              <a:rPr lang="fr-FR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-Baumann </a:t>
            </a:r>
          </a:p>
          <a:p>
            <a:pPr marL="274320" indent="-274320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de-DE" sz="1600" dirty="0" err="1" smtClean="0">
                <a:solidFill>
                  <a:schemeClr val="tx1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Classe</a:t>
            </a:r>
            <a:r>
              <a:rPr lang="de-DE" sz="1600" dirty="0" smtClean="0">
                <a:solidFill>
                  <a:schemeClr val="tx1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de-DE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	</a:t>
            </a:r>
            <a:r>
              <a:rPr lang="de-DE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2 </a:t>
            </a:r>
            <a:r>
              <a:rPr lang="de-DE" sz="1600" dirty="0" err="1" smtClean="0">
                <a:solidFill>
                  <a:schemeClr val="bg2">
                    <a:lumMod val="50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classes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 de 1</a:t>
            </a:r>
            <a:r>
              <a:rPr lang="fr-FR" sz="1600" baseline="30000" dirty="0">
                <a:solidFill>
                  <a:schemeClr val="bg2">
                    <a:lumMod val="50000"/>
                  </a:schemeClr>
                </a:solidFill>
                <a:latin typeface="Papyrus" panose="03070502060502030205" pitchFamily="66" charset="0"/>
              </a:rPr>
              <a:t>ères</a:t>
            </a:r>
            <a:r>
              <a:rPr lang="de-DE" sz="1600" dirty="0" smtClean="0">
                <a:solidFill>
                  <a:schemeClr val="bg2">
                    <a:lumMod val="50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fr-FR" sz="1600" dirty="0" smtClean="0">
                <a:solidFill>
                  <a:schemeClr val="bg2">
                    <a:lumMod val="50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allemand</a:t>
            </a: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fr-FR" sz="1600" dirty="0" smtClean="0">
              <a:solidFill>
                <a:schemeClr val="tx2">
                  <a:lumMod val="75000"/>
                  <a:lumOff val="25000"/>
                </a:schemeClr>
              </a:solidFill>
              <a:latin typeface="Papyrus" panose="03070502060502030205" pitchFamily="66" charset="0"/>
              <a:ea typeface="Arial Unicode MS" pitchFamily="34" charset="-128"/>
              <a:cs typeface="Arial Unicode MS" pitchFamily="34" charset="-128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r>
              <a:rPr lang="de-DE" sz="1800" u="sng" dirty="0" smtClean="0">
                <a:solidFill>
                  <a:srgbClr val="C00000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Dänemark</a:t>
            </a:r>
          </a:p>
          <a:p>
            <a:pPr marL="274320" indent="-274320">
              <a:lnSpc>
                <a:spcPct val="90000"/>
              </a:lnSpc>
              <a:buClr>
                <a:schemeClr val="accent3"/>
              </a:buClr>
              <a:buNone/>
              <a:defRPr/>
            </a:pPr>
            <a:r>
              <a:rPr lang="fr-FR" sz="1600" dirty="0" smtClean="0">
                <a:solidFill>
                  <a:schemeClr val="tx1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Établissement: </a:t>
            </a:r>
            <a:r>
              <a:rPr lang="fr-FR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		</a:t>
            </a:r>
            <a:r>
              <a:rPr lang="fr-FR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</a:rPr>
              <a:t>Vardeegnens</a:t>
            </a:r>
            <a:r>
              <a:rPr lang="fr-FR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</a:rPr>
              <a:t> </a:t>
            </a:r>
            <a:r>
              <a:rPr lang="fr-FR" sz="1600" dirty="0" err="1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</a:rPr>
              <a:t>Gymnasieforberedende</a:t>
            </a:r>
            <a:r>
              <a:rPr lang="fr-FR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</a:rPr>
              <a:t> </a:t>
            </a:r>
            <a:r>
              <a:rPr lang="fr-FR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</a:rPr>
              <a:t>Efterskole</a:t>
            </a:r>
            <a:endParaRPr lang="fr-FR" sz="1600" dirty="0" smtClean="0">
              <a:solidFill>
                <a:schemeClr val="tx2">
                  <a:lumMod val="75000"/>
                  <a:lumOff val="25000"/>
                </a:schemeClr>
              </a:solidFill>
              <a:latin typeface="Papyrus" panose="03070502060502030205" pitchFamily="66" charset="0"/>
              <a:ea typeface="Arial Unicode MS" pitchFamily="34" charset="-128"/>
              <a:cs typeface="Arial Unicode MS" pitchFamily="34" charset="-128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fr-FR" sz="1600" dirty="0" smtClean="0">
                <a:solidFill>
                  <a:schemeClr val="tx1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Enseignante : </a:t>
            </a:r>
            <a:r>
              <a:rPr lang="fr-FR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		Ann-Kristin </a:t>
            </a:r>
            <a:r>
              <a:rPr lang="fr-FR" sz="1600" dirty="0" err="1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Hendriksen</a:t>
            </a:r>
            <a:endParaRPr lang="fr-FR" sz="1600" dirty="0" smtClean="0">
              <a:solidFill>
                <a:schemeClr val="tx2">
                  <a:lumMod val="75000"/>
                  <a:lumOff val="25000"/>
                </a:schemeClr>
              </a:solidFill>
              <a:latin typeface="Papyrus" panose="03070502060502030205" pitchFamily="66" charset="0"/>
              <a:ea typeface="Arial Unicode MS" pitchFamily="34" charset="-128"/>
              <a:cs typeface="Arial Unicode MS" pitchFamily="34" charset="-128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r>
              <a:rPr lang="de-DE" sz="1600" dirty="0" err="1" smtClean="0">
                <a:solidFill>
                  <a:schemeClr val="tx1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Classe</a:t>
            </a:r>
            <a:r>
              <a:rPr lang="de-DE" sz="1600" dirty="0" smtClean="0">
                <a:solidFill>
                  <a:schemeClr val="tx1"/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: 	</a:t>
            </a:r>
            <a:r>
              <a:rPr lang="de-DE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		9. </a:t>
            </a:r>
            <a:r>
              <a:rPr lang="de-DE" sz="1600" dirty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/</a:t>
            </a:r>
            <a:r>
              <a:rPr lang="de-DE" sz="1600" dirty="0" smtClean="0">
                <a:solidFill>
                  <a:schemeClr val="tx2">
                    <a:lumMod val="75000"/>
                    <a:lumOff val="25000"/>
                  </a:schemeClr>
                </a:solidFill>
                <a:latin typeface="Papyrus" panose="03070502060502030205" pitchFamily="66" charset="0"/>
                <a:ea typeface="Arial Unicode MS" pitchFamily="34" charset="-128"/>
                <a:cs typeface="Arial Unicode MS" pitchFamily="34" charset="-128"/>
              </a:rPr>
              <a:t>10. Klasse</a:t>
            </a:r>
            <a:endParaRPr lang="fr-FR" sz="4000" b="1" i="1" u="sng" dirty="0" smtClean="0">
              <a:latin typeface="Comic Sans MS" pitchFamily="66" charset="0"/>
              <a:cs typeface="Arial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fr-FR" sz="4000" dirty="0" smtClean="0">
              <a:latin typeface="Comic Sans MS" pitchFamily="66" charset="0"/>
              <a:cs typeface="Arial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fr-FR" sz="4000" dirty="0" smtClean="0">
              <a:latin typeface="Comic Sans MS" pitchFamily="66" charset="0"/>
              <a:cs typeface="Arial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fr-FR" sz="2100" dirty="0" smtClean="0">
              <a:latin typeface="Comic Sans MS" pitchFamily="66" charset="0"/>
              <a:cs typeface="Arial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fr-FR" sz="2100" dirty="0" smtClean="0">
              <a:latin typeface="Comic Sans MS" pitchFamily="66" charset="0"/>
              <a:cs typeface="Times New Roman" pitchFamily="18" charset="0"/>
            </a:endParaRPr>
          </a:p>
          <a:p>
            <a:pPr marL="274320" indent="-274320" eaLnBrk="1" fontAlgn="auto" hangingPunct="1">
              <a:lnSpc>
                <a:spcPct val="90000"/>
              </a:lnSpc>
              <a:spcAft>
                <a:spcPts val="0"/>
              </a:spcAft>
              <a:buClr>
                <a:schemeClr val="accent3"/>
              </a:buClr>
              <a:buFontTx/>
              <a:buNone/>
              <a:defRPr/>
            </a:pPr>
            <a:endParaRPr lang="fr-FR" sz="2100" dirty="0" smtClean="0">
              <a:latin typeface="Comic Sans MS" pitchFamily="66" charset="0"/>
              <a:cs typeface="Arial" charset="0"/>
            </a:endParaRPr>
          </a:p>
        </p:txBody>
      </p:sp>
      <p:sp>
        <p:nvSpPr>
          <p:cNvPr id="10244" name="Text Box 2067"/>
          <p:cNvSpPr txBox="1">
            <a:spLocks noChangeArrowheads="1"/>
          </p:cNvSpPr>
          <p:nvPr/>
        </p:nvSpPr>
        <p:spPr bwMode="auto">
          <a:xfrm>
            <a:off x="8807450" y="6400800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146410"/>
            <a:ext cx="2454598" cy="176099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www.belsportshop.com/prestashop/647/drapeau-danois-deense-vla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395494"/>
            <a:ext cx="1425289" cy="950193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509" y="1393348"/>
            <a:ext cx="2380227" cy="19709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29" descr="http://www.le-rdr.org/RDR08/Images/Drapeaux/Drapeau%20Fran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2716" y="801241"/>
            <a:ext cx="1401257" cy="93417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25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17" presetClass="entr" presetSubtype="1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50"/>
                            </p:stCondLst>
                            <p:childTnLst>
                              <p:par>
                                <p:cTn id="6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6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750"/>
                            </p:stCondLst>
                            <p:childTnLst>
                              <p:par>
                                <p:cTn id="73" presetID="17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  <p:bldP spid="20483" grpId="0" uiExpand="1" build="p" autoUpdateAnimBg="0" advAuto="100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2067"/>
          <p:cNvSpPr txBox="1">
            <a:spLocks noChangeArrowheads="1"/>
          </p:cNvSpPr>
          <p:nvPr/>
        </p:nvSpPr>
        <p:spPr bwMode="auto">
          <a:xfrm>
            <a:off x="8807450" y="6400800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6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65312" y="429139"/>
            <a:ext cx="8442138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342900" indent="-342900" algn="ctr">
              <a:buFont typeface="Webdings" panose="05030102010509060703" pitchFamily="18" charset="2"/>
              <a:buChar char="¹"/>
            </a:pPr>
            <a:r>
              <a:rPr lang="fr-FR" sz="2000" dirty="0" smtClean="0">
                <a:solidFill>
                  <a:schemeClr val="accent6">
                    <a:lumMod val="50000"/>
                  </a:schemeClr>
                </a:solidFill>
                <a:latin typeface="Papyrus" panose="03070502060502030205" pitchFamily="66" charset="0"/>
                <a:sym typeface="Webdings" pitchFamily="18" charset="2"/>
              </a:rPr>
              <a:t>Faire connaissance: </a:t>
            </a:r>
            <a:r>
              <a:rPr lang="fr-FR" sz="2000" dirty="0" smtClean="0">
                <a:solidFill>
                  <a:schemeClr val="accent2">
                    <a:lumMod val="50000"/>
                  </a:schemeClr>
                </a:solidFill>
                <a:latin typeface="Papyrus" panose="03070502060502030205" pitchFamily="66" charset="0"/>
                <a:sym typeface="Webdings" pitchFamily="18" charset="2"/>
              </a:rPr>
              <a:t>Jeu de devinette : qui est qui ?</a:t>
            </a:r>
          </a:p>
          <a:p>
            <a:pPr algn="ctr"/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+mj-lt"/>
                <a:sym typeface="Webdings" pitchFamily="18" charset="2"/>
              </a:rPr>
              <a:t>Chaque élève présente dans une petite séquence vidéo un camarade de classe. 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+mj-lt"/>
                <a:sym typeface="Webdings" pitchFamily="18" charset="2"/>
              </a:rPr>
              <a:t> </a:t>
            </a:r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+mj-lt"/>
                <a:sym typeface="Webdings" pitchFamily="18" charset="2"/>
              </a:rPr>
              <a:t>Les partenaires doivent deviner de qui il parle</a:t>
            </a:r>
            <a:r>
              <a:rPr lang="fr-FR" dirty="0">
                <a:solidFill>
                  <a:schemeClr val="accent2">
                    <a:lumMod val="50000"/>
                  </a:schemeClr>
                </a:solidFill>
                <a:latin typeface="+mj-lt"/>
                <a:sym typeface="Webdings" pitchFamily="18" charset="2"/>
              </a:rPr>
              <a:t> </a:t>
            </a:r>
            <a:r>
              <a:rPr lang="fr-FR" dirty="0" smtClean="0">
                <a:solidFill>
                  <a:schemeClr val="accent2">
                    <a:lumMod val="50000"/>
                  </a:schemeClr>
                </a:solidFill>
                <a:latin typeface="+mj-lt"/>
                <a:sym typeface="Webdings" pitchFamily="18" charset="2"/>
              </a:rPr>
              <a:t>et échangent les réponses dans le journal du projet.</a:t>
            </a:r>
            <a:endParaRPr lang="fr-FR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7431">
            <a:off x="2516907" y="2644400"/>
            <a:ext cx="3497128" cy="186857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0589">
            <a:off x="4975637" y="2999325"/>
            <a:ext cx="3497128" cy="1868576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6500">
            <a:off x="459141" y="1997140"/>
            <a:ext cx="3298393" cy="1762389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9954">
            <a:off x="435592" y="4260401"/>
            <a:ext cx="3746281" cy="2001703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5220">
            <a:off x="4446738" y="4259714"/>
            <a:ext cx="3497128" cy="186857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5908">
            <a:off x="5139773" y="1877110"/>
            <a:ext cx="3227595" cy="1724560"/>
          </a:xfrm>
          <a:prstGeom prst="rect">
            <a:avLst/>
          </a:prstGeom>
        </p:spPr>
      </p:pic>
      <p:sp>
        <p:nvSpPr>
          <p:cNvPr id="18" name="ZoneTexte 17"/>
          <p:cNvSpPr txBox="1"/>
          <p:nvPr/>
        </p:nvSpPr>
        <p:spPr>
          <a:xfrm>
            <a:off x="593593" y="2741331"/>
            <a:ext cx="13003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err="1" smtClean="0">
                <a:solidFill>
                  <a:schemeClr val="bg1"/>
                </a:solidFill>
                <a:latin typeface="French Script MT" pitchFamily="66" charset="0"/>
              </a:rPr>
              <a:t>Annaëlle</a:t>
            </a:r>
            <a:endParaRPr lang="de-DE" sz="3600" dirty="0">
              <a:solidFill>
                <a:schemeClr val="bg1"/>
              </a:solidFill>
              <a:latin typeface="French Script MT" pitchFamily="66" charset="0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90218" y="5598383"/>
            <a:ext cx="11512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French Script MT" pitchFamily="66" charset="0"/>
              </a:rPr>
              <a:t>Maria</a:t>
            </a:r>
            <a:endParaRPr lang="de-DE" sz="3600" dirty="0">
              <a:solidFill>
                <a:schemeClr val="bg1"/>
              </a:solidFill>
              <a:latin typeface="French Script MT" pitchFamily="66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2495602" y="3431518"/>
            <a:ext cx="10960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French Script MT" pitchFamily="66" charset="0"/>
              </a:rPr>
              <a:t>Freddy</a:t>
            </a:r>
            <a:endParaRPr lang="de-DE" sz="3600" dirty="0">
              <a:solidFill>
                <a:schemeClr val="bg1"/>
              </a:solidFill>
              <a:latin typeface="French Script MT" pitchFamily="66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6504244" y="5462080"/>
            <a:ext cx="1021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French Script MT" pitchFamily="66" charset="0"/>
              </a:rPr>
              <a:t>Alexia</a:t>
            </a:r>
            <a:endParaRPr lang="de-DE" sz="3600" dirty="0">
              <a:solidFill>
                <a:schemeClr val="bg1"/>
              </a:solidFill>
              <a:latin typeface="French Script MT" pitchFamily="66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7072518" y="2697419"/>
            <a:ext cx="983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French Script MT" pitchFamily="66" charset="0"/>
              </a:rPr>
              <a:t>Emily</a:t>
            </a:r>
            <a:endParaRPr lang="de-DE" sz="3600" dirty="0">
              <a:solidFill>
                <a:schemeClr val="bg1"/>
              </a:solidFill>
              <a:latin typeface="French Script MT" pitchFamily="66" charset="0"/>
            </a:endParaRPr>
          </a:p>
        </p:txBody>
      </p:sp>
      <p:sp>
        <p:nvSpPr>
          <p:cNvPr id="23" name="ZoneTexte 22"/>
          <p:cNvSpPr txBox="1"/>
          <p:nvPr/>
        </p:nvSpPr>
        <p:spPr>
          <a:xfrm>
            <a:off x="7680376" y="3794854"/>
            <a:ext cx="9396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 smtClean="0">
                <a:solidFill>
                  <a:schemeClr val="bg1"/>
                </a:solidFill>
                <a:latin typeface="French Script MT" pitchFamily="66" charset="0"/>
              </a:rPr>
              <a:t>Adam</a:t>
            </a:r>
            <a:endParaRPr lang="de-DE" sz="3600" dirty="0">
              <a:solidFill>
                <a:schemeClr val="bg1"/>
              </a:solidFill>
              <a:latin typeface="French Script MT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75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75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75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275"/>
                            </p:stCondLst>
                            <p:childTnLst>
                              <p:par>
                                <p:cTn id="6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6989" y="1196752"/>
            <a:ext cx="6798734" cy="864096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fr-FR" sz="2700" dirty="0" err="1" smtClean="0">
                <a:solidFill>
                  <a:schemeClr val="accent4">
                    <a:lumMod val="75000"/>
                  </a:schemeClr>
                </a:solidFill>
                <a:latin typeface="Papyrus" panose="03070502060502030205" pitchFamily="66" charset="0"/>
              </a:rPr>
              <a:t>Mythen</a:t>
            </a:r>
            <a:r>
              <a:rPr lang="fr-FR" sz="2700" dirty="0" smtClean="0">
                <a:solidFill>
                  <a:schemeClr val="accent4">
                    <a:lumMod val="75000"/>
                  </a:schemeClr>
                </a:solidFill>
                <a:latin typeface="Papyrus" panose="03070502060502030205" pitchFamily="66" charset="0"/>
              </a:rPr>
              <a:t> </a:t>
            </a:r>
            <a:r>
              <a:rPr lang="fr-FR" sz="2700" dirty="0" err="1" smtClean="0">
                <a:solidFill>
                  <a:schemeClr val="accent4">
                    <a:lumMod val="75000"/>
                  </a:schemeClr>
                </a:solidFill>
                <a:latin typeface="Papyrus" panose="03070502060502030205" pitchFamily="66" charset="0"/>
              </a:rPr>
              <a:t>und</a:t>
            </a:r>
            <a:r>
              <a:rPr lang="fr-FR" sz="2700" dirty="0" smtClean="0">
                <a:solidFill>
                  <a:schemeClr val="accent4">
                    <a:lumMod val="75000"/>
                  </a:schemeClr>
                </a:solidFill>
                <a:latin typeface="Papyrus" panose="03070502060502030205" pitchFamily="66" charset="0"/>
              </a:rPr>
              <a:t> </a:t>
            </a:r>
            <a:r>
              <a:rPr lang="fr-FR" sz="2700" dirty="0" err="1" smtClean="0">
                <a:solidFill>
                  <a:schemeClr val="accent4">
                    <a:lumMod val="75000"/>
                  </a:schemeClr>
                </a:solidFill>
                <a:latin typeface="Papyrus" panose="03070502060502030205" pitchFamily="66" charset="0"/>
              </a:rPr>
              <a:t>Helden</a:t>
            </a:r>
            <a:r>
              <a:rPr lang="fr-FR" sz="2700" dirty="0">
                <a:solidFill>
                  <a:schemeClr val="accent4">
                    <a:lumMod val="75000"/>
                  </a:schemeClr>
                </a:solidFill>
                <a:latin typeface="Papyrus" panose="03070502060502030205" pitchFamily="66" charset="0"/>
              </a:rPr>
              <a:t> </a:t>
            </a:r>
            <a:r>
              <a:rPr lang="fr-FR" sz="2700" dirty="0" smtClean="0">
                <a:solidFill>
                  <a:schemeClr val="accent4">
                    <a:lumMod val="75000"/>
                  </a:schemeClr>
                </a:solidFill>
                <a:latin typeface="Papyrus" panose="03070502060502030205" pitchFamily="66" charset="0"/>
              </a:rPr>
              <a:t>/ Mythes et héros</a:t>
            </a:r>
            <a:br>
              <a:rPr lang="fr-FR" sz="2700" dirty="0" smtClean="0">
                <a:solidFill>
                  <a:schemeClr val="accent4">
                    <a:lumMod val="75000"/>
                  </a:schemeClr>
                </a:solidFill>
                <a:latin typeface="Papyrus" panose="03070502060502030205" pitchFamily="66" charset="0"/>
              </a:rPr>
            </a:br>
            <a:r>
              <a:rPr lang="fr-FR" sz="1800" b="1" dirty="0" smtClean="0">
                <a:latin typeface="+mn-lt"/>
              </a:rPr>
              <a:t>(programme des classes de 1</a:t>
            </a:r>
            <a:r>
              <a:rPr lang="fr-FR" sz="1800" b="1" baseline="30000" dirty="0" smtClean="0">
                <a:latin typeface="+mn-lt"/>
              </a:rPr>
              <a:t>ère</a:t>
            </a:r>
            <a:r>
              <a:rPr lang="fr-FR" sz="1800" b="1" dirty="0" smtClean="0">
                <a:latin typeface="+mn-lt"/>
              </a:rPr>
              <a:t> )</a:t>
            </a:r>
            <a:endParaRPr lang="fr-FR" sz="1800" b="1" dirty="0">
              <a:latin typeface="+mn-lt"/>
            </a:endParaRP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8540" y="1484784"/>
            <a:ext cx="7679884" cy="4959014"/>
          </a:xfrm>
        </p:spPr>
        <p:txBody>
          <a:bodyPr>
            <a:normAutofit/>
          </a:bodyPr>
          <a:lstStyle/>
          <a:p>
            <a:pPr algn="l"/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  <a:latin typeface="Papyrus" panose="03070502060502030205" pitchFamily="66" charset="0"/>
              </a:rPr>
              <a:t>« </a:t>
            </a:r>
            <a:r>
              <a:rPr lang="de-DE" sz="2400" b="1" dirty="0" smtClean="0">
                <a:solidFill>
                  <a:schemeClr val="accent5">
                    <a:lumMod val="50000"/>
                  </a:schemeClr>
                </a:solidFill>
                <a:latin typeface="Papyrus" panose="03070502060502030205" pitchFamily="66" charset="0"/>
              </a:rPr>
              <a:t>Ich erzähle du erzählst </a:t>
            </a:r>
            <a:r>
              <a:rPr lang="fr-FR" sz="2400" b="1" dirty="0" smtClean="0">
                <a:solidFill>
                  <a:schemeClr val="accent5">
                    <a:lumMod val="50000"/>
                  </a:schemeClr>
                </a:solidFill>
                <a:latin typeface="Papyrus" panose="03070502060502030205" pitchFamily="66" charset="0"/>
              </a:rPr>
              <a:t>»</a:t>
            </a:r>
            <a:r>
              <a:rPr lang="fr-FR" sz="2400" b="1" dirty="0" smtClean="0"/>
              <a:t> </a:t>
            </a:r>
            <a:r>
              <a:rPr lang="fr-FR" sz="2400" b="1" dirty="0"/>
              <a:t>:</a:t>
            </a:r>
            <a:r>
              <a:rPr lang="fr-FR" sz="2400" b="1" dirty="0" smtClean="0"/>
              <a:t> </a:t>
            </a:r>
          </a:p>
          <a:p>
            <a:pPr algn="l"/>
            <a:r>
              <a:rPr lang="fr-FR" sz="2400" b="1" dirty="0"/>
              <a:t>P</a:t>
            </a:r>
            <a:r>
              <a:rPr lang="fr-FR" sz="2400" b="1" dirty="0" smtClean="0"/>
              <a:t>rojet </a:t>
            </a:r>
            <a:r>
              <a:rPr lang="fr-FR" sz="2400" b="1" dirty="0"/>
              <a:t>d'écriture collaborative </a:t>
            </a:r>
            <a:r>
              <a:rPr lang="fr-FR" sz="2400" b="1" dirty="0" smtClean="0"/>
              <a:t>de contes</a:t>
            </a:r>
          </a:p>
          <a:p>
            <a:pPr algn="l"/>
            <a:endParaRPr lang="fr-FR" sz="2400" b="1" dirty="0" smtClean="0"/>
          </a:p>
          <a:p>
            <a:pPr algn="l"/>
            <a:endParaRPr lang="fr-FR" sz="2400" b="1" dirty="0" smtClean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fr-FR" sz="2400" b="1" dirty="0"/>
              <a:t>L</a:t>
            </a:r>
            <a:r>
              <a:rPr lang="fr-FR" sz="2400" b="1" dirty="0" smtClean="0"/>
              <a:t>es élèves écrivent </a:t>
            </a:r>
            <a:r>
              <a:rPr lang="fr-FR" sz="2400" b="1" dirty="0"/>
              <a:t>des contes en allemand </a:t>
            </a:r>
            <a:r>
              <a:rPr lang="fr-FR" sz="2400" b="1" dirty="0" smtClean="0"/>
              <a:t>en </a:t>
            </a:r>
            <a:r>
              <a:rPr lang="fr-FR" sz="2400" b="1" dirty="0"/>
              <a:t>collaboration avec une classe partenaire au </a:t>
            </a:r>
            <a:r>
              <a:rPr lang="fr-FR" sz="2400" b="1" dirty="0" smtClean="0"/>
              <a:t>Danemark en respectant les consignes d’écriture.</a:t>
            </a:r>
            <a:endParaRPr lang="fr-FR" b="1" dirty="0"/>
          </a:p>
        </p:txBody>
      </p:sp>
      <p:pic>
        <p:nvPicPr>
          <p:cNvPr id="4" name="Picture 2" descr="http://www.mouv.fr/sites/default/files/2012/04/27/19698/sup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060848"/>
            <a:ext cx="2596198" cy="161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0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 bldLvl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http://festival.1september.ru/articles/597854/img1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8421" y="3140968"/>
            <a:ext cx="1819126" cy="117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encrypted-tbn1.gstatic.com/images?q=tbn:ANd9GcQVsT1-FGbNzkAE7lXC1ECeAVbuXLKAzdiDFVGQg2bzzf5H3X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620688"/>
            <a:ext cx="936104" cy="143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827585" y="836712"/>
            <a:ext cx="7200799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u="sng" dirty="0"/>
              <a:t>Démarche et modalités </a:t>
            </a:r>
            <a:r>
              <a:rPr lang="fr-FR" sz="2400" u="sng" dirty="0" smtClean="0"/>
              <a:t>:</a:t>
            </a:r>
          </a:p>
          <a:p>
            <a:endParaRPr lang="fr-FR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dirty="0"/>
              <a:t>Définition d’un </a:t>
            </a:r>
            <a:r>
              <a:rPr lang="fr-FR" sz="2400" dirty="0" smtClean="0"/>
              <a:t>héros : </a:t>
            </a:r>
            <a:r>
              <a:rPr lang="fr-FR" sz="2400" dirty="0"/>
              <a:t>exemple </a:t>
            </a:r>
            <a:r>
              <a:rPr lang="fr-FR" sz="2400" dirty="0" smtClean="0"/>
              <a:t>Wilhelm Tell</a:t>
            </a:r>
            <a:r>
              <a:rPr lang="fr-FR" sz="2400" dirty="0"/>
              <a:t> </a:t>
            </a:r>
            <a:r>
              <a:rPr lang="fr-FR" sz="2400" dirty="0" smtClean="0"/>
              <a:t>; </a:t>
            </a:r>
            <a:r>
              <a:rPr lang="fr-FR" sz="2400" dirty="0"/>
              <a:t>débat qu’est-ce qu’un héros ? </a:t>
            </a:r>
            <a:endParaRPr lang="fr-FR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Analyse </a:t>
            </a:r>
            <a:r>
              <a:rPr lang="fr-FR" sz="2400" dirty="0"/>
              <a:t>du </a:t>
            </a:r>
            <a:r>
              <a:rPr lang="fr-FR" sz="2400" dirty="0" smtClean="0"/>
              <a:t>genre : reconstitution </a:t>
            </a:r>
            <a:r>
              <a:rPr lang="fr-FR" sz="2400" dirty="0"/>
              <a:t>d’un </a:t>
            </a:r>
            <a:r>
              <a:rPr lang="fr-FR" sz="2400" dirty="0" smtClean="0"/>
              <a:t>conte </a:t>
            </a:r>
            <a:r>
              <a:rPr lang="fr-FR" sz="2400" i="1" dirty="0" smtClean="0"/>
              <a:t>«</a:t>
            </a:r>
            <a:r>
              <a:rPr lang="fr-FR" sz="2400" i="1" dirty="0"/>
              <a:t>Der </a:t>
            </a:r>
            <a:r>
              <a:rPr lang="fr-FR" sz="2400" i="1" dirty="0" err="1"/>
              <a:t>Verkäufer</a:t>
            </a:r>
            <a:r>
              <a:rPr lang="fr-FR" sz="2400" i="1" dirty="0"/>
              <a:t> </a:t>
            </a:r>
            <a:r>
              <a:rPr lang="fr-FR" sz="2400" i="1" dirty="0" err="1"/>
              <a:t>und</a:t>
            </a:r>
            <a:r>
              <a:rPr lang="fr-FR" sz="2400" i="1" dirty="0"/>
              <a:t> der </a:t>
            </a:r>
            <a:r>
              <a:rPr lang="fr-FR" sz="2400" i="1" dirty="0" err="1"/>
              <a:t>Elch</a:t>
            </a:r>
            <a:r>
              <a:rPr lang="fr-FR" sz="2400" i="1" dirty="0"/>
              <a:t> » (Le marchand et l’élan) </a:t>
            </a:r>
            <a:r>
              <a:rPr lang="fr-FR" sz="2400" dirty="0"/>
              <a:t>de Franz </a:t>
            </a:r>
            <a:r>
              <a:rPr lang="fr-FR" sz="2400" dirty="0" err="1"/>
              <a:t>Hohler</a:t>
            </a:r>
            <a:r>
              <a:rPr lang="fr-FR" sz="2400" dirty="0"/>
              <a:t>. </a:t>
            </a:r>
            <a:endParaRPr lang="fr-FR" sz="2400" dirty="0" smtClean="0"/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8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fr-FR" sz="2400" u="sng" dirty="0"/>
              <a:t>Consignes d’écriture </a:t>
            </a:r>
            <a:r>
              <a:rPr lang="fr-FR" sz="2400" dirty="0"/>
              <a:t>: </a:t>
            </a:r>
            <a:r>
              <a:rPr lang="fr-FR" sz="2400" dirty="0" smtClean="0"/>
              <a:t>respecter les codes </a:t>
            </a:r>
            <a:r>
              <a:rPr lang="fr-FR" sz="2400" dirty="0"/>
              <a:t>du genre, </a:t>
            </a:r>
            <a:r>
              <a:rPr lang="fr-FR" sz="2400" dirty="0" smtClean="0"/>
              <a:t>suivre un schéma </a:t>
            </a:r>
            <a:r>
              <a:rPr lang="fr-FR" sz="2400" dirty="0"/>
              <a:t>narratif et inclure 5 mots d’une liste lexicale </a:t>
            </a:r>
            <a:r>
              <a:rPr lang="fr-FR" sz="2400" dirty="0" smtClean="0"/>
              <a:t>imposée </a:t>
            </a:r>
            <a:r>
              <a:rPr lang="fr-FR" sz="2400" dirty="0"/>
              <a:t>et spécifique à chaque </a:t>
            </a:r>
            <a:r>
              <a:rPr lang="fr-FR" sz="2400" dirty="0" smtClean="0"/>
              <a:t>séquence du récit.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9755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827584" y="764704"/>
            <a:ext cx="777686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Constitution de </a:t>
            </a:r>
            <a:r>
              <a:rPr lang="fr-FR" sz="2400" dirty="0" smtClean="0"/>
              <a:t>14 </a:t>
            </a:r>
            <a:r>
              <a:rPr lang="fr-FR" sz="2400" dirty="0"/>
              <a:t>groupes </a:t>
            </a:r>
            <a:r>
              <a:rPr lang="fr-FR" sz="2400" dirty="0" smtClean="0"/>
              <a:t>mixtes (3-6 </a:t>
            </a:r>
            <a:r>
              <a:rPr lang="fr-FR" sz="2400" dirty="0"/>
              <a:t>élèves) d'écriture </a:t>
            </a:r>
            <a:r>
              <a:rPr lang="fr-FR" sz="2400" dirty="0" smtClean="0"/>
              <a:t>collaborative dans deux classes de 1</a:t>
            </a:r>
            <a:r>
              <a:rPr lang="fr-FR" sz="2400" baseline="30000" dirty="0" smtClean="0"/>
              <a:t>ères </a:t>
            </a:r>
            <a:r>
              <a:rPr lang="fr-FR" sz="2400" dirty="0" smtClean="0"/>
              <a:t>(39 élèves) et 2 classes de 3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et 4</a:t>
            </a:r>
            <a:r>
              <a:rPr lang="fr-FR" sz="2400" baseline="30000" dirty="0" smtClean="0"/>
              <a:t>ème</a:t>
            </a:r>
            <a:r>
              <a:rPr lang="fr-FR" sz="2400" dirty="0" smtClean="0"/>
              <a:t> (40 élèves) du Danemark.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0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Premier atelier : choix collégial:</a:t>
            </a:r>
          </a:p>
          <a:p>
            <a:pPr marL="0" lvl="2"/>
            <a:r>
              <a:rPr lang="fr-FR" sz="2400" dirty="0" smtClean="0"/>
              <a:t>       1)  d’une situation </a:t>
            </a:r>
            <a:r>
              <a:rPr lang="fr-FR" sz="2400" dirty="0"/>
              <a:t>initiale</a:t>
            </a:r>
            <a:r>
              <a:rPr lang="fr-FR" sz="2400" dirty="0" smtClean="0"/>
              <a:t>:</a:t>
            </a:r>
          </a:p>
          <a:p>
            <a:pPr marL="0" lvl="2"/>
            <a:r>
              <a:rPr lang="fr-FR" sz="2400" dirty="0" smtClean="0"/>
              <a:t>	- personnages </a:t>
            </a:r>
            <a:r>
              <a:rPr lang="fr-FR" sz="2400" dirty="0"/>
              <a:t>(héros, ennemi) et leur typologie, </a:t>
            </a:r>
            <a:br>
              <a:rPr lang="fr-FR" sz="2400" dirty="0"/>
            </a:br>
            <a:r>
              <a:rPr lang="fr-FR" sz="2400" dirty="0" smtClean="0"/>
              <a:t>	- </a:t>
            </a:r>
            <a:r>
              <a:rPr lang="fr-FR" sz="2400" dirty="0"/>
              <a:t>Repères </a:t>
            </a:r>
            <a:r>
              <a:rPr lang="fr-FR" sz="2400" dirty="0" smtClean="0"/>
              <a:t>spatio-temporels</a:t>
            </a:r>
          </a:p>
          <a:p>
            <a:pPr marL="0" lvl="2"/>
            <a:r>
              <a:rPr lang="fr-FR" sz="2400" dirty="0"/>
              <a:t>       2) </a:t>
            </a:r>
            <a:r>
              <a:rPr lang="fr-FR" sz="2400" dirty="0" smtClean="0"/>
              <a:t> d’un </a:t>
            </a:r>
            <a:r>
              <a:rPr lang="fr-FR" sz="2400" dirty="0"/>
              <a:t>élément perturbateur (déclenchement de l'histoire).</a:t>
            </a:r>
            <a:br>
              <a:rPr lang="fr-FR" sz="2400" dirty="0"/>
            </a:br>
            <a:endParaRPr lang="fr-FR" sz="2400" dirty="0"/>
          </a:p>
          <a:p>
            <a:endParaRPr lang="fr-FR" sz="24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-14683" y="4581128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/>
              <a:t>Le travail d'écriture collaborative </a:t>
            </a:r>
            <a:r>
              <a:rPr lang="fr-FR" sz="2400" dirty="0" smtClean="0"/>
              <a:t>est en partie </a:t>
            </a:r>
            <a:r>
              <a:rPr lang="fr-FR" sz="2400" dirty="0"/>
              <a:t>effectué en dehors de la classe</a:t>
            </a:r>
            <a:r>
              <a:rPr lang="fr-FR" sz="2400" dirty="0" smtClean="0"/>
              <a:t>.</a:t>
            </a:r>
            <a:r>
              <a:rPr lang="fr-FR" dirty="0"/>
              <a:t> </a:t>
            </a:r>
            <a:endParaRPr lang="fr-FR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fr-FR" sz="2400" dirty="0" smtClean="0"/>
              <a:t>Conseils </a:t>
            </a:r>
            <a:r>
              <a:rPr lang="fr-FR" sz="2400" dirty="0"/>
              <a:t>et corrections du texte par l’enseignant sur </a:t>
            </a:r>
            <a:r>
              <a:rPr lang="fr-FR" sz="2400" dirty="0" smtClean="0"/>
              <a:t>l’ENT</a:t>
            </a:r>
            <a:r>
              <a:rPr lang="fr-FR" sz="2400" dirty="0"/>
              <a:t>. 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2484204" y="630544"/>
            <a:ext cx="3791424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accent2">
                    <a:lumMod val="50000"/>
                  </a:schemeClr>
                </a:solidFill>
                <a:latin typeface="Papyrus" panose="03070502060502030205" pitchFamily="66" charset="0"/>
              </a:rPr>
              <a:t>Mythes et héros</a:t>
            </a:r>
            <a:endParaRPr lang="fr-FR" sz="2400" b="1" dirty="0" smtClean="0">
              <a:solidFill>
                <a:schemeClr val="accent2">
                  <a:lumMod val="50000"/>
                </a:schemeClr>
              </a:solidFill>
              <a:latin typeface="Papyrus" panose="03070502060502030205" pitchFamily="66" charset="0"/>
            </a:endParaRPr>
          </a:p>
        </p:txBody>
      </p:sp>
      <p:sp>
        <p:nvSpPr>
          <p:cNvPr id="10" name="Text Box 2067"/>
          <p:cNvSpPr txBox="1">
            <a:spLocks noChangeArrowheads="1"/>
          </p:cNvSpPr>
          <p:nvPr/>
        </p:nvSpPr>
        <p:spPr bwMode="auto">
          <a:xfrm>
            <a:off x="8807450" y="6400800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smtClean="0"/>
              <a:t>8</a:t>
            </a:r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96015">
            <a:off x="805940" y="666778"/>
            <a:ext cx="2376853" cy="32253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567">
            <a:off x="5214174" y="1032377"/>
            <a:ext cx="2080026" cy="283291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785" y="1088792"/>
            <a:ext cx="1906588" cy="257194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5395">
            <a:off x="833193" y="1600091"/>
            <a:ext cx="2445902" cy="32628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1542">
            <a:off x="2498624" y="1414005"/>
            <a:ext cx="2439835" cy="33009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7496">
            <a:off x="417191" y="2583198"/>
            <a:ext cx="2245369" cy="301352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75831">
            <a:off x="2115629" y="3653538"/>
            <a:ext cx="1979356" cy="267253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" t="1336" r="1422"/>
          <a:stretch/>
        </p:blipFill>
        <p:spPr>
          <a:xfrm rot="17205317">
            <a:off x="779666" y="3977345"/>
            <a:ext cx="2124033" cy="2893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13757">
            <a:off x="6862951" y="1882582"/>
            <a:ext cx="1663699" cy="22465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921">
            <a:off x="6598273" y="3813024"/>
            <a:ext cx="1973841" cy="26491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23681">
            <a:off x="4127835" y="4144850"/>
            <a:ext cx="2032687" cy="27445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4441">
            <a:off x="5115471" y="3774809"/>
            <a:ext cx="1960532" cy="2648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0689">
            <a:off x="3961386" y="2157015"/>
            <a:ext cx="2225326" cy="30107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63025" y="1616120"/>
            <a:ext cx="79953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Ce </a:t>
            </a:r>
            <a:r>
              <a:rPr lang="fr-FR" sz="2400" dirty="0"/>
              <a:t>début d’histoire est ensuite envoyé à la classe partenaire </a:t>
            </a:r>
            <a:br>
              <a:rPr lang="fr-FR" sz="2400" dirty="0"/>
            </a:br>
            <a:r>
              <a:rPr lang="fr-FR" sz="2400" dirty="0"/>
              <a:t>	</a:t>
            </a:r>
            <a:r>
              <a:rPr lang="fr-FR" sz="2400" dirty="0" smtClean="0"/>
              <a:t>- qui </a:t>
            </a:r>
            <a:r>
              <a:rPr lang="fr-FR" sz="2400" dirty="0"/>
              <a:t>crée </a:t>
            </a:r>
            <a:r>
              <a:rPr lang="fr-FR" sz="2400" dirty="0" smtClean="0"/>
              <a:t>un début d’intrigue. </a:t>
            </a:r>
            <a:r>
              <a:rPr lang="fr-FR" sz="2400" dirty="0"/>
              <a:t/>
            </a:r>
            <a:br>
              <a:rPr lang="fr-FR" sz="2400" dirty="0"/>
            </a:br>
            <a:r>
              <a:rPr lang="fr-FR" sz="2400" dirty="0"/>
              <a:t>	</a:t>
            </a:r>
            <a:r>
              <a:rPr lang="fr-FR" sz="2400" dirty="0" smtClean="0"/>
              <a:t>  suivi </a:t>
            </a:r>
            <a:r>
              <a:rPr lang="fr-FR" sz="2400" dirty="0"/>
              <a:t>par une série de péripéties (épreuves) </a:t>
            </a:r>
            <a:r>
              <a:rPr lang="fr-FR" sz="2400" dirty="0" smtClean="0"/>
              <a:t>		    	  dans </a:t>
            </a:r>
            <a:r>
              <a:rPr lang="fr-FR" sz="2400" dirty="0"/>
              <a:t>la </a:t>
            </a:r>
            <a:r>
              <a:rPr lang="fr-FR" sz="2400" dirty="0" smtClean="0"/>
              <a:t>mission </a:t>
            </a:r>
            <a:r>
              <a:rPr lang="fr-FR" sz="2400" dirty="0"/>
              <a:t>du (des) héros. </a:t>
            </a:r>
            <a:br>
              <a:rPr lang="fr-FR" sz="2400" dirty="0"/>
            </a:br>
            <a:r>
              <a:rPr lang="fr-FR" sz="2400" dirty="0"/>
              <a:t>	- pour atteindre une situation finale en général </a:t>
            </a:r>
            <a:r>
              <a:rPr lang="fr-FR" sz="2400" dirty="0" smtClean="0"/>
              <a:t>	     	  positive </a:t>
            </a:r>
            <a:r>
              <a:rPr lang="fr-FR" sz="2400" dirty="0"/>
              <a:t>(clôture). </a:t>
            </a:r>
            <a:br>
              <a:rPr lang="fr-FR" sz="2400" dirty="0"/>
            </a:br>
            <a:endParaRPr lang="fr-FR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sz="2400" dirty="0" smtClean="0"/>
              <a:t>L’écriture </a:t>
            </a:r>
            <a:r>
              <a:rPr lang="fr-FR" sz="2400" dirty="0"/>
              <a:t>des contes s’effectue sous forme </a:t>
            </a:r>
            <a:r>
              <a:rPr lang="fr-FR" sz="2400" dirty="0" smtClean="0"/>
              <a:t>de va et vient réguliers entre </a:t>
            </a:r>
            <a:r>
              <a:rPr lang="fr-FR" sz="2400" dirty="0"/>
              <a:t>les deux pays</a:t>
            </a:r>
            <a:r>
              <a:rPr lang="fr-FR" sz="2400" dirty="0" smtClean="0"/>
              <a:t>, l’histoire se construisant par étapes.</a:t>
            </a:r>
            <a:r>
              <a:rPr lang="fr-FR" sz="2400" dirty="0"/>
              <a:t/>
            </a:r>
            <a:br>
              <a:rPr lang="fr-FR" sz="2400" dirty="0"/>
            </a:br>
            <a:endParaRPr lang="fr-FR" sz="2400" dirty="0"/>
          </a:p>
        </p:txBody>
      </p:sp>
      <p:sp>
        <p:nvSpPr>
          <p:cNvPr id="7" name="Organigramme : Décision 6"/>
          <p:cNvSpPr/>
          <p:nvPr/>
        </p:nvSpPr>
        <p:spPr>
          <a:xfrm>
            <a:off x="1513379" y="2202700"/>
            <a:ext cx="205854" cy="103903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Décision 7"/>
          <p:cNvSpPr/>
          <p:nvPr/>
        </p:nvSpPr>
        <p:spPr>
          <a:xfrm>
            <a:off x="1510444" y="2542034"/>
            <a:ext cx="205854" cy="901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Décision 22"/>
          <p:cNvSpPr/>
          <p:nvPr/>
        </p:nvSpPr>
        <p:spPr>
          <a:xfrm>
            <a:off x="1513379" y="3285698"/>
            <a:ext cx="205854" cy="90126"/>
          </a:xfrm>
          <a:prstGeom prst="flowChartDecisi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1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6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1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6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76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1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1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2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77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 animBg="1"/>
      <p:bldP spid="8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4"/>
          <a:stretch/>
        </p:blipFill>
        <p:spPr>
          <a:xfrm>
            <a:off x="2100881" y="1773091"/>
            <a:ext cx="2413491" cy="143448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6"/>
          <a:stretch/>
        </p:blipFill>
        <p:spPr>
          <a:xfrm>
            <a:off x="6639176" y="2408778"/>
            <a:ext cx="2298300" cy="13449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16"/>
          <a:stretch/>
        </p:blipFill>
        <p:spPr>
          <a:xfrm>
            <a:off x="4917283" y="3708116"/>
            <a:ext cx="2419901" cy="14498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37" y="625111"/>
            <a:ext cx="2591162" cy="162900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748" y="2235811"/>
            <a:ext cx="2648320" cy="162900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59" y="5016958"/>
            <a:ext cx="2648320" cy="1629002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352" y="4856330"/>
            <a:ext cx="2648320" cy="162900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44" y="1917039"/>
            <a:ext cx="2648320" cy="162900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606" y="439984"/>
            <a:ext cx="2648320" cy="1629002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598" y="3858665"/>
            <a:ext cx="2648320" cy="1629002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64" y="3439697"/>
            <a:ext cx="2648320" cy="162900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90" y="5106586"/>
            <a:ext cx="2648320" cy="1629002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1"/>
          <a:stretch/>
        </p:blipFill>
        <p:spPr>
          <a:xfrm>
            <a:off x="6497842" y="259784"/>
            <a:ext cx="2439634" cy="1330702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7"/>
          <a:stretch/>
        </p:blipFill>
        <p:spPr>
          <a:xfrm>
            <a:off x="2611789" y="3290991"/>
            <a:ext cx="2728899" cy="1625761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327" y="1193358"/>
            <a:ext cx="2648320" cy="1629002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2" t="19840" r="1792" b="8580"/>
          <a:stretch/>
        </p:blipFill>
        <p:spPr>
          <a:xfrm>
            <a:off x="-18059" y="356458"/>
            <a:ext cx="2459319" cy="13754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043608" y="2625621"/>
            <a:ext cx="711930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fr-FR" sz="2800" u="sng" dirty="0"/>
              <a:t>Production finale: </a:t>
            </a:r>
            <a:endParaRPr lang="fr-FR" sz="2800" u="sng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2800" u="sng" dirty="0" smtClean="0"/>
          </a:p>
          <a:p>
            <a:r>
              <a:rPr lang="fr-FR" sz="2800" dirty="0" smtClean="0"/>
              <a:t>	Création </a:t>
            </a:r>
            <a:r>
              <a:rPr lang="fr-FR" sz="2800" dirty="0"/>
              <a:t>d’enregistrements audio et de </a:t>
            </a:r>
            <a:r>
              <a:rPr lang="fr-FR" sz="2800" dirty="0" smtClean="0"/>
              <a:t>	films </a:t>
            </a:r>
            <a:r>
              <a:rPr lang="fr-FR" sz="2800" dirty="0"/>
              <a:t>d’animation pour chacun des contes.</a:t>
            </a:r>
          </a:p>
        </p:txBody>
      </p:sp>
    </p:spTree>
    <p:extLst>
      <p:ext uri="{BB962C8B-B14F-4D97-AF65-F5344CB8AC3E}">
        <p14:creationId xmlns:p14="http://schemas.microsoft.com/office/powerpoint/2010/main" val="32715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1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760"/>
                            </p:stCondLst>
                            <p:childTnLst>
                              <p:par>
                                <p:cTn id="6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26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1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260"/>
                            </p:stCondLst>
                            <p:childTnLst>
                              <p:par>
                                <p:cTn id="8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1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76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60552" y="6472965"/>
            <a:ext cx="46589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333333"/>
                </a:solidFill>
              </a:rPr>
              <a:t>https://madmagz.com/fr/magazine/529548</a:t>
            </a: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548680"/>
            <a:ext cx="4270322" cy="580301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39" y="427405"/>
            <a:ext cx="8246763" cy="5924285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547664" y="1340768"/>
            <a:ext cx="550823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u="sng" dirty="0"/>
              <a:t>Production finale: </a:t>
            </a:r>
            <a:endParaRPr lang="fr-FR" sz="28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sz="2800" dirty="0" smtClean="0">
                <a:solidFill>
                  <a:schemeClr val="accent2">
                    <a:lumMod val="75000"/>
                  </a:schemeClr>
                </a:solidFill>
              </a:rPr>
              <a:t>Création d’un recueil épistolaire </a:t>
            </a:r>
            <a:r>
              <a:rPr lang="de-DE" sz="2800" dirty="0" smtClean="0">
                <a:solidFill>
                  <a:schemeClr val="accent2">
                    <a:lumMod val="75000"/>
                  </a:schemeClr>
                </a:solidFill>
              </a:rPr>
              <a:t>digital</a:t>
            </a:r>
            <a:endParaRPr lang="fr-FR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63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1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8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que">
  <a:themeElements>
    <a:clrScheme name="Organique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que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qu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1007</TotalTime>
  <Words>224</Words>
  <Application>Microsoft Office PowerPoint</Application>
  <PresentationFormat>Affichage à l'écran (4:3)</PresentationFormat>
  <Paragraphs>67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5" baseType="lpstr">
      <vt:lpstr>Arial Unicode MS</vt:lpstr>
      <vt:lpstr>Arial</vt:lpstr>
      <vt:lpstr>Comic Sans MS</vt:lpstr>
      <vt:lpstr>Corbel</vt:lpstr>
      <vt:lpstr>Freestyle Script</vt:lpstr>
      <vt:lpstr>French Script MT</vt:lpstr>
      <vt:lpstr>Garamond</vt:lpstr>
      <vt:lpstr>Harrington</vt:lpstr>
      <vt:lpstr>High Tower Text</vt:lpstr>
      <vt:lpstr>Papyrus</vt:lpstr>
      <vt:lpstr>Times New Roman</vt:lpstr>
      <vt:lpstr>Webdings</vt:lpstr>
      <vt:lpstr>Wingdings</vt:lpstr>
      <vt:lpstr>Wingdings 2</vt:lpstr>
      <vt:lpstr>Organique</vt:lpstr>
      <vt:lpstr>Présentation PowerPoint</vt:lpstr>
      <vt:lpstr>Les partenaires</vt:lpstr>
      <vt:lpstr>Présentation PowerPoint</vt:lpstr>
      <vt:lpstr>Mythen und Helden / Mythes et héros (programme des classes de 1ère 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Früchte</dc:title>
  <dc:creator>Isabel</dc:creator>
  <cp:lastModifiedBy>Isabel Baumann</cp:lastModifiedBy>
  <cp:revision>268</cp:revision>
  <dcterms:created xsi:type="dcterms:W3CDTF">2011-01-27T09:25:01Z</dcterms:created>
  <dcterms:modified xsi:type="dcterms:W3CDTF">2015-05-27T12:41:37Z</dcterms:modified>
</cp:coreProperties>
</file>