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8"/>
  </p:notesMasterIdLst>
  <p:handoutMasterIdLst>
    <p:handoutMasterId r:id="rId39"/>
  </p:handoutMasterIdLst>
  <p:sldIdLst>
    <p:sldId id="256" r:id="rId2"/>
    <p:sldId id="257" r:id="rId3"/>
    <p:sldId id="258" r:id="rId4"/>
    <p:sldId id="259" r:id="rId5"/>
    <p:sldId id="260" r:id="rId6"/>
    <p:sldId id="288" r:id="rId7"/>
    <p:sldId id="261" r:id="rId8"/>
    <p:sldId id="262" r:id="rId9"/>
    <p:sldId id="263" r:id="rId10"/>
    <p:sldId id="264" r:id="rId11"/>
    <p:sldId id="265" r:id="rId12"/>
    <p:sldId id="266" r:id="rId13"/>
    <p:sldId id="267" r:id="rId14"/>
    <p:sldId id="268" r:id="rId15"/>
    <p:sldId id="269" r:id="rId16"/>
    <p:sldId id="271" r:id="rId17"/>
    <p:sldId id="270" r:id="rId18"/>
    <p:sldId id="272" r:id="rId19"/>
    <p:sldId id="273" r:id="rId20"/>
    <p:sldId id="274" r:id="rId21"/>
    <p:sldId id="290" r:id="rId22"/>
    <p:sldId id="275" r:id="rId23"/>
    <p:sldId id="276" r:id="rId24"/>
    <p:sldId id="277" r:id="rId25"/>
    <p:sldId id="278" r:id="rId26"/>
    <p:sldId id="280" r:id="rId27"/>
    <p:sldId id="279" r:id="rId28"/>
    <p:sldId id="281" r:id="rId29"/>
    <p:sldId id="282" r:id="rId30"/>
    <p:sldId id="283" r:id="rId31"/>
    <p:sldId id="284" r:id="rId32"/>
    <p:sldId id="287" r:id="rId33"/>
    <p:sldId id="285" r:id="rId34"/>
    <p:sldId id="294" r:id="rId35"/>
    <p:sldId id="293" r:id="rId36"/>
    <p:sldId id="286" r:id="rId37"/>
  </p:sldIdLst>
  <p:sldSz cx="12192000" cy="6858000"/>
  <p:notesSz cx="6810375" cy="9942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6" autoAdjust="0"/>
    <p:restoredTop sz="94660"/>
  </p:normalViewPr>
  <p:slideViewPr>
    <p:cSldViewPr snapToGrid="0">
      <p:cViewPr varScale="1">
        <p:scale>
          <a:sx n="106" d="100"/>
          <a:sy n="106" d="100"/>
        </p:scale>
        <p:origin x="132"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sl-SI"/>
          </a:p>
        </p:txBody>
      </p:sp>
      <p:sp>
        <p:nvSpPr>
          <p:cNvPr id="3" name="Date Placeholder 2"/>
          <p:cNvSpPr>
            <a:spLocks noGrp="1"/>
          </p:cNvSpPr>
          <p:nvPr>
            <p:ph type="dt" sz="quarter" idx="1"/>
          </p:nvPr>
        </p:nvSpPr>
        <p:spPr>
          <a:xfrm>
            <a:off x="3857636" y="0"/>
            <a:ext cx="2951163" cy="498852"/>
          </a:xfrm>
          <a:prstGeom prst="rect">
            <a:avLst/>
          </a:prstGeom>
        </p:spPr>
        <p:txBody>
          <a:bodyPr vert="horz" lIns="91440" tIns="45720" rIns="91440" bIns="45720" rtlCol="0"/>
          <a:lstStyle>
            <a:lvl1pPr algn="r">
              <a:defRPr sz="1200"/>
            </a:lvl1pPr>
          </a:lstStyle>
          <a:p>
            <a:fld id="{AF34A6B0-0645-4A28-B3B7-189B1E91D3A1}" type="datetimeFigureOut">
              <a:rPr lang="sl-SI" smtClean="0"/>
              <a:t>4. 04. 2018</a:t>
            </a:fld>
            <a:endParaRPr lang="sl-SI"/>
          </a:p>
        </p:txBody>
      </p:sp>
      <p:sp>
        <p:nvSpPr>
          <p:cNvPr id="4" name="Footer Placeholder 3"/>
          <p:cNvSpPr>
            <a:spLocks noGrp="1"/>
          </p:cNvSpPr>
          <p:nvPr>
            <p:ph type="ftr" sz="quarter" idx="2"/>
          </p:nvPr>
        </p:nvSpPr>
        <p:spPr>
          <a:xfrm>
            <a:off x="0" y="9443662"/>
            <a:ext cx="2951163" cy="498851"/>
          </a:xfrm>
          <a:prstGeom prst="rect">
            <a:avLst/>
          </a:prstGeom>
        </p:spPr>
        <p:txBody>
          <a:bodyPr vert="horz" lIns="91440" tIns="45720" rIns="91440" bIns="45720" rtlCol="0" anchor="b"/>
          <a:lstStyle>
            <a:lvl1pPr algn="l">
              <a:defRPr sz="1200"/>
            </a:lvl1pPr>
          </a:lstStyle>
          <a:p>
            <a:endParaRPr lang="sl-SI"/>
          </a:p>
        </p:txBody>
      </p:sp>
      <p:sp>
        <p:nvSpPr>
          <p:cNvPr id="5" name="Slide Number Placeholder 4"/>
          <p:cNvSpPr>
            <a:spLocks noGrp="1"/>
          </p:cNvSpPr>
          <p:nvPr>
            <p:ph type="sldNum" sz="quarter" idx="3"/>
          </p:nvPr>
        </p:nvSpPr>
        <p:spPr>
          <a:xfrm>
            <a:off x="3857636" y="9443662"/>
            <a:ext cx="2951163" cy="498851"/>
          </a:xfrm>
          <a:prstGeom prst="rect">
            <a:avLst/>
          </a:prstGeom>
        </p:spPr>
        <p:txBody>
          <a:bodyPr vert="horz" lIns="91440" tIns="45720" rIns="91440" bIns="45720" rtlCol="0" anchor="b"/>
          <a:lstStyle>
            <a:lvl1pPr algn="r">
              <a:defRPr sz="1200"/>
            </a:lvl1pPr>
          </a:lstStyle>
          <a:p>
            <a:fld id="{65BB6F6B-290C-447F-A2E9-9E7040345AEC}" type="slidenum">
              <a:rPr lang="sl-SI" smtClean="0"/>
              <a:t>‹#›</a:t>
            </a:fld>
            <a:endParaRPr lang="sl-SI"/>
          </a:p>
        </p:txBody>
      </p:sp>
    </p:spTree>
    <p:extLst>
      <p:ext uri="{BB962C8B-B14F-4D97-AF65-F5344CB8AC3E}">
        <p14:creationId xmlns:p14="http://schemas.microsoft.com/office/powerpoint/2010/main" val="4704325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sl-SI"/>
          </a:p>
        </p:txBody>
      </p:sp>
      <p:sp>
        <p:nvSpPr>
          <p:cNvPr id="3" name="Date Placeholder 2"/>
          <p:cNvSpPr>
            <a:spLocks noGrp="1"/>
          </p:cNvSpPr>
          <p:nvPr>
            <p:ph type="dt" idx="1"/>
          </p:nvPr>
        </p:nvSpPr>
        <p:spPr>
          <a:xfrm>
            <a:off x="3857636" y="0"/>
            <a:ext cx="2951163" cy="498852"/>
          </a:xfrm>
          <a:prstGeom prst="rect">
            <a:avLst/>
          </a:prstGeom>
        </p:spPr>
        <p:txBody>
          <a:bodyPr vert="horz" lIns="91440" tIns="45720" rIns="91440" bIns="45720" rtlCol="0"/>
          <a:lstStyle>
            <a:lvl1pPr algn="r">
              <a:defRPr sz="1200"/>
            </a:lvl1pPr>
          </a:lstStyle>
          <a:p>
            <a:fld id="{467B69F4-6123-4403-9410-6A14C7E260F2}" type="datetimeFigureOut">
              <a:rPr lang="sl-SI" smtClean="0"/>
              <a:t>4. 04. 2018</a:t>
            </a:fld>
            <a:endParaRPr lang="sl-SI"/>
          </a:p>
        </p:txBody>
      </p:sp>
      <p:sp>
        <p:nvSpPr>
          <p:cNvPr id="4" name="Slide Image Placeholder 3"/>
          <p:cNvSpPr>
            <a:spLocks noGrp="1" noRot="1" noChangeAspect="1"/>
          </p:cNvSpPr>
          <p:nvPr>
            <p:ph type="sldImg" idx="2"/>
          </p:nvPr>
        </p:nvSpPr>
        <p:spPr>
          <a:xfrm>
            <a:off x="422275" y="1243013"/>
            <a:ext cx="5965825" cy="3355975"/>
          </a:xfrm>
          <a:prstGeom prst="rect">
            <a:avLst/>
          </a:prstGeom>
          <a:noFill/>
          <a:ln w="12700">
            <a:solidFill>
              <a:prstClr val="black"/>
            </a:solidFill>
          </a:ln>
        </p:spPr>
        <p:txBody>
          <a:bodyPr vert="horz" lIns="91440" tIns="45720" rIns="91440" bIns="45720" rtlCol="0" anchor="ctr"/>
          <a:lstStyle/>
          <a:p>
            <a:endParaRPr lang="sl-SI"/>
          </a:p>
        </p:txBody>
      </p:sp>
      <p:sp>
        <p:nvSpPr>
          <p:cNvPr id="5" name="Notes Placeholder 4"/>
          <p:cNvSpPr>
            <a:spLocks noGrp="1"/>
          </p:cNvSpPr>
          <p:nvPr>
            <p:ph type="body" sz="quarter" idx="3"/>
          </p:nvPr>
        </p:nvSpPr>
        <p:spPr>
          <a:xfrm>
            <a:off x="681038" y="4784835"/>
            <a:ext cx="5448300" cy="391486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6" name="Footer Placeholder 5"/>
          <p:cNvSpPr>
            <a:spLocks noGrp="1"/>
          </p:cNvSpPr>
          <p:nvPr>
            <p:ph type="ftr" sz="quarter" idx="4"/>
          </p:nvPr>
        </p:nvSpPr>
        <p:spPr>
          <a:xfrm>
            <a:off x="0" y="9443662"/>
            <a:ext cx="2951163" cy="498851"/>
          </a:xfrm>
          <a:prstGeom prst="rect">
            <a:avLst/>
          </a:prstGeom>
        </p:spPr>
        <p:txBody>
          <a:bodyPr vert="horz" lIns="91440" tIns="45720" rIns="91440" bIns="45720" rtlCol="0" anchor="b"/>
          <a:lstStyle>
            <a:lvl1pPr algn="l">
              <a:defRPr sz="1200"/>
            </a:lvl1pPr>
          </a:lstStyle>
          <a:p>
            <a:endParaRPr lang="sl-SI"/>
          </a:p>
        </p:txBody>
      </p:sp>
      <p:sp>
        <p:nvSpPr>
          <p:cNvPr id="7" name="Slide Number Placeholder 6"/>
          <p:cNvSpPr>
            <a:spLocks noGrp="1"/>
          </p:cNvSpPr>
          <p:nvPr>
            <p:ph type="sldNum" sz="quarter" idx="5"/>
          </p:nvPr>
        </p:nvSpPr>
        <p:spPr>
          <a:xfrm>
            <a:off x="3857636" y="9443662"/>
            <a:ext cx="2951163" cy="498851"/>
          </a:xfrm>
          <a:prstGeom prst="rect">
            <a:avLst/>
          </a:prstGeom>
        </p:spPr>
        <p:txBody>
          <a:bodyPr vert="horz" lIns="91440" tIns="45720" rIns="91440" bIns="45720" rtlCol="0" anchor="b"/>
          <a:lstStyle>
            <a:lvl1pPr algn="r">
              <a:defRPr sz="1200"/>
            </a:lvl1pPr>
          </a:lstStyle>
          <a:p>
            <a:fld id="{D8723295-8947-47BC-8621-48C472108024}" type="slidenum">
              <a:rPr lang="sl-SI" smtClean="0"/>
              <a:t>‹#›</a:t>
            </a:fld>
            <a:endParaRPr lang="sl-SI"/>
          </a:p>
        </p:txBody>
      </p:sp>
    </p:spTree>
    <p:extLst>
      <p:ext uri="{BB962C8B-B14F-4D97-AF65-F5344CB8AC3E}">
        <p14:creationId xmlns:p14="http://schemas.microsoft.com/office/powerpoint/2010/main" val="42642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a:p>
        </p:txBody>
      </p:sp>
      <p:sp>
        <p:nvSpPr>
          <p:cNvPr id="4" name="Slide Number Placeholder 3"/>
          <p:cNvSpPr>
            <a:spLocks noGrp="1"/>
          </p:cNvSpPr>
          <p:nvPr>
            <p:ph type="sldNum" sz="quarter" idx="10"/>
          </p:nvPr>
        </p:nvSpPr>
        <p:spPr/>
        <p:txBody>
          <a:bodyPr/>
          <a:lstStyle/>
          <a:p>
            <a:fld id="{D8723295-8947-47BC-8621-48C472108024}" type="slidenum">
              <a:rPr lang="sl-SI" smtClean="0"/>
              <a:t>1</a:t>
            </a:fld>
            <a:endParaRPr lang="sl-SI"/>
          </a:p>
        </p:txBody>
      </p:sp>
    </p:spTree>
    <p:extLst>
      <p:ext uri="{BB962C8B-B14F-4D97-AF65-F5344CB8AC3E}">
        <p14:creationId xmlns:p14="http://schemas.microsoft.com/office/powerpoint/2010/main" val="3640174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a:p>
        </p:txBody>
      </p:sp>
      <p:sp>
        <p:nvSpPr>
          <p:cNvPr id="4" name="Slide Number Placeholder 3"/>
          <p:cNvSpPr>
            <a:spLocks noGrp="1"/>
          </p:cNvSpPr>
          <p:nvPr>
            <p:ph type="sldNum" sz="quarter" idx="10"/>
          </p:nvPr>
        </p:nvSpPr>
        <p:spPr/>
        <p:txBody>
          <a:bodyPr/>
          <a:lstStyle/>
          <a:p>
            <a:fld id="{D8723295-8947-47BC-8621-48C472108024}" type="slidenum">
              <a:rPr lang="sl-SI" smtClean="0"/>
              <a:t>11</a:t>
            </a:fld>
            <a:endParaRPr lang="sl-SI"/>
          </a:p>
        </p:txBody>
      </p:sp>
    </p:spTree>
    <p:extLst>
      <p:ext uri="{BB962C8B-B14F-4D97-AF65-F5344CB8AC3E}">
        <p14:creationId xmlns:p14="http://schemas.microsoft.com/office/powerpoint/2010/main" val="2868956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a:p>
        </p:txBody>
      </p:sp>
      <p:sp>
        <p:nvSpPr>
          <p:cNvPr id="4" name="Slide Number Placeholder 3"/>
          <p:cNvSpPr>
            <a:spLocks noGrp="1"/>
          </p:cNvSpPr>
          <p:nvPr>
            <p:ph type="sldNum" sz="quarter" idx="10"/>
          </p:nvPr>
        </p:nvSpPr>
        <p:spPr/>
        <p:txBody>
          <a:bodyPr/>
          <a:lstStyle/>
          <a:p>
            <a:fld id="{D8723295-8947-47BC-8621-48C472108024}" type="slidenum">
              <a:rPr lang="sl-SI" smtClean="0"/>
              <a:t>12</a:t>
            </a:fld>
            <a:endParaRPr lang="sl-SI"/>
          </a:p>
        </p:txBody>
      </p:sp>
    </p:spTree>
    <p:extLst>
      <p:ext uri="{BB962C8B-B14F-4D97-AF65-F5344CB8AC3E}">
        <p14:creationId xmlns:p14="http://schemas.microsoft.com/office/powerpoint/2010/main" val="4118928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a:p>
        </p:txBody>
      </p:sp>
      <p:sp>
        <p:nvSpPr>
          <p:cNvPr id="4" name="Slide Number Placeholder 3"/>
          <p:cNvSpPr>
            <a:spLocks noGrp="1"/>
          </p:cNvSpPr>
          <p:nvPr>
            <p:ph type="sldNum" sz="quarter" idx="10"/>
          </p:nvPr>
        </p:nvSpPr>
        <p:spPr/>
        <p:txBody>
          <a:bodyPr/>
          <a:lstStyle/>
          <a:p>
            <a:fld id="{D8723295-8947-47BC-8621-48C472108024}" type="slidenum">
              <a:rPr lang="sl-SI" smtClean="0"/>
              <a:t>13</a:t>
            </a:fld>
            <a:endParaRPr lang="sl-SI"/>
          </a:p>
        </p:txBody>
      </p:sp>
    </p:spTree>
    <p:extLst>
      <p:ext uri="{BB962C8B-B14F-4D97-AF65-F5344CB8AC3E}">
        <p14:creationId xmlns:p14="http://schemas.microsoft.com/office/powerpoint/2010/main" val="2497467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a:p>
        </p:txBody>
      </p:sp>
      <p:sp>
        <p:nvSpPr>
          <p:cNvPr id="4" name="Slide Number Placeholder 3"/>
          <p:cNvSpPr>
            <a:spLocks noGrp="1"/>
          </p:cNvSpPr>
          <p:nvPr>
            <p:ph type="sldNum" sz="quarter" idx="10"/>
          </p:nvPr>
        </p:nvSpPr>
        <p:spPr/>
        <p:txBody>
          <a:bodyPr/>
          <a:lstStyle/>
          <a:p>
            <a:fld id="{D8723295-8947-47BC-8621-48C472108024}" type="slidenum">
              <a:rPr lang="sl-SI" smtClean="0"/>
              <a:t>14</a:t>
            </a:fld>
            <a:endParaRPr lang="sl-SI"/>
          </a:p>
        </p:txBody>
      </p:sp>
    </p:spTree>
    <p:extLst>
      <p:ext uri="{BB962C8B-B14F-4D97-AF65-F5344CB8AC3E}">
        <p14:creationId xmlns:p14="http://schemas.microsoft.com/office/powerpoint/2010/main" val="2336539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a:p>
        </p:txBody>
      </p:sp>
      <p:sp>
        <p:nvSpPr>
          <p:cNvPr id="4" name="Slide Number Placeholder 3"/>
          <p:cNvSpPr>
            <a:spLocks noGrp="1"/>
          </p:cNvSpPr>
          <p:nvPr>
            <p:ph type="sldNum" sz="quarter" idx="10"/>
          </p:nvPr>
        </p:nvSpPr>
        <p:spPr/>
        <p:txBody>
          <a:bodyPr/>
          <a:lstStyle/>
          <a:p>
            <a:fld id="{D8723295-8947-47BC-8621-48C472108024}" type="slidenum">
              <a:rPr lang="sl-SI" smtClean="0"/>
              <a:t>15</a:t>
            </a:fld>
            <a:endParaRPr lang="sl-SI"/>
          </a:p>
        </p:txBody>
      </p:sp>
    </p:spTree>
    <p:extLst>
      <p:ext uri="{BB962C8B-B14F-4D97-AF65-F5344CB8AC3E}">
        <p14:creationId xmlns:p14="http://schemas.microsoft.com/office/powerpoint/2010/main" val="2935842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a:p>
        </p:txBody>
      </p:sp>
      <p:sp>
        <p:nvSpPr>
          <p:cNvPr id="4" name="Slide Number Placeholder 3"/>
          <p:cNvSpPr>
            <a:spLocks noGrp="1"/>
          </p:cNvSpPr>
          <p:nvPr>
            <p:ph type="sldNum" sz="quarter" idx="10"/>
          </p:nvPr>
        </p:nvSpPr>
        <p:spPr/>
        <p:txBody>
          <a:bodyPr/>
          <a:lstStyle/>
          <a:p>
            <a:fld id="{D8723295-8947-47BC-8621-48C472108024}" type="slidenum">
              <a:rPr lang="sl-SI" smtClean="0"/>
              <a:t>16</a:t>
            </a:fld>
            <a:endParaRPr lang="sl-SI"/>
          </a:p>
        </p:txBody>
      </p:sp>
    </p:spTree>
    <p:extLst>
      <p:ext uri="{BB962C8B-B14F-4D97-AF65-F5344CB8AC3E}">
        <p14:creationId xmlns:p14="http://schemas.microsoft.com/office/powerpoint/2010/main" val="3641377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a:p>
        </p:txBody>
      </p:sp>
      <p:sp>
        <p:nvSpPr>
          <p:cNvPr id="4" name="Slide Number Placeholder 3"/>
          <p:cNvSpPr>
            <a:spLocks noGrp="1"/>
          </p:cNvSpPr>
          <p:nvPr>
            <p:ph type="sldNum" sz="quarter" idx="10"/>
          </p:nvPr>
        </p:nvSpPr>
        <p:spPr/>
        <p:txBody>
          <a:bodyPr/>
          <a:lstStyle/>
          <a:p>
            <a:fld id="{D8723295-8947-47BC-8621-48C472108024}" type="slidenum">
              <a:rPr lang="sl-SI" smtClean="0"/>
              <a:t>17</a:t>
            </a:fld>
            <a:endParaRPr lang="sl-SI"/>
          </a:p>
        </p:txBody>
      </p:sp>
    </p:spTree>
    <p:extLst>
      <p:ext uri="{BB962C8B-B14F-4D97-AF65-F5344CB8AC3E}">
        <p14:creationId xmlns:p14="http://schemas.microsoft.com/office/powerpoint/2010/main" val="24096499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a:p>
        </p:txBody>
      </p:sp>
      <p:sp>
        <p:nvSpPr>
          <p:cNvPr id="4" name="Slide Number Placeholder 3"/>
          <p:cNvSpPr>
            <a:spLocks noGrp="1"/>
          </p:cNvSpPr>
          <p:nvPr>
            <p:ph type="sldNum" sz="quarter" idx="10"/>
          </p:nvPr>
        </p:nvSpPr>
        <p:spPr/>
        <p:txBody>
          <a:bodyPr/>
          <a:lstStyle/>
          <a:p>
            <a:fld id="{D8723295-8947-47BC-8621-48C472108024}" type="slidenum">
              <a:rPr lang="sl-SI" smtClean="0"/>
              <a:t>18</a:t>
            </a:fld>
            <a:endParaRPr lang="sl-SI"/>
          </a:p>
        </p:txBody>
      </p:sp>
    </p:spTree>
    <p:extLst>
      <p:ext uri="{BB962C8B-B14F-4D97-AF65-F5344CB8AC3E}">
        <p14:creationId xmlns:p14="http://schemas.microsoft.com/office/powerpoint/2010/main" val="10823883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a:p>
        </p:txBody>
      </p:sp>
      <p:sp>
        <p:nvSpPr>
          <p:cNvPr id="4" name="Slide Number Placeholder 3"/>
          <p:cNvSpPr>
            <a:spLocks noGrp="1"/>
          </p:cNvSpPr>
          <p:nvPr>
            <p:ph type="sldNum" sz="quarter" idx="10"/>
          </p:nvPr>
        </p:nvSpPr>
        <p:spPr/>
        <p:txBody>
          <a:bodyPr/>
          <a:lstStyle/>
          <a:p>
            <a:fld id="{D8723295-8947-47BC-8621-48C472108024}" type="slidenum">
              <a:rPr lang="sl-SI" smtClean="0"/>
              <a:t>19</a:t>
            </a:fld>
            <a:endParaRPr lang="sl-SI"/>
          </a:p>
        </p:txBody>
      </p:sp>
    </p:spTree>
    <p:extLst>
      <p:ext uri="{BB962C8B-B14F-4D97-AF65-F5344CB8AC3E}">
        <p14:creationId xmlns:p14="http://schemas.microsoft.com/office/powerpoint/2010/main" val="26764542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a:p>
        </p:txBody>
      </p:sp>
      <p:sp>
        <p:nvSpPr>
          <p:cNvPr id="4" name="Slide Number Placeholder 3"/>
          <p:cNvSpPr>
            <a:spLocks noGrp="1"/>
          </p:cNvSpPr>
          <p:nvPr>
            <p:ph type="sldNum" sz="quarter" idx="10"/>
          </p:nvPr>
        </p:nvSpPr>
        <p:spPr/>
        <p:txBody>
          <a:bodyPr/>
          <a:lstStyle/>
          <a:p>
            <a:fld id="{D8723295-8947-47BC-8621-48C472108024}" type="slidenum">
              <a:rPr lang="sl-SI" smtClean="0"/>
              <a:t>20</a:t>
            </a:fld>
            <a:endParaRPr lang="sl-SI"/>
          </a:p>
        </p:txBody>
      </p:sp>
    </p:spTree>
    <p:extLst>
      <p:ext uri="{BB962C8B-B14F-4D97-AF65-F5344CB8AC3E}">
        <p14:creationId xmlns:p14="http://schemas.microsoft.com/office/powerpoint/2010/main" val="4271850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a:p>
        </p:txBody>
      </p:sp>
      <p:sp>
        <p:nvSpPr>
          <p:cNvPr id="4" name="Slide Number Placeholder 3"/>
          <p:cNvSpPr>
            <a:spLocks noGrp="1"/>
          </p:cNvSpPr>
          <p:nvPr>
            <p:ph type="sldNum" sz="quarter" idx="10"/>
          </p:nvPr>
        </p:nvSpPr>
        <p:spPr/>
        <p:txBody>
          <a:bodyPr/>
          <a:lstStyle/>
          <a:p>
            <a:fld id="{D8723295-8947-47BC-8621-48C472108024}" type="slidenum">
              <a:rPr lang="sl-SI" smtClean="0"/>
              <a:t>2</a:t>
            </a:fld>
            <a:endParaRPr lang="sl-SI"/>
          </a:p>
        </p:txBody>
      </p:sp>
    </p:spTree>
    <p:extLst>
      <p:ext uri="{BB962C8B-B14F-4D97-AF65-F5344CB8AC3E}">
        <p14:creationId xmlns:p14="http://schemas.microsoft.com/office/powerpoint/2010/main" val="1297113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a:p>
        </p:txBody>
      </p:sp>
      <p:sp>
        <p:nvSpPr>
          <p:cNvPr id="4" name="Slide Number Placeholder 3"/>
          <p:cNvSpPr>
            <a:spLocks noGrp="1"/>
          </p:cNvSpPr>
          <p:nvPr>
            <p:ph type="sldNum" sz="quarter" idx="10"/>
          </p:nvPr>
        </p:nvSpPr>
        <p:spPr/>
        <p:txBody>
          <a:bodyPr/>
          <a:lstStyle/>
          <a:p>
            <a:fld id="{D8723295-8947-47BC-8621-48C472108024}" type="slidenum">
              <a:rPr lang="sl-SI" smtClean="0"/>
              <a:t>22</a:t>
            </a:fld>
            <a:endParaRPr lang="sl-SI"/>
          </a:p>
        </p:txBody>
      </p:sp>
    </p:spTree>
    <p:extLst>
      <p:ext uri="{BB962C8B-B14F-4D97-AF65-F5344CB8AC3E}">
        <p14:creationId xmlns:p14="http://schemas.microsoft.com/office/powerpoint/2010/main" val="333857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a:p>
        </p:txBody>
      </p:sp>
      <p:sp>
        <p:nvSpPr>
          <p:cNvPr id="4" name="Slide Number Placeholder 3"/>
          <p:cNvSpPr>
            <a:spLocks noGrp="1"/>
          </p:cNvSpPr>
          <p:nvPr>
            <p:ph type="sldNum" sz="quarter" idx="10"/>
          </p:nvPr>
        </p:nvSpPr>
        <p:spPr/>
        <p:txBody>
          <a:bodyPr/>
          <a:lstStyle/>
          <a:p>
            <a:fld id="{D8723295-8947-47BC-8621-48C472108024}" type="slidenum">
              <a:rPr lang="sl-SI" smtClean="0"/>
              <a:t>3</a:t>
            </a:fld>
            <a:endParaRPr lang="sl-SI"/>
          </a:p>
        </p:txBody>
      </p:sp>
    </p:spTree>
    <p:extLst>
      <p:ext uri="{BB962C8B-B14F-4D97-AF65-F5344CB8AC3E}">
        <p14:creationId xmlns:p14="http://schemas.microsoft.com/office/powerpoint/2010/main" val="1950345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a:p>
        </p:txBody>
      </p:sp>
      <p:sp>
        <p:nvSpPr>
          <p:cNvPr id="4" name="Slide Number Placeholder 3"/>
          <p:cNvSpPr>
            <a:spLocks noGrp="1"/>
          </p:cNvSpPr>
          <p:nvPr>
            <p:ph type="sldNum" sz="quarter" idx="10"/>
          </p:nvPr>
        </p:nvSpPr>
        <p:spPr/>
        <p:txBody>
          <a:bodyPr/>
          <a:lstStyle/>
          <a:p>
            <a:fld id="{D8723295-8947-47BC-8621-48C472108024}" type="slidenum">
              <a:rPr lang="sl-SI" smtClean="0"/>
              <a:t>4</a:t>
            </a:fld>
            <a:endParaRPr lang="sl-SI"/>
          </a:p>
        </p:txBody>
      </p:sp>
    </p:spTree>
    <p:extLst>
      <p:ext uri="{BB962C8B-B14F-4D97-AF65-F5344CB8AC3E}">
        <p14:creationId xmlns:p14="http://schemas.microsoft.com/office/powerpoint/2010/main" val="3285972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a:p>
        </p:txBody>
      </p:sp>
      <p:sp>
        <p:nvSpPr>
          <p:cNvPr id="4" name="Slide Number Placeholder 3"/>
          <p:cNvSpPr>
            <a:spLocks noGrp="1"/>
          </p:cNvSpPr>
          <p:nvPr>
            <p:ph type="sldNum" sz="quarter" idx="10"/>
          </p:nvPr>
        </p:nvSpPr>
        <p:spPr/>
        <p:txBody>
          <a:bodyPr/>
          <a:lstStyle/>
          <a:p>
            <a:fld id="{D8723295-8947-47BC-8621-48C472108024}" type="slidenum">
              <a:rPr lang="sl-SI" smtClean="0"/>
              <a:t>5</a:t>
            </a:fld>
            <a:endParaRPr lang="sl-SI"/>
          </a:p>
        </p:txBody>
      </p:sp>
    </p:spTree>
    <p:extLst>
      <p:ext uri="{BB962C8B-B14F-4D97-AF65-F5344CB8AC3E}">
        <p14:creationId xmlns:p14="http://schemas.microsoft.com/office/powerpoint/2010/main" val="2043636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a:p>
        </p:txBody>
      </p:sp>
      <p:sp>
        <p:nvSpPr>
          <p:cNvPr id="4" name="Slide Number Placeholder 3"/>
          <p:cNvSpPr>
            <a:spLocks noGrp="1"/>
          </p:cNvSpPr>
          <p:nvPr>
            <p:ph type="sldNum" sz="quarter" idx="10"/>
          </p:nvPr>
        </p:nvSpPr>
        <p:spPr/>
        <p:txBody>
          <a:bodyPr/>
          <a:lstStyle/>
          <a:p>
            <a:fld id="{D8723295-8947-47BC-8621-48C472108024}" type="slidenum">
              <a:rPr lang="sl-SI" smtClean="0"/>
              <a:t>7</a:t>
            </a:fld>
            <a:endParaRPr lang="sl-SI"/>
          </a:p>
        </p:txBody>
      </p:sp>
    </p:spTree>
    <p:extLst>
      <p:ext uri="{BB962C8B-B14F-4D97-AF65-F5344CB8AC3E}">
        <p14:creationId xmlns:p14="http://schemas.microsoft.com/office/powerpoint/2010/main" val="1238907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a:p>
        </p:txBody>
      </p:sp>
      <p:sp>
        <p:nvSpPr>
          <p:cNvPr id="4" name="Slide Number Placeholder 3"/>
          <p:cNvSpPr>
            <a:spLocks noGrp="1"/>
          </p:cNvSpPr>
          <p:nvPr>
            <p:ph type="sldNum" sz="quarter" idx="10"/>
          </p:nvPr>
        </p:nvSpPr>
        <p:spPr/>
        <p:txBody>
          <a:bodyPr/>
          <a:lstStyle/>
          <a:p>
            <a:fld id="{D8723295-8947-47BC-8621-48C472108024}" type="slidenum">
              <a:rPr lang="sl-SI" smtClean="0"/>
              <a:t>8</a:t>
            </a:fld>
            <a:endParaRPr lang="sl-SI"/>
          </a:p>
        </p:txBody>
      </p:sp>
    </p:spTree>
    <p:extLst>
      <p:ext uri="{BB962C8B-B14F-4D97-AF65-F5344CB8AC3E}">
        <p14:creationId xmlns:p14="http://schemas.microsoft.com/office/powerpoint/2010/main" val="3318333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a:p>
        </p:txBody>
      </p:sp>
      <p:sp>
        <p:nvSpPr>
          <p:cNvPr id="4" name="Slide Number Placeholder 3"/>
          <p:cNvSpPr>
            <a:spLocks noGrp="1"/>
          </p:cNvSpPr>
          <p:nvPr>
            <p:ph type="sldNum" sz="quarter" idx="10"/>
          </p:nvPr>
        </p:nvSpPr>
        <p:spPr/>
        <p:txBody>
          <a:bodyPr/>
          <a:lstStyle/>
          <a:p>
            <a:fld id="{D8723295-8947-47BC-8621-48C472108024}" type="slidenum">
              <a:rPr lang="sl-SI" smtClean="0"/>
              <a:t>9</a:t>
            </a:fld>
            <a:endParaRPr lang="sl-SI"/>
          </a:p>
        </p:txBody>
      </p:sp>
    </p:spTree>
    <p:extLst>
      <p:ext uri="{BB962C8B-B14F-4D97-AF65-F5344CB8AC3E}">
        <p14:creationId xmlns:p14="http://schemas.microsoft.com/office/powerpoint/2010/main" val="3812607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a:p>
        </p:txBody>
      </p:sp>
      <p:sp>
        <p:nvSpPr>
          <p:cNvPr id="4" name="Slide Number Placeholder 3"/>
          <p:cNvSpPr>
            <a:spLocks noGrp="1"/>
          </p:cNvSpPr>
          <p:nvPr>
            <p:ph type="sldNum" sz="quarter" idx="10"/>
          </p:nvPr>
        </p:nvSpPr>
        <p:spPr/>
        <p:txBody>
          <a:bodyPr/>
          <a:lstStyle/>
          <a:p>
            <a:fld id="{D8723295-8947-47BC-8621-48C472108024}" type="slidenum">
              <a:rPr lang="sl-SI" smtClean="0"/>
              <a:t>10</a:t>
            </a:fld>
            <a:endParaRPr lang="sl-SI"/>
          </a:p>
        </p:txBody>
      </p:sp>
    </p:spTree>
    <p:extLst>
      <p:ext uri="{BB962C8B-B14F-4D97-AF65-F5344CB8AC3E}">
        <p14:creationId xmlns:p14="http://schemas.microsoft.com/office/powerpoint/2010/main" val="3611024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4/4/2018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en.wikipedia.org/wiki/List_of_records_of_Japan"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hyperlink" Target="https://www.tes.com/lessons/B8x4jJw40alP2Q/aborigines" TargetMode="External"/><Relationship Id="rId2" Type="http://schemas.openxmlformats.org/officeDocument/2006/relationships/hyperlink" Target="https://jhall128-integrate.weebly.com/key-elements.html" TargetMode="External"/><Relationship Id="rId1" Type="http://schemas.openxmlformats.org/officeDocument/2006/relationships/slideLayout" Target="../slideLayouts/slideLayout2.xml"/><Relationship Id="rId4" Type="http://schemas.openxmlformats.org/officeDocument/2006/relationships/hyperlink" Target="https://mobilab.lu/event/instr-2018/"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i-ZZwY5Q8ZA"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youtube.com/watch?v=2SYtynp-zg4"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902044"/>
            <a:ext cx="8915399" cy="3875338"/>
          </a:xfrm>
        </p:spPr>
        <p:txBody>
          <a:bodyPr>
            <a:noAutofit/>
          </a:bodyPr>
          <a:lstStyle/>
          <a:p>
            <a:pPr algn="ctr">
              <a:lnSpc>
                <a:spcPct val="107000"/>
              </a:lnSpc>
              <a:spcAft>
                <a:spcPts val="800"/>
              </a:spcAft>
            </a:pPr>
            <a:r>
              <a:rPr lang="sl-SI" sz="4000" dirty="0">
                <a:latin typeface="Arial" panose="020B0604020202020204" pitchFamily="34" charset="0"/>
                <a:ea typeface="Calibri" panose="020F0502020204030204" pitchFamily="34" charset="0"/>
                <a:cs typeface="Times New Roman" panose="02020603050405020304" pitchFamily="18" charset="0"/>
              </a:rPr>
              <a:t>CROSS-CURRICULAR TEACHING  IN THE MFL CLASSROOM</a:t>
            </a:r>
            <a:r>
              <a:rPr lang="sl-SI" sz="3200" dirty="0">
                <a:latin typeface="Calibri" panose="020F0502020204030204" pitchFamily="34" charset="0"/>
                <a:ea typeface="Calibri" panose="020F0502020204030204" pitchFamily="34" charset="0"/>
                <a:cs typeface="Times New Roman" panose="02020603050405020304" pitchFamily="18" charset="0"/>
              </a:rPr>
              <a:t/>
            </a:r>
            <a:br>
              <a:rPr lang="sl-SI" sz="3200" dirty="0">
                <a:latin typeface="Calibri" panose="020F0502020204030204" pitchFamily="34" charset="0"/>
                <a:ea typeface="Calibri" panose="020F0502020204030204" pitchFamily="34" charset="0"/>
                <a:cs typeface="Times New Roman" panose="02020603050405020304" pitchFamily="18" charset="0"/>
              </a:rPr>
            </a:br>
            <a:endParaRPr lang="sl-SI" sz="4000" dirty="0"/>
          </a:p>
        </p:txBody>
      </p:sp>
      <p:pic>
        <p:nvPicPr>
          <p:cNvPr id="5" name="Picture 4"/>
          <p:cNvPicPr>
            <a:picLocks noChangeAspect="1"/>
          </p:cNvPicPr>
          <p:nvPr/>
        </p:nvPicPr>
        <p:blipFill>
          <a:blip r:embed="rId3"/>
          <a:stretch>
            <a:fillRect/>
          </a:stretch>
        </p:blipFill>
        <p:spPr>
          <a:xfrm>
            <a:off x="5105782" y="4112999"/>
            <a:ext cx="3565785" cy="2485510"/>
          </a:xfrm>
          <a:prstGeom prst="rect">
            <a:avLst/>
          </a:prstGeom>
        </p:spPr>
      </p:pic>
      <p:sp>
        <p:nvSpPr>
          <p:cNvPr id="3" name="Subtitle 2"/>
          <p:cNvSpPr>
            <a:spLocks noGrp="1"/>
          </p:cNvSpPr>
          <p:nvPr>
            <p:ph type="subTitle" idx="1"/>
          </p:nvPr>
        </p:nvSpPr>
        <p:spPr/>
        <p:txBody>
          <a:bodyPr>
            <a:normAutofit fontScale="92500"/>
          </a:bodyPr>
          <a:lstStyle/>
          <a:p>
            <a:r>
              <a:rPr lang="sl-SI" b="1" dirty="0" smtClean="0">
                <a:solidFill>
                  <a:schemeClr val="tx1"/>
                </a:solidFill>
              </a:rPr>
              <a:t>                                                                                              </a:t>
            </a:r>
          </a:p>
          <a:p>
            <a:endParaRPr lang="sl-SI" b="1" dirty="0">
              <a:solidFill>
                <a:schemeClr val="tx1"/>
              </a:solidFill>
            </a:endParaRPr>
          </a:p>
          <a:p>
            <a:r>
              <a:rPr lang="sl-SI" b="1" dirty="0" smtClean="0">
                <a:solidFill>
                  <a:schemeClr val="tx1"/>
                </a:solidFill>
              </a:rPr>
              <a:t>                                                                                               by Magdalena Bobek, mag.</a:t>
            </a:r>
            <a:endParaRPr lang="sl-SI" b="1" dirty="0">
              <a:solidFill>
                <a:schemeClr val="tx1"/>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7670" y="1327382"/>
            <a:ext cx="4878484" cy="1008220"/>
          </a:xfrm>
          <a:prstGeom prst="rect">
            <a:avLst/>
          </a:prstGeom>
        </p:spPr>
      </p:pic>
    </p:spTree>
    <p:extLst>
      <p:ext uri="{BB962C8B-B14F-4D97-AF65-F5344CB8AC3E}">
        <p14:creationId xmlns:p14="http://schemas.microsoft.com/office/powerpoint/2010/main" val="32371058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l-SI"/>
          </a:p>
        </p:txBody>
      </p:sp>
      <p:sp>
        <p:nvSpPr>
          <p:cNvPr id="3" name="Content Placeholder 2"/>
          <p:cNvSpPr>
            <a:spLocks noGrp="1"/>
          </p:cNvSpPr>
          <p:nvPr>
            <p:ph idx="1"/>
          </p:nvPr>
        </p:nvSpPr>
        <p:spPr>
          <a:xfrm>
            <a:off x="2589212" y="2133600"/>
            <a:ext cx="8915400" cy="4375842"/>
          </a:xfrm>
        </p:spPr>
        <p:txBody>
          <a:bodyPr>
            <a:noAutofit/>
          </a:bodyPr>
          <a:lstStyle/>
          <a:p>
            <a:pPr marL="0" lvl="0" indent="0">
              <a:lnSpc>
                <a:spcPct val="107000"/>
              </a:lnSpc>
              <a:buNone/>
            </a:pPr>
            <a:r>
              <a:rPr lang="sl-SI" sz="2000" u="sng" dirty="0" smtClean="0">
                <a:latin typeface="Arial" panose="020B0604020202020204" pitchFamily="34" charset="0"/>
                <a:ea typeface="Calibri" panose="020F0502020204030204" pitchFamily="34" charset="0"/>
                <a:cs typeface="Times New Roman" panose="02020603050405020304" pitchFamily="18" charset="0"/>
              </a:rPr>
              <a:t>c. </a:t>
            </a:r>
            <a:r>
              <a:rPr lang="sl-SI" sz="2000" u="sng" dirty="0" err="1" smtClean="0">
                <a:latin typeface="Arial" panose="020B0604020202020204" pitchFamily="34" charset="0"/>
                <a:ea typeface="Calibri" panose="020F0502020204030204" pitchFamily="34" charset="0"/>
                <a:cs typeface="Times New Roman" panose="02020603050405020304" pitchFamily="18" charset="0"/>
              </a:rPr>
              <a:t>Reading</a:t>
            </a:r>
            <a:r>
              <a:rPr lang="sl-SI" sz="2000" u="sng" dirty="0" smtClean="0">
                <a:latin typeface="Arial" panose="020B0604020202020204" pitchFamily="34" charset="0"/>
                <a:ea typeface="Calibri" panose="020F0502020204030204" pitchFamily="34" charset="0"/>
                <a:cs typeface="Times New Roman" panose="02020603050405020304" pitchFamily="18" charset="0"/>
              </a:rPr>
              <a:t> </a:t>
            </a:r>
            <a:r>
              <a:rPr lang="sl-SI" sz="2000" u="sng" dirty="0">
                <a:latin typeface="Arial" panose="020B0604020202020204" pitchFamily="34" charset="0"/>
                <a:ea typeface="Calibri" panose="020F0502020204030204" pitchFamily="34" charset="0"/>
                <a:cs typeface="Times New Roman" panose="02020603050405020304" pitchFamily="18" charset="0"/>
              </a:rPr>
              <a:t>and reading comprehension</a:t>
            </a:r>
            <a:r>
              <a:rPr lang="sl-SI" sz="2000" dirty="0">
                <a:latin typeface="Arial" panose="020B0604020202020204" pitchFamily="34" charset="0"/>
                <a:ea typeface="Calibri" panose="020F0502020204030204" pitchFamily="34" charset="0"/>
                <a:cs typeface="Times New Roman" panose="02020603050405020304" pitchFamily="18" charset="0"/>
              </a:rPr>
              <a:t>:</a:t>
            </a:r>
            <a:endParaRPr lang="sl-SI"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Calibri" panose="020F0502020204030204" pitchFamily="34" charset="0"/>
              <a:buChar char="-"/>
            </a:pPr>
            <a:r>
              <a:rPr lang="sl-SI" sz="2000" dirty="0">
                <a:latin typeface="Arial" panose="020B0604020202020204" pitchFamily="34" charset="0"/>
                <a:ea typeface="Calibri" panose="020F0502020204030204" pitchFamily="34" charset="0"/>
                <a:cs typeface="Calibri" panose="020F0502020204030204" pitchFamily="34" charset="0"/>
              </a:rPr>
              <a:t>Developing reading skills and reading comprehension</a:t>
            </a:r>
            <a:endParaRPr lang="sl-SI" dirty="0">
              <a:latin typeface="Calibri" panose="020F0502020204030204" pitchFamily="34" charset="0"/>
              <a:ea typeface="Calibri" panose="020F0502020204030204" pitchFamily="34" charset="0"/>
              <a:cs typeface="Calibri" panose="020F0502020204030204" pitchFamily="34" charset="0"/>
            </a:endParaRPr>
          </a:p>
          <a:p>
            <a:pPr lvl="0">
              <a:lnSpc>
                <a:spcPct val="107000"/>
              </a:lnSpc>
              <a:buFont typeface="Calibri" panose="020F0502020204030204" pitchFamily="34" charset="0"/>
              <a:buChar char="-"/>
            </a:pPr>
            <a:r>
              <a:rPr lang="sl-SI" sz="2000" dirty="0">
                <a:latin typeface="Arial" panose="020B0604020202020204" pitchFamily="34" charset="0"/>
                <a:ea typeface="Calibri" panose="020F0502020204030204" pitchFamily="34" charset="0"/>
                <a:cs typeface="Calibri" panose="020F0502020204030204" pitchFamily="34" charset="0"/>
              </a:rPr>
              <a:t>Learning the vocabulary within the framework of the given theme (Japan) and its use in context</a:t>
            </a:r>
            <a:endParaRPr lang="sl-SI" dirty="0">
              <a:latin typeface="Calibri" panose="020F0502020204030204" pitchFamily="34" charset="0"/>
              <a:ea typeface="Calibri" panose="020F0502020204030204" pitchFamily="34" charset="0"/>
              <a:cs typeface="Calibri" panose="020F0502020204030204" pitchFamily="34" charset="0"/>
            </a:endParaRPr>
          </a:p>
          <a:p>
            <a:pPr lvl="0">
              <a:lnSpc>
                <a:spcPct val="107000"/>
              </a:lnSpc>
              <a:buFont typeface="Calibri" panose="020F0502020204030204" pitchFamily="34" charset="0"/>
              <a:buChar char="-"/>
            </a:pPr>
            <a:r>
              <a:rPr lang="sl-SI" sz="2000" dirty="0">
                <a:latin typeface="Arial" panose="020B0604020202020204" pitchFamily="34" charset="0"/>
                <a:ea typeface="Calibri" panose="020F0502020204030204" pitchFamily="34" charset="0"/>
                <a:cs typeface="Calibri" panose="020F0502020204030204" pitchFamily="34" charset="0"/>
              </a:rPr>
              <a:t>Reading out loud</a:t>
            </a:r>
            <a:endParaRPr lang="sl-SI" dirty="0">
              <a:latin typeface="Calibri" panose="020F0502020204030204" pitchFamily="34" charset="0"/>
              <a:ea typeface="Calibri" panose="020F0502020204030204" pitchFamily="34" charset="0"/>
              <a:cs typeface="Calibri" panose="020F0502020204030204" pitchFamily="34" charset="0"/>
            </a:endParaRPr>
          </a:p>
          <a:p>
            <a:pPr lvl="0">
              <a:lnSpc>
                <a:spcPct val="107000"/>
              </a:lnSpc>
              <a:spcAft>
                <a:spcPts val="800"/>
              </a:spcAft>
              <a:buFont typeface="Calibri" panose="020F0502020204030204" pitchFamily="34" charset="0"/>
              <a:buChar char="-"/>
            </a:pPr>
            <a:r>
              <a:rPr lang="sl-SI" sz="2000" dirty="0">
                <a:latin typeface="Arial" panose="020B0604020202020204" pitchFamily="34" charset="0"/>
                <a:ea typeface="Calibri" panose="020F0502020204030204" pitchFamily="34" charset="0"/>
                <a:cs typeface="Calibri" panose="020F0502020204030204" pitchFamily="34" charset="0"/>
              </a:rPr>
              <a:t>Individual reading literature from the internet linked to the theme of the lesson (Japan)</a:t>
            </a:r>
            <a:endParaRPr lang="sl-SI" dirty="0">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Aft>
                <a:spcPts val="800"/>
              </a:spcAft>
              <a:buNone/>
            </a:pPr>
            <a:r>
              <a:rPr lang="sl-SI" sz="2000" dirty="0" smtClean="0">
                <a:latin typeface="Arial" panose="020B0604020202020204" pitchFamily="34" charset="0"/>
                <a:ea typeface="Calibri" panose="020F0502020204030204" pitchFamily="34" charset="0"/>
                <a:cs typeface="Times New Roman" panose="02020603050405020304" pitchFamily="18" charset="0"/>
              </a:rPr>
              <a:t>d. </a:t>
            </a:r>
            <a:r>
              <a:rPr lang="sl-SI" sz="2000" dirty="0" err="1" smtClean="0">
                <a:latin typeface="Arial" panose="020B0604020202020204" pitchFamily="34" charset="0"/>
                <a:ea typeface="Calibri" panose="020F0502020204030204" pitchFamily="34" charset="0"/>
                <a:cs typeface="Times New Roman" panose="02020603050405020304" pitchFamily="18" charset="0"/>
              </a:rPr>
              <a:t>W</a:t>
            </a:r>
            <a:r>
              <a:rPr lang="sl-SI" sz="2000" u="sng" dirty="0" err="1" smtClean="0">
                <a:latin typeface="Arial" panose="020B0604020202020204" pitchFamily="34" charset="0"/>
                <a:ea typeface="Calibri" panose="020F0502020204030204" pitchFamily="34" charset="0"/>
                <a:cs typeface="Times New Roman" panose="02020603050405020304" pitchFamily="18" charset="0"/>
              </a:rPr>
              <a:t>riting</a:t>
            </a:r>
            <a:r>
              <a:rPr lang="sl-SI" sz="2000" u="sng" dirty="0" smtClean="0">
                <a:latin typeface="Arial" panose="020B0604020202020204" pitchFamily="34" charset="0"/>
                <a:ea typeface="Calibri" panose="020F0502020204030204" pitchFamily="34" charset="0"/>
                <a:cs typeface="Times New Roman" panose="02020603050405020304" pitchFamily="18" charset="0"/>
              </a:rPr>
              <a:t> </a:t>
            </a:r>
            <a:r>
              <a:rPr lang="sl-SI" sz="2000" u="sng" dirty="0">
                <a:latin typeface="Arial" panose="020B0604020202020204" pitchFamily="34" charset="0"/>
                <a:ea typeface="Calibri" panose="020F0502020204030204" pitchFamily="34" charset="0"/>
                <a:cs typeface="Times New Roman" panose="02020603050405020304" pitchFamily="18" charset="0"/>
              </a:rPr>
              <a:t>skills</a:t>
            </a:r>
            <a:r>
              <a:rPr lang="sl-SI" sz="2000" dirty="0">
                <a:latin typeface="Arial" panose="020B0604020202020204" pitchFamily="34" charset="0"/>
                <a:ea typeface="Calibri" panose="020F0502020204030204" pitchFamily="34" charset="0"/>
                <a:cs typeface="Times New Roman" panose="02020603050405020304" pitchFamily="18" charset="0"/>
              </a:rPr>
              <a:t>:</a:t>
            </a:r>
            <a:endParaRPr lang="sl-SI"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Calibri" panose="020F0502020204030204" pitchFamily="34" charset="0"/>
              <a:buChar char="-"/>
            </a:pPr>
            <a:r>
              <a:rPr lang="sl-SI" sz="2000" dirty="0">
                <a:latin typeface="Arial" panose="020B0604020202020204" pitchFamily="34" charset="0"/>
                <a:ea typeface="Calibri" panose="020F0502020204030204" pitchFamily="34" charset="0"/>
                <a:cs typeface="Calibri" panose="020F0502020204030204" pitchFamily="34" charset="0"/>
              </a:rPr>
              <a:t>Independent gap filling</a:t>
            </a:r>
            <a:endParaRPr lang="sl-SI" dirty="0">
              <a:latin typeface="Calibri" panose="020F0502020204030204" pitchFamily="34" charset="0"/>
              <a:ea typeface="Calibri" panose="020F0502020204030204" pitchFamily="34" charset="0"/>
              <a:cs typeface="Calibri" panose="020F0502020204030204" pitchFamily="34" charset="0"/>
            </a:endParaRPr>
          </a:p>
          <a:p>
            <a:pPr lvl="0">
              <a:lnSpc>
                <a:spcPct val="107000"/>
              </a:lnSpc>
              <a:spcAft>
                <a:spcPts val="800"/>
              </a:spcAft>
              <a:buFont typeface="Calibri" panose="020F0502020204030204" pitchFamily="34" charset="0"/>
              <a:buChar char="-"/>
            </a:pPr>
            <a:r>
              <a:rPr lang="sl-SI" sz="2000" dirty="0">
                <a:latin typeface="Arial" panose="020B0604020202020204" pitchFamily="34" charset="0"/>
                <a:ea typeface="Calibri" panose="020F0502020204030204" pitchFamily="34" charset="0"/>
                <a:cs typeface="Calibri" panose="020F0502020204030204" pitchFamily="34" charset="0"/>
              </a:rPr>
              <a:t>Independent writing of short texts</a:t>
            </a:r>
            <a:endParaRPr lang="sl-SI" dirty="0">
              <a:latin typeface="Calibri" panose="020F0502020204030204" pitchFamily="34" charset="0"/>
              <a:ea typeface="Calibri" panose="020F0502020204030204" pitchFamily="34" charset="0"/>
              <a:cs typeface="Calibri" panose="020F0502020204030204" pitchFamily="34" charset="0"/>
            </a:endParaRPr>
          </a:p>
          <a:p>
            <a:endParaRPr lang="sl-SI" sz="2000" dirty="0"/>
          </a:p>
        </p:txBody>
      </p:sp>
    </p:spTree>
    <p:extLst>
      <p:ext uri="{BB962C8B-B14F-4D97-AF65-F5344CB8AC3E}">
        <p14:creationId xmlns:p14="http://schemas.microsoft.com/office/powerpoint/2010/main" val="33793946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sp>
        <p:nvSpPr>
          <p:cNvPr id="3" name="Označba mesta vsebine 2"/>
          <p:cNvSpPr>
            <a:spLocks noGrp="1"/>
          </p:cNvSpPr>
          <p:nvPr>
            <p:ph idx="1"/>
          </p:nvPr>
        </p:nvSpPr>
        <p:spPr/>
        <p:txBody>
          <a:bodyPr/>
          <a:lstStyle/>
          <a:p>
            <a:pPr marL="0" lvl="0" indent="0">
              <a:lnSpc>
                <a:spcPct val="107000"/>
              </a:lnSpc>
              <a:buNone/>
            </a:pPr>
            <a:r>
              <a:rPr lang="sl-SI" sz="2000" u="sng" dirty="0" smtClean="0">
                <a:latin typeface="Arial" panose="020B0604020202020204" pitchFamily="34" charset="0"/>
                <a:ea typeface="Calibri" panose="020F0502020204030204" pitchFamily="34" charset="0"/>
                <a:cs typeface="Times New Roman" panose="02020603050405020304" pitchFamily="18" charset="0"/>
              </a:rPr>
              <a:t>e. </a:t>
            </a:r>
            <a:r>
              <a:rPr lang="sl-SI" sz="2000" u="sng" dirty="0" err="1" smtClean="0">
                <a:latin typeface="Arial" panose="020B0604020202020204" pitchFamily="34" charset="0"/>
                <a:ea typeface="Calibri" panose="020F0502020204030204" pitchFamily="34" charset="0"/>
                <a:cs typeface="Times New Roman" panose="02020603050405020304" pitchFamily="18" charset="0"/>
              </a:rPr>
              <a:t>Mediation</a:t>
            </a:r>
            <a:r>
              <a:rPr lang="sl-SI" sz="2000" dirty="0">
                <a:latin typeface="Arial" panose="020B0604020202020204" pitchFamily="34" charset="0"/>
                <a:ea typeface="Calibri" panose="020F0502020204030204" pitchFamily="34" charset="0"/>
                <a:cs typeface="Times New Roman" panose="02020603050405020304" pitchFamily="18" charset="0"/>
              </a:rPr>
              <a:t>:</a:t>
            </a:r>
            <a:endParaRPr lang="sl-SI"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buFont typeface="Calibri" panose="020F0502020204030204" pitchFamily="34" charset="0"/>
              <a:buChar char="-"/>
            </a:pPr>
            <a:r>
              <a:rPr lang="sl-SI" sz="2000" dirty="0" err="1">
                <a:latin typeface="Arial" panose="020B0604020202020204" pitchFamily="34" charset="0"/>
                <a:ea typeface="Calibri" panose="020F0502020204030204" pitchFamily="34" charset="0"/>
                <a:cs typeface="Times New Roman" panose="02020603050405020304" pitchFamily="18" charset="0"/>
              </a:rPr>
              <a:t>Spoken</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and</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written</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mediation</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of</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answers</a:t>
            </a:r>
            <a:r>
              <a:rPr lang="sl-SI" sz="2000" dirty="0">
                <a:latin typeface="Arial" panose="020B0604020202020204" pitchFamily="34" charset="0"/>
                <a:ea typeface="Calibri" panose="020F0502020204030204" pitchFamily="34" charset="0"/>
                <a:cs typeface="Times New Roman" panose="02020603050405020304" pitchFamily="18" charset="0"/>
              </a:rPr>
              <a:t> </a:t>
            </a:r>
            <a:endParaRPr lang="sl-SI"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l-SI"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sl-SI" sz="2000" u="sng" dirty="0" err="1" smtClean="0">
                <a:latin typeface="Arial" panose="020B0604020202020204" pitchFamily="34" charset="0"/>
                <a:ea typeface="Calibri" panose="020F0502020204030204" pitchFamily="34" charset="0"/>
                <a:cs typeface="Times New Roman" panose="02020603050405020304" pitchFamily="18" charset="0"/>
              </a:rPr>
              <a:t>f.</a:t>
            </a:r>
            <a:r>
              <a:rPr lang="sl-SI" sz="2000" u="sng" dirty="0" smtClean="0">
                <a:latin typeface="Arial" panose="020B0604020202020204" pitchFamily="34" charset="0"/>
                <a:ea typeface="Calibri" panose="020F0502020204030204" pitchFamily="34" charset="0"/>
                <a:cs typeface="Times New Roman" panose="02020603050405020304" pitchFamily="18" charset="0"/>
              </a:rPr>
              <a:t> </a:t>
            </a:r>
            <a:r>
              <a:rPr lang="sl-SI" sz="2000" u="sng" dirty="0" err="1" smtClean="0">
                <a:latin typeface="Arial" panose="020B0604020202020204" pitchFamily="34" charset="0"/>
                <a:ea typeface="Calibri" panose="020F0502020204030204" pitchFamily="34" charset="0"/>
                <a:cs typeface="Times New Roman" panose="02020603050405020304" pitchFamily="18" charset="0"/>
              </a:rPr>
              <a:t>Developing</a:t>
            </a:r>
            <a:r>
              <a:rPr lang="sl-SI" sz="2000" u="sng" dirty="0" smtClean="0">
                <a:latin typeface="Arial" panose="020B0604020202020204" pitchFamily="34" charset="0"/>
                <a:ea typeface="Calibri" panose="020F0502020204030204" pitchFamily="34" charset="0"/>
                <a:cs typeface="Times New Roman" panose="02020603050405020304" pitchFamily="18" charset="0"/>
              </a:rPr>
              <a:t> </a:t>
            </a:r>
            <a:r>
              <a:rPr lang="sl-SI" sz="2000" u="sng" dirty="0" err="1">
                <a:latin typeface="Arial" panose="020B0604020202020204" pitchFamily="34" charset="0"/>
                <a:ea typeface="Calibri" panose="020F0502020204030204" pitchFamily="34" charset="0"/>
                <a:cs typeface="Times New Roman" panose="02020603050405020304" pitchFamily="18" charset="0"/>
              </a:rPr>
              <a:t>digital</a:t>
            </a:r>
            <a:r>
              <a:rPr lang="sl-SI" sz="2000" u="sng" dirty="0">
                <a:latin typeface="Arial" panose="020B0604020202020204" pitchFamily="34" charset="0"/>
                <a:ea typeface="Calibri" panose="020F0502020204030204" pitchFamily="34" charset="0"/>
                <a:cs typeface="Times New Roman" panose="02020603050405020304" pitchFamily="18" charset="0"/>
              </a:rPr>
              <a:t> </a:t>
            </a:r>
            <a:r>
              <a:rPr lang="sl-SI" sz="2000" u="sng" dirty="0" err="1">
                <a:latin typeface="Arial" panose="020B0604020202020204" pitchFamily="34" charset="0"/>
                <a:ea typeface="Calibri" panose="020F0502020204030204" pitchFamily="34" charset="0"/>
                <a:cs typeface="Times New Roman" panose="02020603050405020304" pitchFamily="18" charset="0"/>
              </a:rPr>
              <a:t>competences</a:t>
            </a:r>
            <a:r>
              <a:rPr lang="sl-SI" sz="2000" dirty="0">
                <a:latin typeface="Arial" panose="020B0604020202020204" pitchFamily="34" charset="0"/>
                <a:ea typeface="Calibri" panose="020F0502020204030204" pitchFamily="34" charset="0"/>
                <a:cs typeface="Times New Roman" panose="02020603050405020304" pitchFamily="18" charset="0"/>
              </a:rPr>
              <a:t>:</a:t>
            </a:r>
            <a:endParaRPr lang="sl-SI"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Calibri" panose="020F0502020204030204" pitchFamily="34" charset="0"/>
              <a:buChar char="-"/>
            </a:pPr>
            <a:r>
              <a:rPr lang="sl-SI" sz="2000" dirty="0" err="1">
                <a:latin typeface="Arial" panose="020B0604020202020204" pitchFamily="34" charset="0"/>
                <a:ea typeface="Calibri" panose="020F0502020204030204" pitchFamily="34" charset="0"/>
                <a:cs typeface="Times New Roman" panose="02020603050405020304" pitchFamily="18" charset="0"/>
              </a:rPr>
              <a:t>Responsible</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and</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safe</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use</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of</a:t>
            </a:r>
            <a:r>
              <a:rPr lang="sl-SI" sz="2000" dirty="0">
                <a:latin typeface="Arial" panose="020B0604020202020204" pitchFamily="34" charset="0"/>
                <a:ea typeface="Calibri" panose="020F0502020204030204" pitchFamily="34" charset="0"/>
                <a:cs typeface="Times New Roman" panose="02020603050405020304" pitchFamily="18" charset="0"/>
              </a:rPr>
              <a:t> ICT </a:t>
            </a:r>
            <a:r>
              <a:rPr lang="sl-SI" sz="2000" dirty="0" err="1">
                <a:latin typeface="Arial" panose="020B0604020202020204" pitchFamily="34" charset="0"/>
                <a:ea typeface="Calibri" panose="020F0502020204030204" pitchFamily="34" charset="0"/>
                <a:cs typeface="Times New Roman" panose="02020603050405020304" pitchFamily="18" charset="0"/>
              </a:rPr>
              <a:t>for</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acquiring</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assessing</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and</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storing</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information</a:t>
            </a:r>
            <a:endParaRPr lang="sl-SI" dirty="0">
              <a:latin typeface="Calibri" panose="020F0502020204030204" pitchFamily="34" charset="0"/>
              <a:ea typeface="Calibri" panose="020F0502020204030204" pitchFamily="34" charset="0"/>
              <a:cs typeface="Times New Roman" panose="02020603050405020304" pitchFamily="18" charset="0"/>
            </a:endParaRPr>
          </a:p>
          <a:p>
            <a:pPr marL="114300" indent="0">
              <a:lnSpc>
                <a:spcPct val="107000"/>
              </a:lnSpc>
              <a:buNone/>
            </a:pPr>
            <a:r>
              <a:rPr lang="sl-SI" sz="2000" dirty="0">
                <a:latin typeface="Arial" panose="020B0604020202020204" pitchFamily="34" charset="0"/>
                <a:ea typeface="Calibri" panose="020F0502020204030204" pitchFamily="34" charset="0"/>
                <a:cs typeface="Times New Roman" panose="02020603050405020304" pitchFamily="18" charset="0"/>
              </a:rPr>
              <a:t> </a:t>
            </a:r>
            <a:endParaRPr lang="sl-SI"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endParaRPr lang="sl-SI" sz="1600" dirty="0">
              <a:latin typeface="Calibri" panose="020F0502020204030204" pitchFamily="34" charset="0"/>
              <a:ea typeface="Calibri" panose="020F0502020204030204" pitchFamily="34" charset="0"/>
              <a:cs typeface="Times New Roman" panose="02020603050405020304" pitchFamily="18" charset="0"/>
            </a:endParaRPr>
          </a:p>
          <a:p>
            <a:endParaRPr lang="sl-SI" dirty="0"/>
          </a:p>
        </p:txBody>
      </p:sp>
    </p:spTree>
    <p:extLst>
      <p:ext uri="{BB962C8B-B14F-4D97-AF65-F5344CB8AC3E}">
        <p14:creationId xmlns:p14="http://schemas.microsoft.com/office/powerpoint/2010/main" val="23480253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592925" y="624110"/>
            <a:ext cx="8911687" cy="784965"/>
          </a:xfrm>
        </p:spPr>
        <p:txBody>
          <a:bodyPr>
            <a:normAutofit fontScale="90000"/>
          </a:bodyPr>
          <a:lstStyle/>
          <a:p>
            <a:pPr algn="ctr">
              <a:lnSpc>
                <a:spcPct val="107000"/>
              </a:lnSpc>
              <a:spcAft>
                <a:spcPts val="800"/>
              </a:spcAft>
            </a:pPr>
            <a:r>
              <a:rPr lang="sl-SI" dirty="0">
                <a:latin typeface="Arial" panose="020B0604020202020204" pitchFamily="34" charset="0"/>
                <a:ea typeface="Calibri" panose="020F0502020204030204" pitchFamily="34" charset="0"/>
                <a:cs typeface="Times New Roman" panose="02020603050405020304" pitchFamily="18" charset="0"/>
              </a:rPr>
              <a:t>LESSON PROCEDURE</a:t>
            </a:r>
            <a:r>
              <a:rPr lang="sl-SI" sz="3200" dirty="0">
                <a:latin typeface="Calibri" panose="020F0502020204030204" pitchFamily="34" charset="0"/>
                <a:ea typeface="Calibri" panose="020F0502020204030204" pitchFamily="34" charset="0"/>
                <a:cs typeface="Times New Roman" panose="02020603050405020304" pitchFamily="18" charset="0"/>
              </a:rPr>
              <a:t/>
            </a:r>
            <a:br>
              <a:rPr lang="sl-SI" sz="3200" dirty="0">
                <a:latin typeface="Calibri" panose="020F0502020204030204" pitchFamily="34" charset="0"/>
                <a:ea typeface="Calibri" panose="020F0502020204030204" pitchFamily="34" charset="0"/>
                <a:cs typeface="Times New Roman" panose="02020603050405020304" pitchFamily="18" charset="0"/>
              </a:rPr>
            </a:br>
            <a:endParaRPr lang="sl-SI" dirty="0"/>
          </a:p>
        </p:txBody>
      </p:sp>
      <p:sp>
        <p:nvSpPr>
          <p:cNvPr id="3" name="Označba mesta vsebine 2"/>
          <p:cNvSpPr>
            <a:spLocks noGrp="1"/>
          </p:cNvSpPr>
          <p:nvPr>
            <p:ph idx="1"/>
          </p:nvPr>
        </p:nvSpPr>
        <p:spPr>
          <a:xfrm>
            <a:off x="2589212" y="1588957"/>
            <a:ext cx="8915400" cy="4793736"/>
          </a:xfrm>
        </p:spPr>
        <p:txBody>
          <a:bodyPr/>
          <a:lstStyle/>
          <a:p>
            <a:r>
              <a:rPr lang="en-US" dirty="0"/>
              <a:t>English will be referred to as L2</a:t>
            </a:r>
          </a:p>
          <a:p>
            <a:r>
              <a:rPr lang="en-US" dirty="0"/>
              <a:t>Slovenian (mother tongue) will be referred to as L1</a:t>
            </a:r>
          </a:p>
          <a:p>
            <a:pPr marL="0" indent="0">
              <a:buNone/>
            </a:pPr>
            <a:endParaRPr lang="en-US" dirty="0"/>
          </a:p>
          <a:p>
            <a:r>
              <a:rPr lang="en-US" sz="2400" b="1" dirty="0"/>
              <a:t>Step 1</a:t>
            </a:r>
            <a:r>
              <a:rPr lang="en-US" dirty="0"/>
              <a:t>:</a:t>
            </a:r>
          </a:p>
          <a:p>
            <a:r>
              <a:rPr lang="en-US" dirty="0"/>
              <a:t>Introduction for motivation purposes based on prior knowledge of Japan from the geography lesson:</a:t>
            </a:r>
          </a:p>
          <a:p>
            <a:r>
              <a:rPr lang="en-US" dirty="0"/>
              <a:t>-	Using a </a:t>
            </a:r>
            <a:r>
              <a:rPr lang="en-US" dirty="0" smtClean="0"/>
              <a:t>power</a:t>
            </a:r>
            <a:r>
              <a:rPr lang="sl-SI" dirty="0" smtClean="0"/>
              <a:t> </a:t>
            </a:r>
            <a:r>
              <a:rPr lang="en-US" dirty="0" smtClean="0"/>
              <a:t>point </a:t>
            </a:r>
            <a:r>
              <a:rPr lang="en-US" dirty="0"/>
              <a:t>presentation  of the rising sun and the Japanese anthem, the students are asked if they know why Japan is known as </a:t>
            </a:r>
          </a:p>
          <a:p>
            <a:pPr marL="0" indent="0">
              <a:buNone/>
            </a:pPr>
            <a:r>
              <a:rPr lang="en-US" dirty="0"/>
              <a:t>*'the land of the rising sun'.</a:t>
            </a:r>
          </a:p>
          <a:p>
            <a:r>
              <a:rPr lang="en-US" dirty="0"/>
              <a:t>-	Looking at the Japanese flag with the red sun on a white background, students discuss its symbolism*</a:t>
            </a:r>
          </a:p>
          <a:p>
            <a:endParaRPr lang="en-US" dirty="0"/>
          </a:p>
          <a:p>
            <a:endParaRPr lang="sl-SI" dirty="0"/>
          </a:p>
        </p:txBody>
      </p:sp>
    </p:spTree>
    <p:extLst>
      <p:ext uri="{BB962C8B-B14F-4D97-AF65-F5344CB8AC3E}">
        <p14:creationId xmlns:p14="http://schemas.microsoft.com/office/powerpoint/2010/main" val="2780263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sp>
        <p:nvSpPr>
          <p:cNvPr id="3" name="Označba mesta vsebine 2"/>
          <p:cNvSpPr>
            <a:spLocks noGrp="1"/>
          </p:cNvSpPr>
          <p:nvPr>
            <p:ph idx="1"/>
          </p:nvPr>
        </p:nvSpPr>
        <p:spPr>
          <a:xfrm>
            <a:off x="2589212" y="2133600"/>
            <a:ext cx="8915400" cy="4565964"/>
          </a:xfrm>
        </p:spPr>
        <p:txBody>
          <a:bodyPr>
            <a:normAutofit/>
          </a:bodyPr>
          <a:lstStyle/>
          <a:p>
            <a:pPr>
              <a:lnSpc>
                <a:spcPct val="107000"/>
              </a:lnSpc>
              <a:spcAft>
                <a:spcPts val="800"/>
              </a:spcAft>
            </a:pPr>
            <a:r>
              <a:rPr lang="sl-SI" sz="2800" b="1" u="sng" dirty="0">
                <a:latin typeface="Arial" panose="020B0604020202020204" pitchFamily="34" charset="0"/>
                <a:ea typeface="Calibri" panose="020F0502020204030204" pitchFamily="34" charset="0"/>
                <a:cs typeface="Times New Roman" panose="02020603050405020304" pitchFamily="18" charset="0"/>
              </a:rPr>
              <a:t>Step 2</a:t>
            </a:r>
            <a:r>
              <a:rPr lang="sl-SI" sz="2000" u="sng" dirty="0">
                <a:latin typeface="Arial" panose="020B0604020202020204" pitchFamily="34" charset="0"/>
                <a:ea typeface="Calibri" panose="020F0502020204030204" pitchFamily="34" charset="0"/>
                <a:cs typeface="Times New Roman" panose="02020603050405020304" pitchFamily="18" charset="0"/>
              </a:rPr>
              <a:t>:</a:t>
            </a:r>
            <a:endParaRPr lang="sl-SI"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2000" u="sng" dirty="0">
                <a:latin typeface="Arial" panose="020B0604020202020204" pitchFamily="34" charset="0"/>
                <a:ea typeface="Calibri" panose="020F0502020204030204" pitchFamily="34" charset="0"/>
                <a:cs typeface="Times New Roman" panose="02020603050405020304" pitchFamily="18" charset="0"/>
              </a:rPr>
              <a:t>New </a:t>
            </a:r>
            <a:r>
              <a:rPr lang="sl-SI" sz="2000" u="sng" dirty="0" err="1">
                <a:latin typeface="Arial" panose="020B0604020202020204" pitchFamily="34" charset="0"/>
                <a:ea typeface="Calibri" panose="020F0502020204030204" pitchFamily="34" charset="0"/>
                <a:cs typeface="Times New Roman" panose="02020603050405020304" pitchFamily="18" charset="0"/>
              </a:rPr>
              <a:t>vocabulary</a:t>
            </a:r>
            <a:r>
              <a:rPr lang="sl-SI" sz="2000" u="sng" dirty="0">
                <a:latin typeface="Arial" panose="020B0604020202020204" pitchFamily="34" charset="0"/>
                <a:ea typeface="Calibri" panose="020F0502020204030204" pitchFamily="34" charset="0"/>
                <a:cs typeface="Times New Roman" panose="02020603050405020304" pitchFamily="18" charset="0"/>
              </a:rPr>
              <a:t> </a:t>
            </a:r>
            <a:r>
              <a:rPr lang="sl-SI" sz="2000" u="sng" dirty="0" err="1">
                <a:latin typeface="Arial" panose="020B0604020202020204" pitchFamily="34" charset="0"/>
                <a:ea typeface="Calibri" panose="020F0502020204030204" pitchFamily="34" charset="0"/>
                <a:cs typeface="Times New Roman" panose="02020603050405020304" pitchFamily="18" charset="0"/>
              </a:rPr>
              <a:t>linked</a:t>
            </a:r>
            <a:r>
              <a:rPr lang="sl-SI" sz="2000" u="sng" dirty="0">
                <a:latin typeface="Arial" panose="020B0604020202020204" pitchFamily="34" charset="0"/>
                <a:ea typeface="Calibri" panose="020F0502020204030204" pitchFamily="34" charset="0"/>
                <a:cs typeface="Times New Roman" panose="02020603050405020304" pitchFamily="18" charset="0"/>
              </a:rPr>
              <a:t> to </a:t>
            </a:r>
            <a:r>
              <a:rPr lang="sl-SI" sz="2000" u="sng" dirty="0" err="1">
                <a:latin typeface="Arial" panose="020B0604020202020204" pitchFamily="34" charset="0"/>
                <a:ea typeface="Calibri" panose="020F0502020204030204" pitchFamily="34" charset="0"/>
                <a:cs typeface="Times New Roman" panose="02020603050405020304" pitchFamily="18" charset="0"/>
              </a:rPr>
              <a:t>Japan</a:t>
            </a:r>
            <a:r>
              <a:rPr lang="sl-SI" sz="2000" u="sng" dirty="0">
                <a:latin typeface="Arial" panose="020B0604020202020204" pitchFamily="34" charset="0"/>
                <a:ea typeface="Calibri" panose="020F0502020204030204" pitchFamily="34" charset="0"/>
                <a:cs typeface="Times New Roman" panose="02020603050405020304" pitchFamily="18" charset="0"/>
              </a:rPr>
              <a:t>:</a:t>
            </a:r>
            <a:endParaRPr lang="sl-SI"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Calibri" panose="020F0502020204030204" pitchFamily="34" charset="0"/>
              <a:buChar char="-"/>
            </a:pPr>
            <a:r>
              <a:rPr lang="sl-SI" sz="2000" dirty="0" err="1">
                <a:latin typeface="Arial" panose="020B0604020202020204" pitchFamily="34" charset="0"/>
                <a:ea typeface="Calibri" panose="020F0502020204030204" pitchFamily="34" charset="0"/>
                <a:cs typeface="Times New Roman" panose="02020603050405020304" pitchFamily="18" charset="0"/>
              </a:rPr>
              <a:t>The</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teacher</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projects</a:t>
            </a:r>
            <a:r>
              <a:rPr lang="sl-SI" sz="2000" dirty="0">
                <a:latin typeface="Arial" panose="020B0604020202020204" pitchFamily="34" charset="0"/>
                <a:ea typeface="Calibri" panose="020F0502020204030204" pitchFamily="34" charset="0"/>
                <a:cs typeface="Times New Roman" panose="02020603050405020304" pitchFamily="18" charset="0"/>
              </a:rPr>
              <a:t> some </a:t>
            </a:r>
            <a:r>
              <a:rPr lang="sl-SI" sz="2000" dirty="0" err="1">
                <a:latin typeface="Arial" panose="020B0604020202020204" pitchFamily="34" charset="0"/>
                <a:ea typeface="Calibri" panose="020F0502020204030204" pitchFamily="34" charset="0"/>
                <a:cs typeface="Times New Roman" panose="02020603050405020304" pitchFamily="18" charset="0"/>
              </a:rPr>
              <a:t>English</a:t>
            </a:r>
            <a:r>
              <a:rPr lang="sl-SI" sz="2000" dirty="0">
                <a:latin typeface="Arial" panose="020B0604020202020204" pitchFamily="34" charset="0"/>
                <a:ea typeface="Calibri" panose="020F0502020204030204" pitchFamily="34" charset="0"/>
                <a:cs typeface="Times New Roman" panose="02020603050405020304" pitchFamily="18" charset="0"/>
              </a:rPr>
              <a:t> (L2) </a:t>
            </a:r>
            <a:r>
              <a:rPr lang="sl-SI" sz="2000" dirty="0" err="1">
                <a:latin typeface="Arial" panose="020B0604020202020204" pitchFamily="34" charset="0"/>
                <a:ea typeface="Calibri" panose="020F0502020204030204" pitchFamily="34" charset="0"/>
                <a:cs typeface="Times New Roman" panose="02020603050405020304" pitchFamily="18" charset="0"/>
              </a:rPr>
              <a:t>words</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these</a:t>
            </a:r>
            <a:r>
              <a:rPr lang="sl-SI" sz="2000" dirty="0">
                <a:latin typeface="Arial" panose="020B0604020202020204" pitchFamily="34" charset="0"/>
                <a:ea typeface="Calibri" panose="020F0502020204030204" pitchFamily="34" charset="0"/>
                <a:cs typeface="Times New Roman" panose="02020603050405020304" pitchFamily="18" charset="0"/>
              </a:rPr>
              <a:t> are </a:t>
            </a:r>
            <a:r>
              <a:rPr lang="sl-SI" sz="2000" dirty="0" err="1">
                <a:latin typeface="Arial" panose="020B0604020202020204" pitchFamily="34" charset="0"/>
                <a:ea typeface="Calibri" panose="020F0502020204030204" pitchFamily="34" charset="0"/>
                <a:cs typeface="Times New Roman" panose="02020603050405020304" pitchFamily="18" charset="0"/>
              </a:rPr>
              <a:t>translations</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of</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newly-acquired</a:t>
            </a:r>
            <a:r>
              <a:rPr lang="sl-SI" sz="2000" dirty="0">
                <a:latin typeface="Arial" panose="020B0604020202020204" pitchFamily="34" charset="0"/>
                <a:ea typeface="Calibri" panose="020F0502020204030204" pitchFamily="34" charset="0"/>
                <a:cs typeface="Times New Roman" panose="02020603050405020304" pitchFamily="18" charset="0"/>
              </a:rPr>
              <a:t> L1 </a:t>
            </a:r>
            <a:r>
              <a:rPr lang="sl-SI" sz="2000" dirty="0" err="1">
                <a:latin typeface="Arial" panose="020B0604020202020204" pitchFamily="34" charset="0"/>
                <a:ea typeface="Calibri" panose="020F0502020204030204" pitchFamily="34" charset="0"/>
                <a:cs typeface="Times New Roman" panose="02020603050405020304" pitchFamily="18" charset="0"/>
              </a:rPr>
              <a:t>words</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and</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expressions</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from</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their</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previous</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geography</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lesson</a:t>
            </a:r>
            <a:r>
              <a:rPr lang="sl-SI" sz="2000" dirty="0">
                <a:latin typeface="Arial" panose="020B0604020202020204" pitchFamily="34" charset="0"/>
                <a:ea typeface="Calibri" panose="020F0502020204030204" pitchFamily="34" charset="0"/>
                <a:cs typeface="Times New Roman" panose="02020603050405020304" pitchFamily="18" charset="0"/>
              </a:rPr>
              <a:t> on </a:t>
            </a:r>
            <a:r>
              <a:rPr lang="sl-SI" sz="2000" dirty="0" err="1">
                <a:latin typeface="Arial" panose="020B0604020202020204" pitchFamily="34" charset="0"/>
                <a:ea typeface="Calibri" panose="020F0502020204030204" pitchFamily="34" charset="0"/>
                <a:cs typeface="Times New Roman" panose="02020603050405020304" pitchFamily="18" charset="0"/>
              </a:rPr>
              <a:t>Japan</a:t>
            </a:r>
            <a:endParaRPr lang="sl-SI"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Calibri" panose="020F0502020204030204" pitchFamily="34" charset="0"/>
              <a:buChar char="-"/>
            </a:pPr>
            <a:r>
              <a:rPr lang="sl-SI" sz="2000" dirty="0" err="1">
                <a:latin typeface="Arial" panose="020B0604020202020204" pitchFamily="34" charset="0"/>
                <a:ea typeface="Calibri" panose="020F0502020204030204" pitchFamily="34" charset="0"/>
                <a:cs typeface="Times New Roman" panose="02020603050405020304" pitchFamily="18" charset="0"/>
              </a:rPr>
              <a:t>With</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the</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help</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of</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their</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geography</a:t>
            </a:r>
            <a:r>
              <a:rPr lang="sl-SI" sz="2000" dirty="0">
                <a:latin typeface="Arial" panose="020B0604020202020204" pitchFamily="34" charset="0"/>
                <a:ea typeface="Calibri" panose="020F0502020204030204" pitchFamily="34" charset="0"/>
                <a:cs typeface="Times New Roman" panose="02020603050405020304" pitchFamily="18" charset="0"/>
              </a:rPr>
              <a:t> notes, </a:t>
            </a:r>
            <a:r>
              <a:rPr lang="sl-SI" sz="2000" dirty="0" err="1">
                <a:latin typeface="Arial" panose="020B0604020202020204" pitchFamily="34" charset="0"/>
                <a:ea typeface="Calibri" panose="020F0502020204030204" pitchFamily="34" charset="0"/>
                <a:cs typeface="Times New Roman" panose="02020603050405020304" pitchFamily="18" charset="0"/>
              </a:rPr>
              <a:t>students</a:t>
            </a:r>
            <a:r>
              <a:rPr lang="sl-SI" sz="2000" dirty="0">
                <a:latin typeface="Arial" panose="020B0604020202020204" pitchFamily="34" charset="0"/>
                <a:ea typeface="Calibri" panose="020F0502020204030204" pitchFamily="34" charset="0"/>
                <a:cs typeface="Times New Roman" panose="02020603050405020304" pitchFamily="18" charset="0"/>
              </a:rPr>
              <a:t> are </a:t>
            </a:r>
            <a:r>
              <a:rPr lang="sl-SI" sz="2000" dirty="0" err="1">
                <a:latin typeface="Arial" panose="020B0604020202020204" pitchFamily="34" charset="0"/>
                <a:ea typeface="Calibri" panose="020F0502020204030204" pitchFamily="34" charset="0"/>
                <a:cs typeface="Times New Roman" panose="02020603050405020304" pitchFamily="18" charset="0"/>
              </a:rPr>
              <a:t>asked</a:t>
            </a:r>
            <a:r>
              <a:rPr lang="sl-SI" sz="2000" dirty="0">
                <a:latin typeface="Arial" panose="020B0604020202020204" pitchFamily="34" charset="0"/>
                <a:ea typeface="Calibri" panose="020F0502020204030204" pitchFamily="34" charset="0"/>
                <a:cs typeface="Times New Roman" panose="02020603050405020304" pitchFamily="18" charset="0"/>
              </a:rPr>
              <a:t> to </a:t>
            </a:r>
            <a:r>
              <a:rPr lang="sl-SI" sz="2000" dirty="0" err="1">
                <a:latin typeface="Arial" panose="020B0604020202020204" pitchFamily="34" charset="0"/>
                <a:ea typeface="Calibri" panose="020F0502020204030204" pitchFamily="34" charset="0"/>
                <a:cs typeface="Times New Roman" panose="02020603050405020304" pitchFamily="18" charset="0"/>
              </a:rPr>
              <a:t>read</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the</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words</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projected</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silently</a:t>
            </a:r>
            <a:r>
              <a:rPr lang="sl-SI" sz="2000" dirty="0">
                <a:latin typeface="Arial" panose="020B0604020202020204" pitchFamily="34" charset="0"/>
                <a:ea typeface="Calibri" panose="020F0502020204030204" pitchFamily="34" charset="0"/>
                <a:cs typeface="Times New Roman" panose="02020603050405020304" pitchFamily="18" charset="0"/>
              </a:rPr>
              <a:t> to </a:t>
            </a:r>
            <a:r>
              <a:rPr lang="sl-SI" sz="2000" dirty="0" err="1">
                <a:latin typeface="Arial" panose="020B0604020202020204" pitchFamily="34" charset="0"/>
                <a:ea typeface="Calibri" panose="020F0502020204030204" pitchFamily="34" charset="0"/>
                <a:cs typeface="Times New Roman" panose="02020603050405020304" pitchFamily="18" charset="0"/>
              </a:rPr>
              <a:t>themselves</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and</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discuss</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their</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meanings</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with</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their</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neighbours</a:t>
            </a:r>
            <a:r>
              <a:rPr lang="sl-SI" sz="2000" dirty="0">
                <a:latin typeface="Arial" panose="020B0604020202020204" pitchFamily="34" charset="0"/>
                <a:ea typeface="Calibri" panose="020F0502020204030204" pitchFamily="34" charset="0"/>
                <a:cs typeface="Times New Roman" panose="02020603050405020304" pitchFamily="18" charset="0"/>
              </a:rPr>
              <a:t> as </a:t>
            </a:r>
            <a:r>
              <a:rPr lang="sl-SI" sz="2000" dirty="0" err="1">
                <a:latin typeface="Arial" panose="020B0604020202020204" pitchFamily="34" charset="0"/>
                <a:ea typeface="Calibri" panose="020F0502020204030204" pitchFamily="34" charset="0"/>
                <a:cs typeface="Times New Roman" panose="02020603050405020304" pitchFamily="18" charset="0"/>
              </a:rPr>
              <a:t>well</a:t>
            </a:r>
            <a:r>
              <a:rPr lang="sl-SI" sz="2000" dirty="0">
                <a:latin typeface="Arial" panose="020B0604020202020204" pitchFamily="34" charset="0"/>
                <a:ea typeface="Calibri" panose="020F0502020204030204" pitchFamily="34" charset="0"/>
                <a:cs typeface="Times New Roman" panose="02020603050405020304" pitchFamily="18" charset="0"/>
              </a:rPr>
              <a:t> as </a:t>
            </a:r>
            <a:r>
              <a:rPr lang="sl-SI" sz="2000" dirty="0" err="1">
                <a:latin typeface="Arial" panose="020B0604020202020204" pitchFamily="34" charset="0"/>
                <a:ea typeface="Calibri" panose="020F0502020204030204" pitchFamily="34" charset="0"/>
                <a:cs typeface="Times New Roman" panose="02020603050405020304" pitchFamily="18" charset="0"/>
              </a:rPr>
              <a:t>help</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those</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students</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who</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have</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difficulty</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finding</a:t>
            </a:r>
            <a:r>
              <a:rPr lang="sl-SI" sz="2000" dirty="0">
                <a:latin typeface="Arial" panose="020B0604020202020204" pitchFamily="34" charset="0"/>
                <a:ea typeface="Calibri" panose="020F0502020204030204" pitchFamily="34" charset="0"/>
                <a:cs typeface="Times New Roman" panose="02020603050405020304" pitchFamily="18" charset="0"/>
              </a:rPr>
              <a:t> a link </a:t>
            </a:r>
            <a:r>
              <a:rPr lang="sl-SI" sz="2000" dirty="0" err="1">
                <a:latin typeface="Arial" panose="020B0604020202020204" pitchFamily="34" charset="0"/>
                <a:ea typeface="Calibri" panose="020F0502020204030204" pitchFamily="34" charset="0"/>
                <a:cs typeface="Times New Roman" panose="02020603050405020304" pitchFamily="18" charset="0"/>
              </a:rPr>
              <a:t>between</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the</a:t>
            </a:r>
            <a:r>
              <a:rPr lang="sl-SI" sz="2000" dirty="0">
                <a:latin typeface="Arial" panose="020B0604020202020204" pitchFamily="34" charset="0"/>
                <a:ea typeface="Calibri" panose="020F0502020204030204" pitchFamily="34" charset="0"/>
                <a:cs typeface="Times New Roman" panose="02020603050405020304" pitchFamily="18" charset="0"/>
              </a:rPr>
              <a:t> L2 </a:t>
            </a:r>
            <a:r>
              <a:rPr lang="sl-SI" sz="2000" dirty="0" err="1">
                <a:latin typeface="Arial" panose="020B0604020202020204" pitchFamily="34" charset="0"/>
                <a:ea typeface="Calibri" panose="020F0502020204030204" pitchFamily="34" charset="0"/>
                <a:cs typeface="Times New Roman" panose="02020603050405020304" pitchFamily="18" charset="0"/>
              </a:rPr>
              <a:t>and</a:t>
            </a:r>
            <a:r>
              <a:rPr lang="sl-SI" sz="2000" dirty="0">
                <a:latin typeface="Arial" panose="020B0604020202020204" pitchFamily="34" charset="0"/>
                <a:ea typeface="Calibri" panose="020F0502020204030204" pitchFamily="34" charset="0"/>
                <a:cs typeface="Times New Roman" panose="02020603050405020304" pitchFamily="18" charset="0"/>
              </a:rPr>
              <a:t> L1 </a:t>
            </a:r>
            <a:r>
              <a:rPr lang="sl-SI" sz="2000" dirty="0" err="1">
                <a:latin typeface="Arial" panose="020B0604020202020204" pitchFamily="34" charset="0"/>
                <a:ea typeface="Calibri" panose="020F0502020204030204" pitchFamily="34" charset="0"/>
                <a:cs typeface="Times New Roman" panose="02020603050405020304" pitchFamily="18" charset="0"/>
              </a:rPr>
              <a:t>equivalents</a:t>
            </a:r>
            <a:r>
              <a:rPr lang="sl-SI" sz="2000" dirty="0">
                <a:latin typeface="Arial" panose="020B0604020202020204" pitchFamily="34" charset="0"/>
                <a:ea typeface="Calibri" panose="020F0502020204030204" pitchFamily="34" charset="0"/>
                <a:cs typeface="Times New Roman" panose="02020603050405020304" pitchFamily="18" charset="0"/>
              </a:rPr>
              <a:t>.</a:t>
            </a:r>
            <a:endParaRPr lang="sl-SI"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buFont typeface="Calibri" panose="020F0502020204030204" pitchFamily="34" charset="0"/>
              <a:buChar char="-"/>
            </a:pPr>
            <a:r>
              <a:rPr lang="sl-SI" sz="2000" dirty="0" err="1">
                <a:latin typeface="Arial" panose="020B0604020202020204" pitchFamily="34" charset="0"/>
                <a:ea typeface="Calibri" panose="020F0502020204030204" pitchFamily="34" charset="0"/>
                <a:cs typeface="Times New Roman" panose="02020603050405020304" pitchFamily="18" charset="0"/>
              </a:rPr>
              <a:t>Students</a:t>
            </a:r>
            <a:r>
              <a:rPr lang="sl-SI" sz="2000" dirty="0">
                <a:latin typeface="Arial" panose="020B0604020202020204" pitchFamily="34" charset="0"/>
                <a:ea typeface="Calibri" panose="020F0502020204030204" pitchFamily="34" charset="0"/>
                <a:cs typeface="Times New Roman" panose="02020603050405020304" pitchFamily="18" charset="0"/>
              </a:rPr>
              <a:t> are </a:t>
            </a:r>
            <a:r>
              <a:rPr lang="sl-SI" sz="2000" dirty="0" err="1">
                <a:latin typeface="Arial" panose="020B0604020202020204" pitchFamily="34" charset="0"/>
                <a:ea typeface="Calibri" panose="020F0502020204030204" pitchFamily="34" charset="0"/>
                <a:cs typeface="Times New Roman" panose="02020603050405020304" pitchFamily="18" charset="0"/>
              </a:rPr>
              <a:t>invited</a:t>
            </a:r>
            <a:r>
              <a:rPr lang="sl-SI" sz="2000" dirty="0">
                <a:latin typeface="Arial" panose="020B0604020202020204" pitchFamily="34" charset="0"/>
                <a:ea typeface="Calibri" panose="020F0502020204030204" pitchFamily="34" charset="0"/>
                <a:cs typeface="Times New Roman" panose="02020603050405020304" pitchFamily="18" charset="0"/>
              </a:rPr>
              <a:t> to </a:t>
            </a:r>
            <a:r>
              <a:rPr lang="sl-SI" sz="2000" dirty="0" err="1">
                <a:latin typeface="Arial" panose="020B0604020202020204" pitchFamily="34" charset="0"/>
                <a:ea typeface="Calibri" panose="020F0502020204030204" pitchFamily="34" charset="0"/>
                <a:cs typeface="Times New Roman" panose="02020603050405020304" pitchFamily="18" charset="0"/>
              </a:rPr>
              <a:t>explain</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the</a:t>
            </a:r>
            <a:r>
              <a:rPr lang="sl-SI" sz="2000" dirty="0">
                <a:latin typeface="Arial" panose="020B0604020202020204" pitchFamily="34" charset="0"/>
                <a:ea typeface="Calibri" panose="020F0502020204030204" pitchFamily="34" charset="0"/>
                <a:cs typeface="Times New Roman" panose="02020603050405020304" pitchFamily="18" charset="0"/>
              </a:rPr>
              <a:t> L2 </a:t>
            </a:r>
            <a:r>
              <a:rPr lang="sl-SI" sz="2000" dirty="0" err="1">
                <a:latin typeface="Arial" panose="020B0604020202020204" pitchFamily="34" charset="0"/>
                <a:ea typeface="Calibri" panose="020F0502020204030204" pitchFamily="34" charset="0"/>
                <a:cs typeface="Times New Roman" panose="02020603050405020304" pitchFamily="18" charset="0"/>
              </a:rPr>
              <a:t>word</a:t>
            </a:r>
            <a:r>
              <a:rPr lang="sl-SI" sz="2000" dirty="0">
                <a:latin typeface="Arial" panose="020B0604020202020204" pitchFamily="34" charset="0"/>
                <a:ea typeface="Calibri" panose="020F0502020204030204" pitchFamily="34" charset="0"/>
                <a:cs typeface="Times New Roman" panose="02020603050405020304" pitchFamily="18" charset="0"/>
              </a:rPr>
              <a:t>  in L1 </a:t>
            </a:r>
            <a:r>
              <a:rPr lang="sl-SI" sz="2000" dirty="0" err="1">
                <a:latin typeface="Arial" panose="020B0604020202020204" pitchFamily="34" charset="0"/>
                <a:ea typeface="Calibri" panose="020F0502020204030204" pitchFamily="34" charset="0"/>
                <a:cs typeface="Times New Roman" panose="02020603050405020304" pitchFamily="18" charset="0"/>
              </a:rPr>
              <a:t>or</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give</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its</a:t>
            </a:r>
            <a:r>
              <a:rPr lang="sl-SI" sz="2000" dirty="0">
                <a:latin typeface="Arial" panose="020B0604020202020204" pitchFamily="34" charset="0"/>
                <a:ea typeface="Calibri" panose="020F0502020204030204" pitchFamily="34" charset="0"/>
                <a:cs typeface="Times New Roman" panose="02020603050405020304" pitchFamily="18" charset="0"/>
              </a:rPr>
              <a:t> L1 </a:t>
            </a:r>
            <a:r>
              <a:rPr lang="sl-SI" sz="2000" dirty="0" err="1">
                <a:latin typeface="Arial" panose="020B0604020202020204" pitchFamily="34" charset="0"/>
                <a:ea typeface="Calibri" panose="020F0502020204030204" pitchFamily="34" charset="0"/>
                <a:cs typeface="Times New Roman" panose="02020603050405020304" pitchFamily="18" charset="0"/>
              </a:rPr>
              <a:t>equivalent</a:t>
            </a:r>
            <a:r>
              <a:rPr lang="sl-SI" sz="2000" dirty="0">
                <a:latin typeface="Arial" panose="020B0604020202020204" pitchFamily="34" charset="0"/>
                <a:ea typeface="Calibri" panose="020F0502020204030204" pitchFamily="34" charset="0"/>
                <a:cs typeface="Times New Roman" panose="02020603050405020304" pitchFamily="18" charset="0"/>
              </a:rPr>
              <a:t> </a:t>
            </a:r>
            <a:endParaRPr lang="sl-SI" dirty="0">
              <a:latin typeface="Calibri" panose="020F0502020204030204" pitchFamily="34" charset="0"/>
              <a:ea typeface="Calibri" panose="020F0502020204030204" pitchFamily="34" charset="0"/>
              <a:cs typeface="Times New Roman" panose="02020603050405020304" pitchFamily="18" charset="0"/>
            </a:endParaRPr>
          </a:p>
          <a:p>
            <a:endParaRPr lang="sl-SI" sz="2000" dirty="0"/>
          </a:p>
        </p:txBody>
      </p:sp>
    </p:spTree>
    <p:extLst>
      <p:ext uri="{BB962C8B-B14F-4D97-AF65-F5344CB8AC3E}">
        <p14:creationId xmlns:p14="http://schemas.microsoft.com/office/powerpoint/2010/main" val="1765777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sp>
        <p:nvSpPr>
          <p:cNvPr id="3" name="Označba mesta vsebine 2"/>
          <p:cNvSpPr>
            <a:spLocks noGrp="1"/>
          </p:cNvSpPr>
          <p:nvPr>
            <p:ph idx="1"/>
          </p:nvPr>
        </p:nvSpPr>
        <p:spPr>
          <a:xfrm>
            <a:off x="2589212" y="2133600"/>
            <a:ext cx="8915400" cy="4575018"/>
          </a:xfrm>
        </p:spPr>
        <p:txBody>
          <a:bodyPr>
            <a:normAutofit/>
          </a:bodyPr>
          <a:lstStyle/>
          <a:p>
            <a:pPr>
              <a:lnSpc>
                <a:spcPct val="107000"/>
              </a:lnSpc>
              <a:spcAft>
                <a:spcPts val="800"/>
              </a:spcAft>
            </a:pPr>
            <a:r>
              <a:rPr lang="sl-SI" sz="2600" b="1" u="sng" dirty="0" smtClean="0">
                <a:latin typeface="Arial" panose="020B0604020202020204" pitchFamily="34" charset="0"/>
                <a:ea typeface="Calibri" panose="020F0502020204030204" pitchFamily="34" charset="0"/>
                <a:cs typeface="Times New Roman" panose="02020603050405020304" pitchFamily="18" charset="0"/>
              </a:rPr>
              <a:t>Step 3:</a:t>
            </a:r>
            <a:endParaRPr lang="sl-SI" sz="2600" b="1"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2100" u="sng" dirty="0" err="1" smtClean="0">
                <a:latin typeface="Arial" panose="020B0604020202020204" pitchFamily="34" charset="0"/>
                <a:ea typeface="Calibri" panose="020F0502020204030204" pitchFamily="34" charset="0"/>
                <a:cs typeface="Times New Roman" panose="02020603050405020304" pitchFamily="18" charset="0"/>
              </a:rPr>
              <a:t>Gap</a:t>
            </a:r>
            <a:r>
              <a:rPr lang="sl-SI" sz="2100" u="sng" dirty="0" smtClean="0">
                <a:latin typeface="Arial" panose="020B0604020202020204" pitchFamily="34" charset="0"/>
                <a:ea typeface="Calibri" panose="020F0502020204030204" pitchFamily="34" charset="0"/>
                <a:cs typeface="Times New Roman" panose="02020603050405020304" pitchFamily="18" charset="0"/>
              </a:rPr>
              <a:t> </a:t>
            </a:r>
            <a:r>
              <a:rPr lang="sl-SI" sz="2100" u="sng" dirty="0" err="1" smtClean="0">
                <a:latin typeface="Arial" panose="020B0604020202020204" pitchFamily="34" charset="0"/>
                <a:ea typeface="Calibri" panose="020F0502020204030204" pitchFamily="34" charset="0"/>
                <a:cs typeface="Times New Roman" panose="02020603050405020304" pitchFamily="18" charset="0"/>
              </a:rPr>
              <a:t>Fill</a:t>
            </a:r>
            <a:r>
              <a:rPr lang="sl-SI" sz="2100" u="sng" dirty="0" smtClean="0">
                <a:latin typeface="Arial" panose="020B0604020202020204" pitchFamily="34" charset="0"/>
                <a:ea typeface="Calibri" panose="020F0502020204030204" pitchFamily="34" charset="0"/>
                <a:cs typeface="Times New Roman" panose="02020603050405020304" pitchFamily="18" charset="0"/>
              </a:rPr>
              <a:t>:</a:t>
            </a:r>
            <a:endParaRPr lang="sl-SI" sz="2100" dirty="0" smtClean="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Calibri" panose="020F0502020204030204" pitchFamily="34" charset="0"/>
              <a:buChar char="-"/>
            </a:pPr>
            <a:r>
              <a:rPr lang="sl-SI" sz="2100" dirty="0" err="1" smtClean="0">
                <a:latin typeface="Arial" panose="020B0604020202020204" pitchFamily="34" charset="0"/>
                <a:ea typeface="Calibri" panose="020F0502020204030204" pitchFamily="34" charset="0"/>
                <a:cs typeface="Times New Roman" panose="02020603050405020304" pitchFamily="18" charset="0"/>
              </a:rPr>
              <a:t>the</a:t>
            </a:r>
            <a:r>
              <a:rPr lang="sl-SI" sz="2100" dirty="0" smtClean="0">
                <a:latin typeface="Arial" panose="020B0604020202020204" pitchFamily="34" charset="0"/>
                <a:ea typeface="Calibri" panose="020F0502020204030204" pitchFamily="34" charset="0"/>
                <a:cs typeface="Times New Roman" panose="02020603050405020304" pitchFamily="18" charset="0"/>
              </a:rPr>
              <a:t> </a:t>
            </a:r>
            <a:r>
              <a:rPr lang="sl-SI" sz="2100" dirty="0" err="1" smtClean="0">
                <a:latin typeface="Arial" panose="020B0604020202020204" pitchFamily="34" charset="0"/>
                <a:ea typeface="Calibri" panose="020F0502020204030204" pitchFamily="34" charset="0"/>
                <a:cs typeface="Times New Roman" panose="02020603050405020304" pitchFamily="18" charset="0"/>
              </a:rPr>
              <a:t>students</a:t>
            </a:r>
            <a:r>
              <a:rPr lang="sl-SI" sz="2100" dirty="0" smtClean="0">
                <a:latin typeface="Arial" panose="020B0604020202020204" pitchFamily="34" charset="0"/>
                <a:ea typeface="Calibri" panose="020F0502020204030204" pitchFamily="34" charset="0"/>
                <a:cs typeface="Times New Roman" panose="02020603050405020304" pitchFamily="18" charset="0"/>
              </a:rPr>
              <a:t> are </a:t>
            </a:r>
            <a:r>
              <a:rPr lang="sl-SI" sz="2100" dirty="0" err="1" smtClean="0">
                <a:latin typeface="Arial" panose="020B0604020202020204" pitchFamily="34" charset="0"/>
                <a:ea typeface="Calibri" panose="020F0502020204030204" pitchFamily="34" charset="0"/>
                <a:cs typeface="Times New Roman" panose="02020603050405020304" pitchFamily="18" charset="0"/>
              </a:rPr>
              <a:t>then</a:t>
            </a:r>
            <a:r>
              <a:rPr lang="sl-SI" sz="2100" dirty="0" smtClean="0">
                <a:latin typeface="Arial" panose="020B0604020202020204" pitchFamily="34" charset="0"/>
                <a:ea typeface="Calibri" panose="020F0502020204030204" pitchFamily="34" charset="0"/>
                <a:cs typeface="Times New Roman" panose="02020603050405020304" pitchFamily="18" charset="0"/>
              </a:rPr>
              <a:t> </a:t>
            </a:r>
            <a:r>
              <a:rPr lang="sl-SI" sz="2100" dirty="0" err="1" smtClean="0">
                <a:latin typeface="Arial" panose="020B0604020202020204" pitchFamily="34" charset="0"/>
                <a:ea typeface="Calibri" panose="020F0502020204030204" pitchFamily="34" charset="0"/>
                <a:cs typeface="Times New Roman" panose="02020603050405020304" pitchFamily="18" charset="0"/>
              </a:rPr>
              <a:t>directed</a:t>
            </a:r>
            <a:r>
              <a:rPr lang="sl-SI" sz="2100" dirty="0" smtClean="0">
                <a:latin typeface="Arial" panose="020B0604020202020204" pitchFamily="34" charset="0"/>
                <a:ea typeface="Calibri" panose="020F0502020204030204" pitchFamily="34" charset="0"/>
                <a:cs typeface="Times New Roman" panose="02020603050405020304" pitchFamily="18" charset="0"/>
              </a:rPr>
              <a:t> to </a:t>
            </a:r>
            <a:r>
              <a:rPr lang="sl-SI" sz="2100" dirty="0" err="1" smtClean="0">
                <a:latin typeface="Arial" panose="020B0604020202020204" pitchFamily="34" charset="0"/>
                <a:ea typeface="Calibri" panose="020F0502020204030204" pitchFamily="34" charset="0"/>
                <a:cs typeface="Times New Roman" panose="02020603050405020304" pitchFamily="18" charset="0"/>
              </a:rPr>
              <a:t>individual</a:t>
            </a:r>
            <a:r>
              <a:rPr lang="sl-SI" sz="2100" dirty="0" smtClean="0">
                <a:latin typeface="Arial" panose="020B0604020202020204" pitchFamily="34" charset="0"/>
                <a:ea typeface="Calibri" panose="020F0502020204030204" pitchFamily="34" charset="0"/>
                <a:cs typeface="Times New Roman" panose="02020603050405020304" pitchFamily="18" charset="0"/>
              </a:rPr>
              <a:t> L2 </a:t>
            </a:r>
            <a:r>
              <a:rPr lang="sl-SI" sz="2100" dirty="0" err="1" smtClean="0">
                <a:latin typeface="Arial" panose="020B0604020202020204" pitchFamily="34" charset="0"/>
                <a:ea typeface="Calibri" panose="020F0502020204030204" pitchFamily="34" charset="0"/>
                <a:cs typeface="Times New Roman" panose="02020603050405020304" pitchFamily="18" charset="0"/>
              </a:rPr>
              <a:t>sentences</a:t>
            </a:r>
            <a:r>
              <a:rPr lang="sl-SI" sz="2100" dirty="0" smtClean="0">
                <a:latin typeface="Arial" panose="020B0604020202020204" pitchFamily="34" charset="0"/>
                <a:ea typeface="Calibri" panose="020F0502020204030204" pitchFamily="34" charset="0"/>
                <a:cs typeface="Times New Roman" panose="02020603050405020304" pitchFamily="18" charset="0"/>
              </a:rPr>
              <a:t> </a:t>
            </a:r>
            <a:r>
              <a:rPr lang="sl-SI" sz="2100" dirty="0" err="1" smtClean="0">
                <a:latin typeface="Arial" panose="020B0604020202020204" pitchFamily="34" charset="0"/>
                <a:ea typeface="Calibri" panose="020F0502020204030204" pitchFamily="34" charset="0"/>
                <a:cs typeface="Times New Roman" panose="02020603050405020304" pitchFamily="18" charset="0"/>
              </a:rPr>
              <a:t>containing</a:t>
            </a:r>
            <a:r>
              <a:rPr lang="sl-SI" sz="2100" dirty="0" smtClean="0">
                <a:latin typeface="Arial" panose="020B0604020202020204" pitchFamily="34" charset="0"/>
                <a:ea typeface="Calibri" panose="020F0502020204030204" pitchFamily="34" charset="0"/>
                <a:cs typeface="Times New Roman" panose="02020603050405020304" pitchFamily="18" charset="0"/>
              </a:rPr>
              <a:t> </a:t>
            </a:r>
            <a:r>
              <a:rPr lang="sl-SI" sz="2100" dirty="0" err="1" smtClean="0">
                <a:latin typeface="Arial" panose="020B0604020202020204" pitchFamily="34" charset="0"/>
                <a:ea typeface="Calibri" panose="020F0502020204030204" pitchFamily="34" charset="0"/>
                <a:cs typeface="Times New Roman" panose="02020603050405020304" pitchFamily="18" charset="0"/>
              </a:rPr>
              <a:t>known</a:t>
            </a:r>
            <a:r>
              <a:rPr lang="sl-SI" sz="2100" dirty="0" smtClean="0">
                <a:latin typeface="Arial" panose="020B0604020202020204" pitchFamily="34" charset="0"/>
                <a:ea typeface="Calibri" panose="020F0502020204030204" pitchFamily="34" charset="0"/>
                <a:cs typeface="Times New Roman" panose="02020603050405020304" pitchFamily="18" charset="0"/>
              </a:rPr>
              <a:t> </a:t>
            </a:r>
            <a:r>
              <a:rPr lang="sl-SI" sz="2100" dirty="0" err="1" smtClean="0">
                <a:latin typeface="Arial" panose="020B0604020202020204" pitchFamily="34" charset="0"/>
                <a:ea typeface="Calibri" panose="020F0502020204030204" pitchFamily="34" charset="0"/>
                <a:cs typeface="Times New Roman" panose="02020603050405020304" pitchFamily="18" charset="0"/>
              </a:rPr>
              <a:t>information</a:t>
            </a:r>
            <a:r>
              <a:rPr lang="sl-SI" sz="2100" dirty="0" smtClean="0">
                <a:latin typeface="Arial" panose="020B0604020202020204" pitchFamily="34" charset="0"/>
                <a:ea typeface="Calibri" panose="020F0502020204030204" pitchFamily="34" charset="0"/>
                <a:cs typeface="Times New Roman" panose="02020603050405020304" pitchFamily="18" charset="0"/>
              </a:rPr>
              <a:t> </a:t>
            </a:r>
            <a:r>
              <a:rPr lang="sl-SI" sz="2100" dirty="0" err="1" smtClean="0">
                <a:latin typeface="Arial" panose="020B0604020202020204" pitchFamily="34" charset="0"/>
                <a:ea typeface="Calibri" panose="020F0502020204030204" pitchFamily="34" charset="0"/>
                <a:cs typeface="Times New Roman" panose="02020603050405020304" pitchFamily="18" charset="0"/>
              </a:rPr>
              <a:t>about</a:t>
            </a:r>
            <a:r>
              <a:rPr lang="sl-SI" sz="2100" dirty="0" smtClean="0">
                <a:latin typeface="Arial" panose="020B0604020202020204" pitchFamily="34" charset="0"/>
                <a:ea typeface="Calibri" panose="020F0502020204030204" pitchFamily="34" charset="0"/>
                <a:cs typeface="Times New Roman" panose="02020603050405020304" pitchFamily="18" charset="0"/>
              </a:rPr>
              <a:t> </a:t>
            </a:r>
            <a:r>
              <a:rPr lang="sl-SI" sz="2100" dirty="0" err="1" smtClean="0">
                <a:latin typeface="Arial" panose="020B0604020202020204" pitchFamily="34" charset="0"/>
                <a:ea typeface="Calibri" panose="020F0502020204030204" pitchFamily="34" charset="0"/>
                <a:cs typeface="Times New Roman" panose="02020603050405020304" pitchFamily="18" charset="0"/>
              </a:rPr>
              <a:t>Japan</a:t>
            </a:r>
            <a:r>
              <a:rPr lang="sl-SI" sz="2100" dirty="0" smtClean="0">
                <a:latin typeface="Arial" panose="020B0604020202020204" pitchFamily="34" charset="0"/>
                <a:ea typeface="Calibri" panose="020F0502020204030204" pitchFamily="34" charset="0"/>
                <a:cs typeface="Times New Roman" panose="02020603050405020304" pitchFamily="18" charset="0"/>
              </a:rPr>
              <a:t>, </a:t>
            </a:r>
            <a:r>
              <a:rPr lang="sl-SI" sz="2100" dirty="0" err="1" smtClean="0">
                <a:latin typeface="Arial" panose="020B0604020202020204" pitchFamily="34" charset="0"/>
                <a:ea typeface="Calibri" panose="020F0502020204030204" pitchFamily="34" charset="0"/>
                <a:cs typeface="Times New Roman" panose="02020603050405020304" pitchFamily="18" charset="0"/>
              </a:rPr>
              <a:t>but</a:t>
            </a:r>
            <a:r>
              <a:rPr lang="sl-SI" sz="2100" dirty="0" smtClean="0">
                <a:latin typeface="Arial" panose="020B0604020202020204" pitchFamily="34" charset="0"/>
                <a:ea typeface="Calibri" panose="020F0502020204030204" pitchFamily="34" charset="0"/>
                <a:cs typeface="Times New Roman" panose="02020603050405020304" pitchFamily="18" charset="0"/>
              </a:rPr>
              <a:t> </a:t>
            </a:r>
            <a:r>
              <a:rPr lang="sl-SI" sz="2100" dirty="0" err="1" smtClean="0">
                <a:latin typeface="Arial" panose="020B0604020202020204" pitchFamily="34" charset="0"/>
                <a:ea typeface="Calibri" panose="020F0502020204030204" pitchFamily="34" charset="0"/>
                <a:cs typeface="Times New Roman" panose="02020603050405020304" pitchFamily="18" charset="0"/>
              </a:rPr>
              <a:t>filled</a:t>
            </a:r>
            <a:r>
              <a:rPr lang="sl-SI" sz="2100" dirty="0" smtClean="0">
                <a:latin typeface="Arial" panose="020B0604020202020204" pitchFamily="34" charset="0"/>
                <a:ea typeface="Calibri" panose="020F0502020204030204" pitchFamily="34" charset="0"/>
                <a:cs typeface="Times New Roman" panose="02020603050405020304" pitchFamily="18" charset="0"/>
              </a:rPr>
              <a:t> </a:t>
            </a:r>
            <a:r>
              <a:rPr lang="sl-SI" sz="2100" dirty="0" err="1" smtClean="0">
                <a:latin typeface="Arial" panose="020B0604020202020204" pitchFamily="34" charset="0"/>
                <a:ea typeface="Calibri" panose="020F0502020204030204" pitchFamily="34" charset="0"/>
                <a:cs typeface="Times New Roman" panose="02020603050405020304" pitchFamily="18" charset="0"/>
              </a:rPr>
              <a:t>with</a:t>
            </a:r>
            <a:r>
              <a:rPr lang="sl-SI" sz="2100" dirty="0" smtClean="0">
                <a:latin typeface="Arial" panose="020B0604020202020204" pitchFamily="34" charset="0"/>
                <a:ea typeface="Calibri" panose="020F0502020204030204" pitchFamily="34" charset="0"/>
                <a:cs typeface="Times New Roman" panose="02020603050405020304" pitchFamily="18" charset="0"/>
              </a:rPr>
              <a:t> </a:t>
            </a:r>
            <a:r>
              <a:rPr lang="sl-SI" sz="2100" dirty="0" err="1" smtClean="0">
                <a:latin typeface="Arial" panose="020B0604020202020204" pitchFamily="34" charset="0"/>
                <a:ea typeface="Calibri" panose="020F0502020204030204" pitchFamily="34" charset="0"/>
                <a:cs typeface="Times New Roman" panose="02020603050405020304" pitchFamily="18" charset="0"/>
              </a:rPr>
              <a:t>gaps</a:t>
            </a:r>
            <a:endParaRPr lang="sl-SI" sz="2100" dirty="0" smtClean="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Calibri" panose="020F0502020204030204" pitchFamily="34" charset="0"/>
              <a:buChar char="-"/>
            </a:pPr>
            <a:r>
              <a:rPr lang="sl-SI" sz="2100" dirty="0" err="1" smtClean="0">
                <a:latin typeface="Arial" panose="020B0604020202020204" pitchFamily="34" charset="0"/>
                <a:ea typeface="Calibri" panose="020F0502020204030204" pitchFamily="34" charset="0"/>
                <a:cs typeface="Times New Roman" panose="02020603050405020304" pitchFamily="18" charset="0"/>
              </a:rPr>
              <a:t>the</a:t>
            </a:r>
            <a:r>
              <a:rPr lang="sl-SI" sz="2100" dirty="0" smtClean="0">
                <a:latin typeface="Arial" panose="020B0604020202020204" pitchFamily="34" charset="0"/>
                <a:ea typeface="Calibri" panose="020F0502020204030204" pitchFamily="34" charset="0"/>
                <a:cs typeface="Times New Roman" panose="02020603050405020304" pitchFamily="18" charset="0"/>
              </a:rPr>
              <a:t> </a:t>
            </a:r>
            <a:r>
              <a:rPr lang="sl-SI" sz="2100" dirty="0" err="1" smtClean="0">
                <a:latin typeface="Arial" panose="020B0604020202020204" pitchFamily="34" charset="0"/>
                <a:ea typeface="Calibri" panose="020F0502020204030204" pitchFamily="34" charset="0"/>
                <a:cs typeface="Times New Roman" panose="02020603050405020304" pitchFamily="18" charset="0"/>
              </a:rPr>
              <a:t>students</a:t>
            </a:r>
            <a:r>
              <a:rPr lang="sl-SI" sz="2100" dirty="0" smtClean="0">
                <a:latin typeface="Arial" panose="020B0604020202020204" pitchFamily="34" charset="0"/>
                <a:ea typeface="Calibri" panose="020F0502020204030204" pitchFamily="34" charset="0"/>
                <a:cs typeface="Times New Roman" panose="02020603050405020304" pitchFamily="18" charset="0"/>
              </a:rPr>
              <a:t> are </a:t>
            </a:r>
            <a:r>
              <a:rPr lang="sl-SI" sz="2100" dirty="0" err="1" smtClean="0">
                <a:latin typeface="Arial" panose="020B0604020202020204" pitchFamily="34" charset="0"/>
                <a:ea typeface="Calibri" panose="020F0502020204030204" pitchFamily="34" charset="0"/>
                <a:cs typeface="Times New Roman" panose="02020603050405020304" pitchFamily="18" charset="0"/>
              </a:rPr>
              <a:t>asked</a:t>
            </a:r>
            <a:r>
              <a:rPr lang="sl-SI" sz="2100" dirty="0" smtClean="0">
                <a:latin typeface="Arial" panose="020B0604020202020204" pitchFamily="34" charset="0"/>
                <a:ea typeface="Calibri" panose="020F0502020204030204" pitchFamily="34" charset="0"/>
                <a:cs typeface="Times New Roman" panose="02020603050405020304" pitchFamily="18" charset="0"/>
              </a:rPr>
              <a:t> to </a:t>
            </a:r>
            <a:r>
              <a:rPr lang="sl-SI" sz="2100" dirty="0" err="1" smtClean="0">
                <a:latin typeface="Arial" panose="020B0604020202020204" pitchFamily="34" charset="0"/>
                <a:ea typeface="Calibri" panose="020F0502020204030204" pitchFamily="34" charset="0"/>
                <a:cs typeface="Times New Roman" panose="02020603050405020304" pitchFamily="18" charset="0"/>
              </a:rPr>
              <a:t>fill</a:t>
            </a:r>
            <a:r>
              <a:rPr lang="sl-SI" sz="2100" dirty="0" smtClean="0">
                <a:latin typeface="Arial" panose="020B0604020202020204" pitchFamily="34" charset="0"/>
                <a:ea typeface="Calibri" panose="020F0502020204030204" pitchFamily="34" charset="0"/>
                <a:cs typeface="Times New Roman" panose="02020603050405020304" pitchFamily="18" charset="0"/>
              </a:rPr>
              <a:t> in </a:t>
            </a:r>
            <a:r>
              <a:rPr lang="sl-SI" sz="2100" dirty="0" err="1" smtClean="0">
                <a:latin typeface="Arial" panose="020B0604020202020204" pitchFamily="34" charset="0"/>
                <a:ea typeface="Calibri" panose="020F0502020204030204" pitchFamily="34" charset="0"/>
                <a:cs typeface="Times New Roman" panose="02020603050405020304" pitchFamily="18" charset="0"/>
              </a:rPr>
              <a:t>the</a:t>
            </a:r>
            <a:r>
              <a:rPr lang="sl-SI" sz="2100" dirty="0" smtClean="0">
                <a:latin typeface="Arial" panose="020B0604020202020204" pitchFamily="34" charset="0"/>
                <a:ea typeface="Calibri" panose="020F0502020204030204" pitchFamily="34" charset="0"/>
                <a:cs typeface="Times New Roman" panose="02020603050405020304" pitchFamily="18" charset="0"/>
              </a:rPr>
              <a:t> </a:t>
            </a:r>
            <a:r>
              <a:rPr lang="sl-SI" sz="2100" dirty="0" err="1" smtClean="0">
                <a:latin typeface="Arial" panose="020B0604020202020204" pitchFamily="34" charset="0"/>
                <a:ea typeface="Calibri" panose="020F0502020204030204" pitchFamily="34" charset="0"/>
                <a:cs typeface="Times New Roman" panose="02020603050405020304" pitchFamily="18" charset="0"/>
              </a:rPr>
              <a:t>gaps</a:t>
            </a:r>
            <a:r>
              <a:rPr lang="sl-SI" sz="2100" dirty="0" smtClean="0">
                <a:latin typeface="Arial" panose="020B0604020202020204" pitchFamily="34" charset="0"/>
                <a:ea typeface="Calibri" panose="020F0502020204030204" pitchFamily="34" charset="0"/>
                <a:cs typeface="Times New Roman" panose="02020603050405020304" pitchFamily="18" charset="0"/>
              </a:rPr>
              <a:t> </a:t>
            </a:r>
            <a:r>
              <a:rPr lang="sl-SI" sz="2100" dirty="0" err="1" smtClean="0">
                <a:latin typeface="Arial" panose="020B0604020202020204" pitchFamily="34" charset="0"/>
                <a:ea typeface="Calibri" panose="020F0502020204030204" pitchFamily="34" charset="0"/>
                <a:cs typeface="Times New Roman" panose="02020603050405020304" pitchFamily="18" charset="0"/>
              </a:rPr>
              <a:t>using</a:t>
            </a:r>
            <a:r>
              <a:rPr lang="sl-SI" sz="2100" dirty="0" smtClean="0">
                <a:latin typeface="Arial" panose="020B0604020202020204" pitchFamily="34" charset="0"/>
                <a:ea typeface="Calibri" panose="020F0502020204030204" pitchFamily="34" charset="0"/>
                <a:cs typeface="Times New Roman" panose="02020603050405020304" pitchFamily="18" charset="0"/>
              </a:rPr>
              <a:t> </a:t>
            </a:r>
            <a:r>
              <a:rPr lang="sl-SI" sz="2100" dirty="0" err="1" smtClean="0">
                <a:latin typeface="Arial" panose="020B0604020202020204" pitchFamily="34" charset="0"/>
                <a:ea typeface="Calibri" panose="020F0502020204030204" pitchFamily="34" charset="0"/>
                <a:cs typeface="Times New Roman" panose="02020603050405020304" pitchFamily="18" charset="0"/>
              </a:rPr>
              <a:t>the</a:t>
            </a:r>
            <a:r>
              <a:rPr lang="sl-SI" sz="2100" dirty="0" smtClean="0">
                <a:latin typeface="Arial" panose="020B0604020202020204" pitchFamily="34" charset="0"/>
                <a:ea typeface="Calibri" panose="020F0502020204030204" pitchFamily="34" charset="0"/>
                <a:cs typeface="Times New Roman" panose="02020603050405020304" pitchFamily="18" charset="0"/>
              </a:rPr>
              <a:t> </a:t>
            </a:r>
            <a:r>
              <a:rPr lang="sl-SI" sz="2100" dirty="0" err="1" smtClean="0">
                <a:latin typeface="Arial" panose="020B0604020202020204" pitchFamily="34" charset="0"/>
                <a:ea typeface="Calibri" panose="020F0502020204030204" pitchFamily="34" charset="0"/>
                <a:cs typeface="Times New Roman" panose="02020603050405020304" pitchFamily="18" charset="0"/>
              </a:rPr>
              <a:t>newly-acquired</a:t>
            </a:r>
            <a:r>
              <a:rPr lang="sl-SI" sz="2100" dirty="0" smtClean="0">
                <a:latin typeface="Arial" panose="020B0604020202020204" pitchFamily="34" charset="0"/>
                <a:ea typeface="Calibri" panose="020F0502020204030204" pitchFamily="34" charset="0"/>
                <a:cs typeface="Times New Roman" panose="02020603050405020304" pitchFamily="18" charset="0"/>
              </a:rPr>
              <a:t> L2 </a:t>
            </a:r>
            <a:r>
              <a:rPr lang="sl-SI" sz="2100" dirty="0" err="1" smtClean="0">
                <a:latin typeface="Arial" panose="020B0604020202020204" pitchFamily="34" charset="0"/>
                <a:ea typeface="Calibri" panose="020F0502020204030204" pitchFamily="34" charset="0"/>
                <a:cs typeface="Times New Roman" panose="02020603050405020304" pitchFamily="18" charset="0"/>
              </a:rPr>
              <a:t>vocabulary</a:t>
            </a:r>
            <a:r>
              <a:rPr lang="sl-SI" sz="2100" dirty="0" smtClean="0">
                <a:latin typeface="Arial" panose="020B0604020202020204" pitchFamily="34" charset="0"/>
                <a:ea typeface="Calibri" panose="020F0502020204030204" pitchFamily="34" charset="0"/>
                <a:cs typeface="Times New Roman" panose="02020603050405020304" pitchFamily="18" charset="0"/>
              </a:rPr>
              <a:t> </a:t>
            </a:r>
            <a:r>
              <a:rPr lang="sl-SI" sz="2100" dirty="0" err="1" smtClean="0">
                <a:latin typeface="Arial" panose="020B0604020202020204" pitchFamily="34" charset="0"/>
                <a:ea typeface="Calibri" panose="020F0502020204030204" pitchFamily="34" charset="0"/>
                <a:cs typeface="Times New Roman" panose="02020603050405020304" pitchFamily="18" charset="0"/>
              </a:rPr>
              <a:t>already</a:t>
            </a:r>
            <a:r>
              <a:rPr lang="sl-SI" sz="2100" dirty="0" smtClean="0">
                <a:latin typeface="Arial" panose="020B0604020202020204" pitchFamily="34" charset="0"/>
                <a:ea typeface="Calibri" panose="020F0502020204030204" pitchFamily="34" charset="0"/>
                <a:cs typeface="Times New Roman" panose="02020603050405020304" pitchFamily="18" charset="0"/>
              </a:rPr>
              <a:t> </a:t>
            </a:r>
            <a:r>
              <a:rPr lang="sl-SI" sz="2100" dirty="0" err="1" smtClean="0">
                <a:latin typeface="Arial" panose="020B0604020202020204" pitchFamily="34" charset="0"/>
                <a:ea typeface="Calibri" panose="020F0502020204030204" pitchFamily="34" charset="0"/>
                <a:cs typeface="Times New Roman" panose="02020603050405020304" pitchFamily="18" charset="0"/>
              </a:rPr>
              <a:t>discussed</a:t>
            </a:r>
            <a:r>
              <a:rPr lang="sl-SI" sz="2100" dirty="0" smtClean="0">
                <a:latin typeface="Arial" panose="020B0604020202020204" pitchFamily="34" charset="0"/>
                <a:ea typeface="Calibri" panose="020F0502020204030204" pitchFamily="34" charset="0"/>
                <a:cs typeface="Times New Roman" panose="02020603050405020304" pitchFamily="18" charset="0"/>
              </a:rPr>
              <a:t> in </a:t>
            </a:r>
            <a:r>
              <a:rPr lang="sl-SI" sz="2100" dirty="0" err="1" smtClean="0">
                <a:latin typeface="Arial" panose="020B0604020202020204" pitchFamily="34" charset="0"/>
                <a:ea typeface="Calibri" panose="020F0502020204030204" pitchFamily="34" charset="0"/>
                <a:cs typeface="Times New Roman" panose="02020603050405020304" pitchFamily="18" charset="0"/>
              </a:rPr>
              <a:t>the</a:t>
            </a:r>
            <a:r>
              <a:rPr lang="sl-SI" sz="2100" dirty="0" smtClean="0">
                <a:latin typeface="Arial" panose="020B0604020202020204" pitchFamily="34" charset="0"/>
                <a:ea typeface="Calibri" panose="020F0502020204030204" pitchFamily="34" charset="0"/>
                <a:cs typeface="Times New Roman" panose="02020603050405020304" pitchFamily="18" charset="0"/>
              </a:rPr>
              <a:t> </a:t>
            </a:r>
            <a:r>
              <a:rPr lang="sl-SI" sz="2100" dirty="0" err="1" smtClean="0">
                <a:latin typeface="Arial" panose="020B0604020202020204" pitchFamily="34" charset="0"/>
                <a:ea typeface="Calibri" panose="020F0502020204030204" pitchFamily="34" charset="0"/>
                <a:cs typeface="Times New Roman" panose="02020603050405020304" pitchFamily="18" charset="0"/>
              </a:rPr>
              <a:t>first</a:t>
            </a:r>
            <a:r>
              <a:rPr lang="sl-SI" sz="2100" dirty="0" smtClean="0">
                <a:latin typeface="Arial" panose="020B0604020202020204" pitchFamily="34" charset="0"/>
                <a:ea typeface="Calibri" panose="020F0502020204030204" pitchFamily="34" charset="0"/>
                <a:cs typeface="Times New Roman" panose="02020603050405020304" pitchFamily="18" charset="0"/>
              </a:rPr>
              <a:t> </a:t>
            </a:r>
            <a:r>
              <a:rPr lang="sl-SI" sz="2100" dirty="0" err="1" smtClean="0">
                <a:latin typeface="Arial" panose="020B0604020202020204" pitchFamily="34" charset="0"/>
                <a:ea typeface="Calibri" panose="020F0502020204030204" pitchFamily="34" charset="0"/>
                <a:cs typeface="Times New Roman" panose="02020603050405020304" pitchFamily="18" charset="0"/>
              </a:rPr>
              <a:t>exercise</a:t>
            </a:r>
            <a:endParaRPr lang="sl-SI" sz="2100" dirty="0" smtClean="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Calibri" panose="020F0502020204030204" pitchFamily="34" charset="0"/>
              <a:buChar char="-"/>
            </a:pPr>
            <a:r>
              <a:rPr lang="sl-SI" sz="2100" dirty="0" err="1" smtClean="0">
                <a:latin typeface="Arial" panose="020B0604020202020204" pitchFamily="34" charset="0"/>
                <a:ea typeface="Calibri" panose="020F0502020204030204" pitchFamily="34" charset="0"/>
                <a:cs typeface="Times New Roman" panose="02020603050405020304" pitchFamily="18" charset="0"/>
              </a:rPr>
              <a:t>the</a:t>
            </a:r>
            <a:r>
              <a:rPr lang="sl-SI" sz="2100" dirty="0" smtClean="0">
                <a:latin typeface="Arial" panose="020B0604020202020204" pitchFamily="34" charset="0"/>
                <a:ea typeface="Calibri" panose="020F0502020204030204" pitchFamily="34" charset="0"/>
                <a:cs typeface="Times New Roman" panose="02020603050405020304" pitchFamily="18" charset="0"/>
              </a:rPr>
              <a:t> </a:t>
            </a:r>
            <a:r>
              <a:rPr lang="sl-SI" sz="2100" dirty="0" err="1" smtClean="0">
                <a:latin typeface="Arial" panose="020B0604020202020204" pitchFamily="34" charset="0"/>
                <a:ea typeface="Calibri" panose="020F0502020204030204" pitchFamily="34" charset="0"/>
                <a:cs typeface="Times New Roman" panose="02020603050405020304" pitchFamily="18" charset="0"/>
              </a:rPr>
              <a:t>sentences</a:t>
            </a:r>
            <a:r>
              <a:rPr lang="sl-SI" sz="2100" dirty="0" smtClean="0">
                <a:latin typeface="Arial" panose="020B0604020202020204" pitchFamily="34" charset="0"/>
                <a:ea typeface="Calibri" panose="020F0502020204030204" pitchFamily="34" charset="0"/>
                <a:cs typeface="Times New Roman" panose="02020603050405020304" pitchFamily="18" charset="0"/>
              </a:rPr>
              <a:t> are </a:t>
            </a:r>
            <a:r>
              <a:rPr lang="sl-SI" sz="2100" dirty="0" err="1" smtClean="0">
                <a:latin typeface="Arial" panose="020B0604020202020204" pitchFamily="34" charset="0"/>
                <a:ea typeface="Calibri" panose="020F0502020204030204" pitchFamily="34" charset="0"/>
                <a:cs typeface="Times New Roman" panose="02020603050405020304" pitchFamily="18" charset="0"/>
              </a:rPr>
              <a:t>shown</a:t>
            </a:r>
            <a:r>
              <a:rPr lang="sl-SI" sz="2100" dirty="0" smtClean="0">
                <a:latin typeface="Arial" panose="020B0604020202020204" pitchFamily="34" charset="0"/>
                <a:ea typeface="Calibri" panose="020F0502020204030204" pitchFamily="34" charset="0"/>
                <a:cs typeface="Times New Roman" panose="02020603050405020304" pitchFamily="18" charset="0"/>
              </a:rPr>
              <a:t> on </a:t>
            </a:r>
            <a:r>
              <a:rPr lang="sl-SI" sz="2100" dirty="0" err="1" smtClean="0">
                <a:latin typeface="Arial" panose="020B0604020202020204" pitchFamily="34" charset="0"/>
                <a:ea typeface="Calibri" panose="020F0502020204030204" pitchFamily="34" charset="0"/>
                <a:cs typeface="Times New Roman" panose="02020603050405020304" pitchFamily="18" charset="0"/>
              </a:rPr>
              <a:t>the</a:t>
            </a:r>
            <a:r>
              <a:rPr lang="sl-SI" sz="2100" dirty="0" smtClean="0">
                <a:latin typeface="Arial" panose="020B0604020202020204" pitchFamily="34" charset="0"/>
                <a:ea typeface="Calibri" panose="020F0502020204030204" pitchFamily="34" charset="0"/>
                <a:cs typeface="Times New Roman" panose="02020603050405020304" pitchFamily="18" charset="0"/>
              </a:rPr>
              <a:t> </a:t>
            </a:r>
            <a:r>
              <a:rPr lang="sl-SI" sz="2100" dirty="0" err="1" smtClean="0">
                <a:latin typeface="Arial" panose="020B0604020202020204" pitchFamily="34" charset="0"/>
                <a:ea typeface="Calibri" panose="020F0502020204030204" pitchFamily="34" charset="0"/>
                <a:cs typeface="Times New Roman" panose="02020603050405020304" pitchFamily="18" charset="0"/>
              </a:rPr>
              <a:t>powerpoint</a:t>
            </a:r>
            <a:r>
              <a:rPr lang="sl-SI" sz="2100" dirty="0" smtClean="0">
                <a:latin typeface="Arial" panose="020B0604020202020204" pitchFamily="34" charset="0"/>
                <a:ea typeface="Calibri" panose="020F0502020204030204" pitchFamily="34" charset="0"/>
                <a:cs typeface="Times New Roman" panose="02020603050405020304" pitchFamily="18" charset="0"/>
              </a:rPr>
              <a:t> one </a:t>
            </a:r>
            <a:r>
              <a:rPr lang="sl-SI" sz="2100" dirty="0" err="1" smtClean="0">
                <a:latin typeface="Arial" panose="020B0604020202020204" pitchFamily="34" charset="0"/>
                <a:ea typeface="Calibri" panose="020F0502020204030204" pitchFamily="34" charset="0"/>
                <a:cs typeface="Times New Roman" panose="02020603050405020304" pitchFamily="18" charset="0"/>
              </a:rPr>
              <a:t>by</a:t>
            </a:r>
            <a:r>
              <a:rPr lang="sl-SI" sz="2100" dirty="0" smtClean="0">
                <a:latin typeface="Arial" panose="020B0604020202020204" pitchFamily="34" charset="0"/>
                <a:ea typeface="Calibri" panose="020F0502020204030204" pitchFamily="34" charset="0"/>
                <a:cs typeface="Times New Roman" panose="02020603050405020304" pitchFamily="18" charset="0"/>
              </a:rPr>
              <a:t> one, so </a:t>
            </a:r>
            <a:r>
              <a:rPr lang="sl-SI" sz="2100" dirty="0" err="1" smtClean="0">
                <a:latin typeface="Arial" panose="020B0604020202020204" pitchFamily="34" charset="0"/>
                <a:ea typeface="Calibri" panose="020F0502020204030204" pitchFamily="34" charset="0"/>
                <a:cs typeface="Times New Roman" panose="02020603050405020304" pitchFamily="18" charset="0"/>
              </a:rPr>
              <a:t>that</a:t>
            </a:r>
            <a:r>
              <a:rPr lang="sl-SI" sz="2100" dirty="0" smtClean="0">
                <a:latin typeface="Arial" panose="020B0604020202020204" pitchFamily="34" charset="0"/>
                <a:ea typeface="Calibri" panose="020F0502020204030204" pitchFamily="34" charset="0"/>
                <a:cs typeface="Times New Roman" panose="02020603050405020304" pitchFamily="18" charset="0"/>
              </a:rPr>
              <a:t> </a:t>
            </a:r>
            <a:r>
              <a:rPr lang="sl-SI" sz="2100" dirty="0" err="1" smtClean="0">
                <a:latin typeface="Arial" panose="020B0604020202020204" pitchFamily="34" charset="0"/>
                <a:ea typeface="Calibri" panose="020F0502020204030204" pitchFamily="34" charset="0"/>
                <a:cs typeface="Times New Roman" panose="02020603050405020304" pitchFamily="18" charset="0"/>
              </a:rPr>
              <a:t>everyone</a:t>
            </a:r>
            <a:r>
              <a:rPr lang="sl-SI" sz="2100" dirty="0" smtClean="0">
                <a:latin typeface="Arial" panose="020B0604020202020204" pitchFamily="34" charset="0"/>
                <a:ea typeface="Calibri" panose="020F0502020204030204" pitchFamily="34" charset="0"/>
                <a:cs typeface="Times New Roman" panose="02020603050405020304" pitchFamily="18" charset="0"/>
              </a:rPr>
              <a:t> </a:t>
            </a:r>
            <a:r>
              <a:rPr lang="sl-SI" sz="2100" dirty="0" err="1" smtClean="0">
                <a:latin typeface="Arial" panose="020B0604020202020204" pitchFamily="34" charset="0"/>
                <a:ea typeface="Calibri" panose="020F0502020204030204" pitchFamily="34" charset="0"/>
                <a:cs typeface="Times New Roman" panose="02020603050405020304" pitchFamily="18" charset="0"/>
              </a:rPr>
              <a:t>concentrates</a:t>
            </a:r>
            <a:r>
              <a:rPr lang="sl-SI" sz="2100" dirty="0" smtClean="0">
                <a:latin typeface="Arial" panose="020B0604020202020204" pitchFamily="34" charset="0"/>
                <a:ea typeface="Calibri" panose="020F0502020204030204" pitchFamily="34" charset="0"/>
                <a:cs typeface="Times New Roman" panose="02020603050405020304" pitchFamily="18" charset="0"/>
              </a:rPr>
              <a:t> on </a:t>
            </a:r>
            <a:r>
              <a:rPr lang="sl-SI" sz="2100" dirty="0" err="1" smtClean="0">
                <a:latin typeface="Arial" panose="020B0604020202020204" pitchFamily="34" charset="0"/>
                <a:ea typeface="Calibri" panose="020F0502020204030204" pitchFamily="34" charset="0"/>
                <a:cs typeface="Times New Roman" panose="02020603050405020304" pitchFamily="18" charset="0"/>
              </a:rPr>
              <a:t>and</a:t>
            </a:r>
            <a:r>
              <a:rPr lang="sl-SI" sz="2100" dirty="0" smtClean="0">
                <a:latin typeface="Arial" panose="020B0604020202020204" pitchFamily="34" charset="0"/>
                <a:ea typeface="Calibri" panose="020F0502020204030204" pitchFamily="34" charset="0"/>
                <a:cs typeface="Times New Roman" panose="02020603050405020304" pitchFamily="18" charset="0"/>
              </a:rPr>
              <a:t>/</a:t>
            </a:r>
            <a:r>
              <a:rPr lang="sl-SI" sz="2100" dirty="0" err="1" smtClean="0">
                <a:latin typeface="Arial" panose="020B0604020202020204" pitchFamily="34" charset="0"/>
                <a:ea typeface="Calibri" panose="020F0502020204030204" pitchFamily="34" charset="0"/>
                <a:cs typeface="Times New Roman" panose="02020603050405020304" pitchFamily="18" charset="0"/>
              </a:rPr>
              <a:t>or</a:t>
            </a:r>
            <a:r>
              <a:rPr lang="sl-SI" sz="2100" dirty="0" smtClean="0">
                <a:latin typeface="Arial" panose="020B0604020202020204" pitchFamily="34" charset="0"/>
                <a:ea typeface="Calibri" panose="020F0502020204030204" pitchFamily="34" charset="0"/>
                <a:cs typeface="Times New Roman" panose="02020603050405020304" pitchFamily="18" charset="0"/>
              </a:rPr>
              <a:t> </a:t>
            </a:r>
            <a:r>
              <a:rPr lang="sl-SI" sz="2100" dirty="0" err="1" smtClean="0">
                <a:latin typeface="Arial" panose="020B0604020202020204" pitchFamily="34" charset="0"/>
                <a:ea typeface="Calibri" panose="020F0502020204030204" pitchFamily="34" charset="0"/>
                <a:cs typeface="Times New Roman" panose="02020603050405020304" pitchFamily="18" charset="0"/>
              </a:rPr>
              <a:t>discusses</a:t>
            </a:r>
            <a:r>
              <a:rPr lang="sl-SI" sz="2100" dirty="0" smtClean="0">
                <a:latin typeface="Arial" panose="020B0604020202020204" pitchFamily="34" charset="0"/>
                <a:ea typeface="Calibri" panose="020F0502020204030204" pitchFamily="34" charset="0"/>
                <a:cs typeface="Times New Roman" panose="02020603050405020304" pitchFamily="18" charset="0"/>
              </a:rPr>
              <a:t> </a:t>
            </a:r>
            <a:r>
              <a:rPr lang="sl-SI" sz="2100" dirty="0" err="1" smtClean="0">
                <a:latin typeface="Arial" panose="020B0604020202020204" pitchFamily="34" charset="0"/>
                <a:ea typeface="Calibri" panose="020F0502020204030204" pitchFamily="34" charset="0"/>
                <a:cs typeface="Times New Roman" panose="02020603050405020304" pitchFamily="18" charset="0"/>
              </a:rPr>
              <a:t>the</a:t>
            </a:r>
            <a:r>
              <a:rPr lang="sl-SI" sz="2100" dirty="0" smtClean="0">
                <a:latin typeface="Arial" panose="020B0604020202020204" pitchFamily="34" charset="0"/>
                <a:ea typeface="Calibri" panose="020F0502020204030204" pitchFamily="34" charset="0"/>
                <a:cs typeface="Times New Roman" panose="02020603050405020304" pitchFamily="18" charset="0"/>
              </a:rPr>
              <a:t> same sentence. </a:t>
            </a:r>
            <a:endParaRPr lang="sl-SI" sz="2100" dirty="0" smtClean="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sl-SI" sz="2100" dirty="0" smtClean="0">
                <a:latin typeface="Arial" panose="020B0604020202020204" pitchFamily="34" charset="0"/>
                <a:ea typeface="Calibri" panose="020F0502020204030204" pitchFamily="34" charset="0"/>
                <a:cs typeface="Times New Roman" panose="02020603050405020304" pitchFamily="18" charset="0"/>
              </a:rPr>
              <a:t>(</a:t>
            </a:r>
            <a:r>
              <a:rPr lang="sl-SI" sz="2100" i="1" dirty="0" err="1" smtClean="0">
                <a:latin typeface="Times New Roman" panose="02020603050405020304" pitchFamily="18" charset="0"/>
                <a:ea typeface="Calibri" panose="020F0502020204030204" pitchFamily="34" charset="0"/>
                <a:cs typeface="Times New Roman" panose="02020603050405020304" pitchFamily="18" charset="0"/>
              </a:rPr>
              <a:t>Once</a:t>
            </a:r>
            <a:r>
              <a:rPr lang="sl-SI" sz="2100" i="1" dirty="0" smtClean="0">
                <a:latin typeface="Times New Roman" panose="02020603050405020304" pitchFamily="18" charset="0"/>
                <a:ea typeface="Calibri" panose="020F0502020204030204" pitchFamily="34" charset="0"/>
                <a:cs typeface="Times New Roman" panose="02020603050405020304" pitchFamily="18" charset="0"/>
              </a:rPr>
              <a:t> </a:t>
            </a:r>
            <a:r>
              <a:rPr lang="sl-SI" sz="2100" i="1" dirty="0" err="1" smtClean="0">
                <a:latin typeface="Times New Roman" panose="02020603050405020304" pitchFamily="18" charset="0"/>
                <a:ea typeface="Calibri" panose="020F0502020204030204" pitchFamily="34" charset="0"/>
                <a:cs typeface="Times New Roman" panose="02020603050405020304" pitchFamily="18" charset="0"/>
              </a:rPr>
              <a:t>an</a:t>
            </a:r>
            <a:r>
              <a:rPr lang="sl-SI" sz="2100" i="1" dirty="0" smtClean="0">
                <a:latin typeface="Times New Roman" panose="02020603050405020304" pitchFamily="18" charset="0"/>
                <a:ea typeface="Calibri" panose="020F0502020204030204" pitchFamily="34" charset="0"/>
                <a:cs typeface="Times New Roman" panose="02020603050405020304" pitchFamily="18" charset="0"/>
              </a:rPr>
              <a:t> </a:t>
            </a:r>
            <a:r>
              <a:rPr lang="sl-SI" sz="2100" i="1" dirty="0" err="1" smtClean="0">
                <a:latin typeface="Times New Roman" panose="02020603050405020304" pitchFamily="18" charset="0"/>
                <a:ea typeface="Calibri" panose="020F0502020204030204" pitchFamily="34" charset="0"/>
                <a:cs typeface="Times New Roman" panose="02020603050405020304" pitchFamily="18" charset="0"/>
              </a:rPr>
              <a:t>answer</a:t>
            </a:r>
            <a:r>
              <a:rPr lang="sl-SI" sz="2100" i="1" dirty="0" smtClean="0">
                <a:latin typeface="Times New Roman" panose="02020603050405020304" pitchFamily="18" charset="0"/>
                <a:ea typeface="Calibri" panose="020F0502020204030204" pitchFamily="34" charset="0"/>
                <a:cs typeface="Times New Roman" panose="02020603050405020304" pitchFamily="18" charset="0"/>
              </a:rPr>
              <a:t> is </a:t>
            </a:r>
            <a:r>
              <a:rPr lang="sl-SI" sz="2100" i="1" dirty="0" err="1" smtClean="0">
                <a:latin typeface="Times New Roman" panose="02020603050405020304" pitchFamily="18" charset="0"/>
                <a:ea typeface="Calibri" panose="020F0502020204030204" pitchFamily="34" charset="0"/>
                <a:cs typeface="Times New Roman" panose="02020603050405020304" pitchFamily="18" charset="0"/>
              </a:rPr>
              <a:t>given</a:t>
            </a:r>
            <a:r>
              <a:rPr lang="sl-SI" sz="2100" i="1" dirty="0" smtClean="0">
                <a:latin typeface="Times New Roman" panose="02020603050405020304" pitchFamily="18" charset="0"/>
                <a:ea typeface="Calibri" panose="020F0502020204030204" pitchFamily="34" charset="0"/>
                <a:cs typeface="Times New Roman" panose="02020603050405020304" pitchFamily="18" charset="0"/>
              </a:rPr>
              <a:t> </a:t>
            </a:r>
            <a:r>
              <a:rPr lang="sl-SI" sz="2100" i="1" dirty="0" err="1" smtClean="0">
                <a:latin typeface="Times New Roman" panose="02020603050405020304" pitchFamily="18" charset="0"/>
                <a:ea typeface="Calibri" panose="020F0502020204030204" pitchFamily="34" charset="0"/>
                <a:cs typeface="Times New Roman" panose="02020603050405020304" pitchFamily="18" charset="0"/>
              </a:rPr>
              <a:t>by</a:t>
            </a:r>
            <a:r>
              <a:rPr lang="sl-SI" sz="2100" i="1" dirty="0" smtClean="0">
                <a:latin typeface="Times New Roman" panose="02020603050405020304" pitchFamily="18" charset="0"/>
                <a:ea typeface="Calibri" panose="020F0502020204030204" pitchFamily="34" charset="0"/>
                <a:cs typeface="Times New Roman" panose="02020603050405020304" pitchFamily="18" charset="0"/>
              </a:rPr>
              <a:t> a </a:t>
            </a:r>
            <a:r>
              <a:rPr lang="sl-SI" sz="2100" i="1" dirty="0" err="1" smtClean="0">
                <a:latin typeface="Times New Roman" panose="02020603050405020304" pitchFamily="18" charset="0"/>
                <a:ea typeface="Calibri" panose="020F0502020204030204" pitchFamily="34" charset="0"/>
                <a:cs typeface="Times New Roman" panose="02020603050405020304" pitchFamily="18" charset="0"/>
              </a:rPr>
              <a:t>student</a:t>
            </a:r>
            <a:r>
              <a:rPr lang="sl-SI" sz="2100" i="1" dirty="0" smtClean="0">
                <a:latin typeface="Times New Roman" panose="02020603050405020304" pitchFamily="18" charset="0"/>
                <a:ea typeface="Calibri" panose="020F0502020204030204" pitchFamily="34" charset="0"/>
                <a:cs typeface="Times New Roman" panose="02020603050405020304" pitchFamily="18" charset="0"/>
              </a:rPr>
              <a:t>, </a:t>
            </a:r>
            <a:r>
              <a:rPr lang="sl-SI" sz="2100" i="1" dirty="0" err="1" smtClean="0">
                <a:latin typeface="Times New Roman" panose="02020603050405020304" pitchFamily="18" charset="0"/>
                <a:ea typeface="Calibri" panose="020F0502020204030204" pitchFamily="34" charset="0"/>
                <a:cs typeface="Times New Roman" panose="02020603050405020304" pitchFamily="18" charset="0"/>
              </a:rPr>
              <a:t>the</a:t>
            </a:r>
            <a:r>
              <a:rPr lang="sl-SI" sz="2100" i="1" dirty="0" smtClean="0">
                <a:latin typeface="Times New Roman" panose="02020603050405020304" pitchFamily="18" charset="0"/>
                <a:ea typeface="Calibri" panose="020F0502020204030204" pitchFamily="34" charset="0"/>
                <a:cs typeface="Times New Roman" panose="02020603050405020304" pitchFamily="18" charset="0"/>
              </a:rPr>
              <a:t> </a:t>
            </a:r>
            <a:r>
              <a:rPr lang="sl-SI" sz="2100" i="1" dirty="0" err="1" smtClean="0">
                <a:latin typeface="Times New Roman" panose="02020603050405020304" pitchFamily="18" charset="0"/>
                <a:ea typeface="Calibri" panose="020F0502020204030204" pitchFamily="34" charset="0"/>
                <a:cs typeface="Times New Roman" panose="02020603050405020304" pitchFamily="18" charset="0"/>
              </a:rPr>
              <a:t>correct</a:t>
            </a:r>
            <a:r>
              <a:rPr lang="sl-SI" sz="2100" i="1" dirty="0" smtClean="0">
                <a:latin typeface="Times New Roman" panose="02020603050405020304" pitchFamily="18" charset="0"/>
                <a:ea typeface="Calibri" panose="020F0502020204030204" pitchFamily="34" charset="0"/>
                <a:cs typeface="Times New Roman" panose="02020603050405020304" pitchFamily="18" charset="0"/>
              </a:rPr>
              <a:t> </a:t>
            </a:r>
            <a:r>
              <a:rPr lang="sl-SI" sz="2100" i="1" dirty="0" err="1" smtClean="0">
                <a:latin typeface="Times New Roman" panose="02020603050405020304" pitchFamily="18" charset="0"/>
                <a:ea typeface="Calibri" panose="020F0502020204030204" pitchFamily="34" charset="0"/>
                <a:cs typeface="Times New Roman" panose="02020603050405020304" pitchFamily="18" charset="0"/>
              </a:rPr>
              <a:t>answers</a:t>
            </a:r>
            <a:r>
              <a:rPr lang="sl-SI" sz="2100" i="1" dirty="0" smtClean="0">
                <a:latin typeface="Times New Roman" panose="02020603050405020304" pitchFamily="18" charset="0"/>
                <a:ea typeface="Calibri" panose="020F0502020204030204" pitchFamily="34" charset="0"/>
                <a:cs typeface="Times New Roman" panose="02020603050405020304" pitchFamily="18" charset="0"/>
              </a:rPr>
              <a:t> </a:t>
            </a:r>
            <a:r>
              <a:rPr lang="sl-SI" sz="2100" i="1" dirty="0" err="1" smtClean="0">
                <a:latin typeface="Times New Roman" panose="02020603050405020304" pitchFamily="18" charset="0"/>
                <a:ea typeface="Calibri" panose="020F0502020204030204" pitchFamily="34" charset="0"/>
                <a:cs typeface="Times New Roman" panose="02020603050405020304" pitchFamily="18" charset="0"/>
              </a:rPr>
              <a:t>appear</a:t>
            </a:r>
            <a:r>
              <a:rPr lang="sl-SI" sz="2100" i="1" dirty="0" smtClean="0">
                <a:latin typeface="Times New Roman" panose="02020603050405020304" pitchFamily="18" charset="0"/>
                <a:ea typeface="Calibri" panose="020F0502020204030204" pitchFamily="34" charset="0"/>
                <a:cs typeface="Times New Roman" panose="02020603050405020304" pitchFamily="18" charset="0"/>
              </a:rPr>
              <a:t> </a:t>
            </a:r>
            <a:r>
              <a:rPr lang="sl-SI" sz="2100" i="1" dirty="0" err="1" smtClean="0">
                <a:latin typeface="Times New Roman" panose="02020603050405020304" pitchFamily="18" charset="0"/>
                <a:ea typeface="Calibri" panose="020F0502020204030204" pitchFamily="34" charset="0"/>
                <a:cs typeface="Times New Roman" panose="02020603050405020304" pitchFamily="18" charset="0"/>
              </a:rPr>
              <a:t>under</a:t>
            </a:r>
            <a:r>
              <a:rPr lang="sl-SI" sz="2100" i="1" dirty="0" smtClean="0">
                <a:latin typeface="Times New Roman" panose="02020603050405020304" pitchFamily="18" charset="0"/>
                <a:ea typeface="Calibri" panose="020F0502020204030204" pitchFamily="34" charset="0"/>
                <a:cs typeface="Times New Roman" panose="02020603050405020304" pitchFamily="18" charset="0"/>
              </a:rPr>
              <a:t> </a:t>
            </a:r>
            <a:r>
              <a:rPr lang="sl-SI" sz="2100" i="1" dirty="0" err="1" smtClean="0">
                <a:latin typeface="Times New Roman" panose="02020603050405020304" pitchFamily="18" charset="0"/>
                <a:ea typeface="Calibri" panose="020F0502020204030204" pitchFamily="34" charset="0"/>
                <a:cs typeface="Times New Roman" panose="02020603050405020304" pitchFamily="18" charset="0"/>
              </a:rPr>
              <a:t>the</a:t>
            </a:r>
            <a:r>
              <a:rPr lang="sl-SI" sz="2100" i="1" dirty="0" smtClean="0">
                <a:latin typeface="Times New Roman" panose="02020603050405020304" pitchFamily="18" charset="0"/>
                <a:ea typeface="Calibri" panose="020F0502020204030204" pitchFamily="34" charset="0"/>
                <a:cs typeface="Times New Roman" panose="02020603050405020304" pitchFamily="18" charset="0"/>
              </a:rPr>
              <a:t> </a:t>
            </a:r>
            <a:r>
              <a:rPr lang="sl-SI" sz="2100" i="1" dirty="0" err="1" smtClean="0">
                <a:latin typeface="Times New Roman" panose="02020603050405020304" pitchFamily="18" charset="0"/>
                <a:ea typeface="Calibri" panose="020F0502020204030204" pitchFamily="34" charset="0"/>
                <a:cs typeface="Times New Roman" panose="02020603050405020304" pitchFamily="18" charset="0"/>
              </a:rPr>
              <a:t>given</a:t>
            </a:r>
            <a:r>
              <a:rPr lang="sl-SI" sz="2100" i="1" dirty="0" smtClean="0">
                <a:latin typeface="Times New Roman" panose="02020603050405020304" pitchFamily="18" charset="0"/>
                <a:ea typeface="Calibri" panose="020F0502020204030204" pitchFamily="34" charset="0"/>
                <a:cs typeface="Times New Roman" panose="02020603050405020304" pitchFamily="18" charset="0"/>
              </a:rPr>
              <a:t> sentence in </a:t>
            </a:r>
            <a:r>
              <a:rPr lang="sl-SI" sz="2100" i="1" dirty="0" err="1" smtClean="0">
                <a:latin typeface="Times New Roman" panose="02020603050405020304" pitchFamily="18" charset="0"/>
                <a:ea typeface="Calibri" panose="020F0502020204030204" pitchFamily="34" charset="0"/>
                <a:cs typeface="Times New Roman" panose="02020603050405020304" pitchFamily="18" charset="0"/>
              </a:rPr>
              <a:t>yellow</a:t>
            </a:r>
            <a:r>
              <a:rPr lang="sl-SI" sz="2100" i="1" dirty="0" smtClean="0">
                <a:latin typeface="Times New Roman" panose="02020603050405020304" pitchFamily="18" charset="0"/>
                <a:ea typeface="Calibri" panose="020F0502020204030204" pitchFamily="34" charset="0"/>
                <a:cs typeface="Times New Roman" panose="02020603050405020304" pitchFamily="18" charset="0"/>
              </a:rPr>
              <a:t>)</a:t>
            </a:r>
            <a:endParaRPr lang="sl-SI" sz="21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l-SI" sz="2100" dirty="0">
              <a:latin typeface="Calibri" panose="020F0502020204030204" pitchFamily="34" charset="0"/>
              <a:ea typeface="Calibri" panose="020F0502020204030204" pitchFamily="34" charset="0"/>
              <a:cs typeface="Times New Roman" panose="02020603050405020304" pitchFamily="18" charset="0"/>
            </a:endParaRPr>
          </a:p>
          <a:p>
            <a:endParaRPr lang="sl-SI" dirty="0"/>
          </a:p>
        </p:txBody>
      </p:sp>
    </p:spTree>
    <p:extLst>
      <p:ext uri="{BB962C8B-B14F-4D97-AF65-F5344CB8AC3E}">
        <p14:creationId xmlns:p14="http://schemas.microsoft.com/office/powerpoint/2010/main" val="11930974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sp>
        <p:nvSpPr>
          <p:cNvPr id="3" name="Označba mesta vsebine 2"/>
          <p:cNvSpPr>
            <a:spLocks noGrp="1"/>
          </p:cNvSpPr>
          <p:nvPr>
            <p:ph idx="1"/>
          </p:nvPr>
        </p:nvSpPr>
        <p:spPr>
          <a:xfrm>
            <a:off x="2589212" y="2133600"/>
            <a:ext cx="8915400" cy="4339628"/>
          </a:xfrm>
        </p:spPr>
        <p:txBody>
          <a:bodyPr>
            <a:normAutofit lnSpcReduction="10000"/>
          </a:bodyPr>
          <a:lstStyle/>
          <a:p>
            <a:pPr>
              <a:lnSpc>
                <a:spcPct val="107000"/>
              </a:lnSpc>
              <a:spcAft>
                <a:spcPts val="800"/>
              </a:spcAft>
            </a:pPr>
            <a:r>
              <a:rPr lang="sl-SI" sz="2800" b="1" u="sng" dirty="0">
                <a:latin typeface="Arial" panose="020B0604020202020204" pitchFamily="34" charset="0"/>
                <a:ea typeface="Calibri" panose="020F0502020204030204" pitchFamily="34" charset="0"/>
                <a:cs typeface="Times New Roman" panose="02020603050405020304" pitchFamily="18" charset="0"/>
              </a:rPr>
              <a:t>Step 4:</a:t>
            </a:r>
            <a:endParaRPr lang="sl-SI" sz="28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2000" u="sng" dirty="0">
                <a:latin typeface="Arial" panose="020B0604020202020204" pitchFamily="34" charset="0"/>
                <a:ea typeface="Calibri" panose="020F0502020204030204" pitchFamily="34" charset="0"/>
                <a:cs typeface="Times New Roman" panose="02020603050405020304" pitchFamily="18" charset="0"/>
              </a:rPr>
              <a:t>A </a:t>
            </a:r>
            <a:r>
              <a:rPr lang="sl-SI" sz="2000" u="sng" dirty="0" err="1">
                <a:latin typeface="Arial" panose="020B0604020202020204" pitchFamily="34" charset="0"/>
                <a:ea typeface="Calibri" panose="020F0502020204030204" pitchFamily="34" charset="0"/>
                <a:cs typeface="Times New Roman" panose="02020603050405020304" pitchFamily="18" charset="0"/>
              </a:rPr>
              <a:t>revision</a:t>
            </a:r>
            <a:r>
              <a:rPr lang="sl-SI" sz="2000" u="sng" dirty="0">
                <a:latin typeface="Arial" panose="020B0604020202020204" pitchFamily="34" charset="0"/>
                <a:ea typeface="Calibri" panose="020F0502020204030204" pitchFamily="34" charset="0"/>
                <a:cs typeface="Times New Roman" panose="02020603050405020304" pitchFamily="18" charset="0"/>
              </a:rPr>
              <a:t> </a:t>
            </a:r>
            <a:r>
              <a:rPr lang="sl-SI" sz="2000" u="sng" dirty="0" err="1">
                <a:latin typeface="Arial" panose="020B0604020202020204" pitchFamily="34" charset="0"/>
                <a:ea typeface="Calibri" panose="020F0502020204030204" pitchFamily="34" charset="0"/>
                <a:cs typeface="Times New Roman" panose="02020603050405020304" pitchFamily="18" charset="0"/>
              </a:rPr>
              <a:t>of</a:t>
            </a:r>
            <a:r>
              <a:rPr lang="sl-SI" sz="2000" u="sng" dirty="0">
                <a:latin typeface="Arial" panose="020B0604020202020204" pitchFamily="34" charset="0"/>
                <a:ea typeface="Calibri" panose="020F0502020204030204" pitchFamily="34" charset="0"/>
                <a:cs typeface="Times New Roman" panose="02020603050405020304" pitchFamily="18" charset="0"/>
              </a:rPr>
              <a:t> </a:t>
            </a:r>
            <a:r>
              <a:rPr lang="sl-SI" sz="2000" u="sng" dirty="0" err="1">
                <a:latin typeface="Arial" panose="020B0604020202020204" pitchFamily="34" charset="0"/>
                <a:ea typeface="Calibri" panose="020F0502020204030204" pitchFamily="34" charset="0"/>
                <a:cs typeface="Times New Roman" panose="02020603050405020304" pitchFamily="18" charset="0"/>
              </a:rPr>
              <a:t>the</a:t>
            </a:r>
            <a:r>
              <a:rPr lang="sl-SI" sz="2000" u="sng" dirty="0">
                <a:latin typeface="Arial" panose="020B0604020202020204" pitchFamily="34" charset="0"/>
                <a:ea typeface="Calibri" panose="020F0502020204030204" pitchFamily="34" charset="0"/>
                <a:cs typeface="Times New Roman" panose="02020603050405020304" pitchFamily="18" charset="0"/>
              </a:rPr>
              <a:t> </a:t>
            </a:r>
            <a:r>
              <a:rPr lang="sl-SI" sz="2000" u="sng" dirty="0" err="1">
                <a:latin typeface="Arial" panose="020B0604020202020204" pitchFamily="34" charset="0"/>
                <a:ea typeface="Calibri" panose="020F0502020204030204" pitchFamily="34" charset="0"/>
                <a:cs typeface="Times New Roman" panose="02020603050405020304" pitchFamily="18" charset="0"/>
              </a:rPr>
              <a:t>degrees</a:t>
            </a:r>
            <a:r>
              <a:rPr lang="sl-SI" sz="2000" u="sng" dirty="0">
                <a:latin typeface="Arial" panose="020B0604020202020204" pitchFamily="34" charset="0"/>
                <a:ea typeface="Calibri" panose="020F0502020204030204" pitchFamily="34" charset="0"/>
                <a:cs typeface="Times New Roman" panose="02020603050405020304" pitchFamily="18" charset="0"/>
              </a:rPr>
              <a:t> </a:t>
            </a:r>
            <a:r>
              <a:rPr lang="sl-SI" sz="2000" u="sng" dirty="0" err="1">
                <a:latin typeface="Arial" panose="020B0604020202020204" pitchFamily="34" charset="0"/>
                <a:ea typeface="Calibri" panose="020F0502020204030204" pitchFamily="34" charset="0"/>
                <a:cs typeface="Times New Roman" panose="02020603050405020304" pitchFamily="18" charset="0"/>
              </a:rPr>
              <a:t>of</a:t>
            </a:r>
            <a:r>
              <a:rPr lang="sl-SI" sz="2000" u="sng" dirty="0">
                <a:latin typeface="Arial" panose="020B0604020202020204" pitchFamily="34" charset="0"/>
                <a:ea typeface="Calibri" panose="020F0502020204030204" pitchFamily="34" charset="0"/>
                <a:cs typeface="Times New Roman" panose="02020603050405020304" pitchFamily="18" charset="0"/>
              </a:rPr>
              <a:t> </a:t>
            </a:r>
            <a:r>
              <a:rPr lang="sl-SI" sz="2000" u="sng" dirty="0" err="1">
                <a:latin typeface="Arial" panose="020B0604020202020204" pitchFamily="34" charset="0"/>
                <a:ea typeface="Calibri" panose="020F0502020204030204" pitchFamily="34" charset="0"/>
                <a:cs typeface="Times New Roman" panose="02020603050405020304" pitchFamily="18" charset="0"/>
              </a:rPr>
              <a:t>the</a:t>
            </a:r>
            <a:r>
              <a:rPr lang="sl-SI" sz="2000" u="sng" dirty="0">
                <a:latin typeface="Arial" panose="020B0604020202020204" pitchFamily="34" charset="0"/>
                <a:ea typeface="Calibri" panose="020F0502020204030204" pitchFamily="34" charset="0"/>
                <a:cs typeface="Times New Roman" panose="02020603050405020304" pitchFamily="18" charset="0"/>
              </a:rPr>
              <a:t> </a:t>
            </a:r>
            <a:r>
              <a:rPr lang="sl-SI" sz="2000" u="sng" dirty="0" err="1">
                <a:latin typeface="Arial" panose="020B0604020202020204" pitchFamily="34" charset="0"/>
                <a:ea typeface="Calibri" panose="020F0502020204030204" pitchFamily="34" charset="0"/>
                <a:cs typeface="Times New Roman" panose="02020603050405020304" pitchFamily="18" charset="0"/>
              </a:rPr>
              <a:t>adjective</a:t>
            </a:r>
            <a:r>
              <a:rPr lang="sl-SI" sz="2000" dirty="0">
                <a:latin typeface="Arial" panose="020B0604020202020204" pitchFamily="34" charset="0"/>
                <a:ea typeface="Calibri" panose="020F0502020204030204" pitchFamily="34" charset="0"/>
                <a:cs typeface="Times New Roman" panose="02020603050405020304" pitchFamily="18" charset="0"/>
              </a:rPr>
              <a:t>:</a:t>
            </a:r>
            <a:endParaRPr lang="sl-SI"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Calibri" panose="020F0502020204030204" pitchFamily="34" charset="0"/>
              <a:buChar char="-"/>
            </a:pPr>
            <a:r>
              <a:rPr lang="sl-SI" sz="2000" dirty="0" err="1">
                <a:latin typeface="Arial" panose="020B0604020202020204" pitchFamily="34" charset="0"/>
                <a:ea typeface="Calibri" panose="020F0502020204030204" pitchFamily="34" charset="0"/>
                <a:cs typeface="Times New Roman" panose="02020603050405020304" pitchFamily="18" charset="0"/>
              </a:rPr>
              <a:t>the</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new</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vocabulary</a:t>
            </a:r>
            <a:r>
              <a:rPr lang="sl-SI" sz="2000" dirty="0">
                <a:latin typeface="Arial" panose="020B0604020202020204" pitchFamily="34" charset="0"/>
                <a:ea typeface="Calibri" panose="020F0502020204030204" pitchFamily="34" charset="0"/>
                <a:cs typeface="Times New Roman" panose="02020603050405020304" pitchFamily="18" charset="0"/>
              </a:rPr>
              <a:t> is </a:t>
            </a:r>
            <a:r>
              <a:rPr lang="sl-SI" sz="2000" dirty="0" err="1">
                <a:latin typeface="Arial" panose="020B0604020202020204" pitchFamily="34" charset="0"/>
                <a:ea typeface="Calibri" panose="020F0502020204030204" pitchFamily="34" charset="0"/>
                <a:cs typeface="Times New Roman" panose="02020603050405020304" pitchFamily="18" charset="0"/>
              </a:rPr>
              <a:t>shown</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once</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again</a:t>
            </a:r>
            <a:r>
              <a:rPr lang="sl-SI" sz="2000" dirty="0">
                <a:latin typeface="Arial" panose="020B0604020202020204" pitchFamily="34" charset="0"/>
                <a:ea typeface="Calibri" panose="020F0502020204030204" pitchFamily="34" charset="0"/>
                <a:cs typeface="Times New Roman" panose="02020603050405020304" pitchFamily="18" charset="0"/>
              </a:rPr>
              <a:t> on </a:t>
            </a:r>
            <a:r>
              <a:rPr lang="sl-SI" sz="2000" dirty="0" err="1">
                <a:latin typeface="Arial" panose="020B0604020202020204" pitchFamily="34" charset="0"/>
                <a:ea typeface="Calibri" panose="020F0502020204030204" pitchFamily="34" charset="0"/>
                <a:cs typeface="Times New Roman" panose="02020603050405020304" pitchFamily="18" charset="0"/>
              </a:rPr>
              <a:t>the</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powerpoint</a:t>
            </a:r>
            <a:r>
              <a:rPr lang="sl-SI" sz="2000" dirty="0">
                <a:latin typeface="Arial" panose="020B0604020202020204" pitchFamily="34" charset="0"/>
                <a:ea typeface="Calibri" panose="020F0502020204030204" pitchFamily="34" charset="0"/>
                <a:cs typeface="Times New Roman" panose="02020603050405020304" pitchFamily="18" charset="0"/>
              </a:rPr>
              <a:t> </a:t>
            </a:r>
            <a:endParaRPr lang="sl-SI"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Calibri" panose="020F0502020204030204" pitchFamily="34" charset="0"/>
              <a:buChar char="-"/>
            </a:pPr>
            <a:r>
              <a:rPr lang="sl-SI" sz="2000" dirty="0" err="1">
                <a:latin typeface="Arial" panose="020B0604020202020204" pitchFamily="34" charset="0"/>
                <a:ea typeface="Calibri" panose="020F0502020204030204" pitchFamily="34" charset="0"/>
                <a:cs typeface="Times New Roman" panose="02020603050405020304" pitchFamily="18" charset="0"/>
              </a:rPr>
              <a:t>students</a:t>
            </a:r>
            <a:r>
              <a:rPr lang="sl-SI" sz="2000" dirty="0">
                <a:latin typeface="Arial" panose="020B0604020202020204" pitchFamily="34" charset="0"/>
                <a:ea typeface="Calibri" panose="020F0502020204030204" pitchFamily="34" charset="0"/>
                <a:cs typeface="Times New Roman" panose="02020603050405020304" pitchFamily="18" charset="0"/>
              </a:rPr>
              <a:t> are </a:t>
            </a:r>
            <a:r>
              <a:rPr lang="sl-SI" sz="2000" dirty="0" err="1">
                <a:latin typeface="Arial" panose="020B0604020202020204" pitchFamily="34" charset="0"/>
                <a:ea typeface="Calibri" panose="020F0502020204030204" pitchFamily="34" charset="0"/>
                <a:cs typeface="Times New Roman" panose="02020603050405020304" pitchFamily="18" charset="0"/>
              </a:rPr>
              <a:t>asked</a:t>
            </a:r>
            <a:r>
              <a:rPr lang="sl-SI" sz="2000" dirty="0">
                <a:latin typeface="Arial" panose="020B0604020202020204" pitchFamily="34" charset="0"/>
                <a:ea typeface="Calibri" panose="020F0502020204030204" pitchFamily="34" charset="0"/>
                <a:cs typeface="Times New Roman" panose="02020603050405020304" pitchFamily="18" charset="0"/>
              </a:rPr>
              <a:t> to </a:t>
            </a:r>
            <a:r>
              <a:rPr lang="sl-SI" sz="2000" dirty="0" err="1">
                <a:latin typeface="Arial" panose="020B0604020202020204" pitchFamily="34" charset="0"/>
                <a:ea typeface="Calibri" panose="020F0502020204030204" pitchFamily="34" charset="0"/>
                <a:cs typeface="Times New Roman" panose="02020603050405020304" pitchFamily="18" charset="0"/>
              </a:rPr>
              <a:t>find</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adjectives</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among</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the</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projected</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words</a:t>
            </a:r>
            <a:endParaRPr lang="sl-SI"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sl-SI" sz="2400" i="1" dirty="0">
                <a:latin typeface="Times New Roman" panose="02020603050405020304" pitchFamily="18" charset="0"/>
                <a:ea typeface="Calibri" panose="020F0502020204030204" pitchFamily="34" charset="0"/>
                <a:cs typeface="Times New Roman" panose="02020603050405020304" pitchFamily="18" charset="0"/>
              </a:rPr>
              <a:t>(= </a:t>
            </a:r>
            <a:r>
              <a:rPr lang="sl-SI" sz="2400" i="1" dirty="0" err="1">
                <a:latin typeface="Times New Roman" panose="02020603050405020304" pitchFamily="18" charset="0"/>
                <a:ea typeface="Calibri" panose="020F0502020204030204" pitchFamily="34" charset="0"/>
                <a:cs typeface="Times New Roman" panose="02020603050405020304" pitchFamily="18" charset="0"/>
              </a:rPr>
              <a:t>the</a:t>
            </a:r>
            <a:r>
              <a:rPr lang="sl-SI" sz="2400" i="1" dirty="0">
                <a:latin typeface="Times New Roman" panose="02020603050405020304" pitchFamily="18" charset="0"/>
                <a:ea typeface="Calibri" panose="020F0502020204030204" pitchFamily="34" charset="0"/>
                <a:cs typeface="Times New Roman" panose="02020603050405020304" pitchFamily="18" charset="0"/>
              </a:rPr>
              <a:t> </a:t>
            </a:r>
            <a:r>
              <a:rPr lang="sl-SI" sz="2400" i="1" dirty="0" err="1">
                <a:latin typeface="Times New Roman" panose="02020603050405020304" pitchFamily="18" charset="0"/>
                <a:ea typeface="Calibri" panose="020F0502020204030204" pitchFamily="34" charset="0"/>
                <a:cs typeface="Times New Roman" panose="02020603050405020304" pitchFamily="18" charset="0"/>
              </a:rPr>
              <a:t>biggest</a:t>
            </a:r>
            <a:r>
              <a:rPr lang="sl-SI" sz="2400" i="1" dirty="0">
                <a:latin typeface="Times New Roman" panose="02020603050405020304" pitchFamily="18" charset="0"/>
                <a:ea typeface="Calibri" panose="020F0502020204030204" pitchFamily="34" charset="0"/>
                <a:cs typeface="Times New Roman" panose="02020603050405020304" pitchFamily="18" charset="0"/>
              </a:rPr>
              <a:t>, </a:t>
            </a:r>
            <a:r>
              <a:rPr lang="sl-SI" sz="2400" i="1" dirty="0" err="1">
                <a:latin typeface="Times New Roman" panose="02020603050405020304" pitchFamily="18" charset="0"/>
                <a:ea typeface="Calibri" panose="020F0502020204030204" pitchFamily="34" charset="0"/>
                <a:cs typeface="Times New Roman" panose="02020603050405020304" pitchFamily="18" charset="0"/>
              </a:rPr>
              <a:t>the</a:t>
            </a:r>
            <a:r>
              <a:rPr lang="sl-SI" sz="2400" i="1" dirty="0">
                <a:latin typeface="Times New Roman" panose="02020603050405020304" pitchFamily="18" charset="0"/>
                <a:ea typeface="Calibri" panose="020F0502020204030204" pitchFamily="34" charset="0"/>
                <a:cs typeface="Times New Roman" panose="02020603050405020304" pitchFamily="18" charset="0"/>
              </a:rPr>
              <a:t> </a:t>
            </a:r>
            <a:r>
              <a:rPr lang="sl-SI" sz="2400" i="1" dirty="0" err="1">
                <a:latin typeface="Times New Roman" panose="02020603050405020304" pitchFamily="18" charset="0"/>
                <a:ea typeface="Calibri" panose="020F0502020204030204" pitchFamily="34" charset="0"/>
                <a:cs typeface="Times New Roman" panose="02020603050405020304" pitchFamily="18" charset="0"/>
              </a:rPr>
              <a:t>strongest</a:t>
            </a:r>
            <a:r>
              <a:rPr lang="sl-SI" sz="2400" i="1" dirty="0">
                <a:latin typeface="Times New Roman" panose="02020603050405020304" pitchFamily="18" charset="0"/>
                <a:ea typeface="Calibri" panose="020F0502020204030204" pitchFamily="34" charset="0"/>
                <a:cs typeface="Times New Roman" panose="02020603050405020304" pitchFamily="18" charset="0"/>
              </a:rPr>
              <a:t>, </a:t>
            </a:r>
            <a:r>
              <a:rPr lang="sl-SI" sz="2400" i="1" dirty="0" err="1">
                <a:latin typeface="Times New Roman" panose="02020603050405020304" pitchFamily="18" charset="0"/>
                <a:ea typeface="Calibri" panose="020F0502020204030204" pitchFamily="34" charset="0"/>
                <a:cs typeface="Times New Roman" panose="02020603050405020304" pitchFamily="18" charset="0"/>
              </a:rPr>
              <a:t>restless</a:t>
            </a:r>
            <a:r>
              <a:rPr lang="sl-SI" sz="2400" i="1" dirty="0">
                <a:latin typeface="Times New Roman" panose="02020603050405020304" pitchFamily="18" charset="0"/>
                <a:ea typeface="Calibri" panose="020F0502020204030204" pitchFamily="34" charset="0"/>
                <a:cs typeface="Times New Roman" panose="02020603050405020304" pitchFamily="18" charset="0"/>
              </a:rPr>
              <a:t>, </a:t>
            </a:r>
            <a:r>
              <a:rPr lang="sl-SI" sz="2400" i="1" dirty="0" err="1">
                <a:latin typeface="Times New Roman" panose="02020603050405020304" pitchFamily="18" charset="0"/>
                <a:ea typeface="Calibri" panose="020F0502020204030204" pitchFamily="34" charset="0"/>
                <a:cs typeface="Times New Roman" panose="02020603050405020304" pitchFamily="18" charset="0"/>
              </a:rPr>
              <a:t>overpopulated</a:t>
            </a:r>
            <a:r>
              <a:rPr lang="sl-SI" sz="2400" i="1" dirty="0">
                <a:latin typeface="Times New Roman" panose="02020603050405020304" pitchFamily="18" charset="0"/>
                <a:ea typeface="Calibri" panose="020F0502020204030204" pitchFamily="34" charset="0"/>
                <a:cs typeface="Times New Roman" panose="02020603050405020304" pitchFamily="18" charset="0"/>
              </a:rPr>
              <a:t>)</a:t>
            </a:r>
            <a:endParaRPr lang="sl-SI"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Calibri" panose="020F0502020204030204" pitchFamily="34" charset="0"/>
              <a:buChar char="-"/>
            </a:pPr>
            <a:r>
              <a:rPr lang="sl-SI" sz="2000" dirty="0" err="1">
                <a:latin typeface="Arial" panose="020B0604020202020204" pitchFamily="34" charset="0"/>
                <a:ea typeface="Calibri" panose="020F0502020204030204" pitchFamily="34" charset="0"/>
                <a:cs typeface="Times New Roman" panose="02020603050405020304" pitchFamily="18" charset="0"/>
              </a:rPr>
              <a:t>with</a:t>
            </a:r>
            <a:r>
              <a:rPr lang="sl-SI" sz="2000" dirty="0">
                <a:latin typeface="Arial" panose="020B0604020202020204" pitchFamily="34" charset="0"/>
                <a:ea typeface="Calibri" panose="020F0502020204030204" pitchFamily="34" charset="0"/>
                <a:cs typeface="Times New Roman" panose="02020603050405020304" pitchFamily="18" charset="0"/>
              </a:rPr>
              <a:t> a </a:t>
            </a:r>
            <a:r>
              <a:rPr lang="sl-SI" sz="2000" dirty="0" err="1">
                <a:latin typeface="Arial" panose="020B0604020202020204" pitchFamily="34" charset="0"/>
                <a:ea typeface="Calibri" panose="020F0502020204030204" pitchFamily="34" charset="0"/>
                <a:cs typeface="Times New Roman" panose="02020603050405020304" pitchFamily="18" charset="0"/>
              </a:rPr>
              <a:t>raise</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of</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hands</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individual</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students</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give</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all</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three</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degrees</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of</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the</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adjectives</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found</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and</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the</a:t>
            </a:r>
            <a:r>
              <a:rPr lang="sl-SI" sz="2000" dirty="0">
                <a:latin typeface="Arial" panose="020B0604020202020204" pitchFamily="34" charset="0"/>
                <a:ea typeface="Calibri" panose="020F0502020204030204" pitchFamily="34" charset="0"/>
                <a:cs typeface="Times New Roman" panose="02020603050405020304" pitchFamily="18" charset="0"/>
              </a:rPr>
              <a:t> L1 </a:t>
            </a:r>
            <a:r>
              <a:rPr lang="sl-SI" sz="2000" dirty="0" err="1">
                <a:latin typeface="Arial" panose="020B0604020202020204" pitchFamily="34" charset="0"/>
                <a:ea typeface="Calibri" panose="020F0502020204030204" pitchFamily="34" charset="0"/>
                <a:cs typeface="Times New Roman" panose="02020603050405020304" pitchFamily="18" charset="0"/>
              </a:rPr>
              <a:t>equivalent</a:t>
            </a:r>
            <a:endParaRPr lang="sl-SI"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Calibri" panose="020F0502020204030204" pitchFamily="34" charset="0"/>
              <a:buChar char="-"/>
            </a:pPr>
            <a:r>
              <a:rPr lang="sl-SI" sz="2000" dirty="0" err="1">
                <a:latin typeface="Arial" panose="020B0604020202020204" pitchFamily="34" charset="0"/>
                <a:ea typeface="Calibri" panose="020F0502020204030204" pitchFamily="34" charset="0"/>
                <a:cs typeface="Times New Roman" panose="02020603050405020304" pitchFamily="18" charset="0"/>
              </a:rPr>
              <a:t>students</a:t>
            </a:r>
            <a:r>
              <a:rPr lang="sl-SI" sz="2000" dirty="0">
                <a:latin typeface="Arial" panose="020B0604020202020204" pitchFamily="34" charset="0"/>
                <a:ea typeface="Calibri" panose="020F0502020204030204" pitchFamily="34" charset="0"/>
                <a:cs typeface="Times New Roman" panose="02020603050405020304" pitchFamily="18" charset="0"/>
              </a:rPr>
              <a:t> are </a:t>
            </a:r>
            <a:r>
              <a:rPr lang="sl-SI" sz="2000" dirty="0" err="1">
                <a:latin typeface="Arial" panose="020B0604020202020204" pitchFamily="34" charset="0"/>
                <a:ea typeface="Calibri" panose="020F0502020204030204" pitchFamily="34" charset="0"/>
                <a:cs typeface="Times New Roman" panose="02020603050405020304" pitchFamily="18" charset="0"/>
              </a:rPr>
              <a:t>invited</a:t>
            </a:r>
            <a:r>
              <a:rPr lang="sl-SI" sz="2000" dirty="0">
                <a:latin typeface="Arial" panose="020B0604020202020204" pitchFamily="34" charset="0"/>
                <a:ea typeface="Calibri" panose="020F0502020204030204" pitchFamily="34" charset="0"/>
                <a:cs typeface="Times New Roman" panose="02020603050405020304" pitchFamily="18" charset="0"/>
              </a:rPr>
              <a:t> to </a:t>
            </a:r>
            <a:r>
              <a:rPr lang="sl-SI" sz="2000" dirty="0" err="1">
                <a:latin typeface="Arial" panose="020B0604020202020204" pitchFamily="34" charset="0"/>
                <a:ea typeface="Calibri" panose="020F0502020204030204" pitchFamily="34" charset="0"/>
                <a:cs typeface="Times New Roman" panose="02020603050405020304" pitchFamily="18" charset="0"/>
              </a:rPr>
              <a:t>check</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their</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geography</a:t>
            </a:r>
            <a:r>
              <a:rPr lang="sl-SI" sz="2000" dirty="0">
                <a:latin typeface="Arial" panose="020B0604020202020204" pitchFamily="34" charset="0"/>
                <a:ea typeface="Calibri" panose="020F0502020204030204" pitchFamily="34" charset="0"/>
                <a:cs typeface="Times New Roman" panose="02020603050405020304" pitchFamily="18" charset="0"/>
              </a:rPr>
              <a:t> notes </a:t>
            </a:r>
            <a:r>
              <a:rPr lang="sl-SI" sz="2000" dirty="0" err="1">
                <a:latin typeface="Arial" panose="020B0604020202020204" pitchFamily="34" charset="0"/>
                <a:ea typeface="Calibri" panose="020F0502020204030204" pitchFamily="34" charset="0"/>
                <a:cs typeface="Times New Roman" panose="02020603050405020304" pitchFamily="18" charset="0"/>
              </a:rPr>
              <a:t>and</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produce</a:t>
            </a:r>
            <a:r>
              <a:rPr lang="sl-SI" sz="2000" dirty="0">
                <a:latin typeface="Arial" panose="020B0604020202020204" pitchFamily="34" charset="0"/>
                <a:ea typeface="Calibri" panose="020F0502020204030204" pitchFamily="34" charset="0"/>
                <a:cs typeface="Times New Roman" panose="02020603050405020304" pitchFamily="18" charset="0"/>
              </a:rPr>
              <a:t> more L2 </a:t>
            </a:r>
            <a:r>
              <a:rPr lang="sl-SI" sz="2000" dirty="0" err="1">
                <a:latin typeface="Arial" panose="020B0604020202020204" pitchFamily="34" charset="0"/>
                <a:ea typeface="Calibri" panose="020F0502020204030204" pitchFamily="34" charset="0"/>
                <a:cs typeface="Times New Roman" panose="02020603050405020304" pitchFamily="18" charset="0"/>
              </a:rPr>
              <a:t>adjectives</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with</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which</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they</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could</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describe</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Japan</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and</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its</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people</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which</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the</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teacher</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randomly</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writes</a:t>
            </a:r>
            <a:r>
              <a:rPr lang="sl-SI" sz="2000" dirty="0">
                <a:latin typeface="Arial" panose="020B0604020202020204" pitchFamily="34" charset="0"/>
                <a:ea typeface="Calibri" panose="020F0502020204030204" pitchFamily="34" charset="0"/>
                <a:cs typeface="Times New Roman" panose="02020603050405020304" pitchFamily="18" charset="0"/>
              </a:rPr>
              <a:t> on </a:t>
            </a:r>
            <a:r>
              <a:rPr lang="sl-SI" sz="2000" dirty="0" err="1">
                <a:latin typeface="Arial" panose="020B0604020202020204" pitchFamily="34" charset="0"/>
                <a:ea typeface="Calibri" panose="020F0502020204030204" pitchFamily="34" charset="0"/>
                <a:cs typeface="Times New Roman" panose="02020603050405020304" pitchFamily="18" charset="0"/>
              </a:rPr>
              <a:t>the</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board</a:t>
            </a:r>
            <a:r>
              <a:rPr lang="sl-SI" sz="2000" dirty="0">
                <a:latin typeface="Arial" panose="020B0604020202020204" pitchFamily="34" charset="0"/>
                <a:ea typeface="Calibri" panose="020F0502020204030204" pitchFamily="34" charset="0"/>
                <a:cs typeface="Times New Roman" panose="02020603050405020304" pitchFamily="18" charset="0"/>
              </a:rPr>
              <a:t>.</a:t>
            </a:r>
            <a:endParaRPr lang="sl-SI"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endParaRPr lang="sl-SI" sz="1600" dirty="0">
              <a:latin typeface="Calibri" panose="020F0502020204030204" pitchFamily="34" charset="0"/>
              <a:ea typeface="Calibri" panose="020F0502020204030204" pitchFamily="34" charset="0"/>
              <a:cs typeface="Times New Roman" panose="02020603050405020304" pitchFamily="18" charset="0"/>
            </a:endParaRPr>
          </a:p>
          <a:p>
            <a:endParaRPr lang="sl-SI" dirty="0"/>
          </a:p>
        </p:txBody>
      </p:sp>
    </p:spTree>
    <p:extLst>
      <p:ext uri="{BB962C8B-B14F-4D97-AF65-F5344CB8AC3E}">
        <p14:creationId xmlns:p14="http://schemas.microsoft.com/office/powerpoint/2010/main" val="29619497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3267856" y="1222579"/>
            <a:ext cx="8064708" cy="6314742"/>
          </a:xfrm>
          <a:prstGeom prst="rect">
            <a:avLst/>
          </a:prstGeom>
        </p:spPr>
        <p:txBody>
          <a:bodyPr wrap="square">
            <a:spAutoFit/>
          </a:bodyPr>
          <a:lstStyle/>
          <a:p>
            <a:pPr>
              <a:lnSpc>
                <a:spcPct val="107000"/>
              </a:lnSpc>
              <a:spcAft>
                <a:spcPts val="800"/>
              </a:spcAft>
            </a:pPr>
            <a:r>
              <a:rPr lang="sl-SI" u="sng" dirty="0">
                <a:latin typeface="Arial" panose="020B0604020202020204" pitchFamily="34" charset="0"/>
                <a:ea typeface="Calibri" panose="020F0502020204030204" pitchFamily="34" charset="0"/>
                <a:cs typeface="Times New Roman" panose="02020603050405020304" pitchFamily="18" charset="0"/>
              </a:rPr>
              <a:t>A </a:t>
            </a:r>
            <a:r>
              <a:rPr lang="sl-SI" u="sng" dirty="0" err="1">
                <a:latin typeface="Arial" panose="020B0604020202020204" pitchFamily="34" charset="0"/>
                <a:ea typeface="Calibri" panose="020F0502020204030204" pitchFamily="34" charset="0"/>
                <a:cs typeface="Times New Roman" panose="02020603050405020304" pitchFamily="18" charset="0"/>
              </a:rPr>
              <a:t>revision</a:t>
            </a:r>
            <a:r>
              <a:rPr lang="sl-SI" u="sng" dirty="0">
                <a:latin typeface="Arial" panose="020B0604020202020204" pitchFamily="34" charset="0"/>
                <a:ea typeface="Calibri" panose="020F0502020204030204" pitchFamily="34" charset="0"/>
                <a:cs typeface="Times New Roman" panose="02020603050405020304" pitchFamily="18" charset="0"/>
              </a:rPr>
              <a:t> </a:t>
            </a:r>
            <a:r>
              <a:rPr lang="sl-SI" u="sng" dirty="0" err="1">
                <a:latin typeface="Arial" panose="020B0604020202020204" pitchFamily="34" charset="0"/>
                <a:ea typeface="Calibri" panose="020F0502020204030204" pitchFamily="34" charset="0"/>
                <a:cs typeface="Times New Roman" panose="02020603050405020304" pitchFamily="18" charset="0"/>
              </a:rPr>
              <a:t>of</a:t>
            </a:r>
            <a:r>
              <a:rPr lang="sl-SI" u="sng" dirty="0">
                <a:latin typeface="Arial" panose="020B0604020202020204" pitchFamily="34" charset="0"/>
                <a:ea typeface="Calibri" panose="020F0502020204030204" pitchFamily="34" charset="0"/>
                <a:cs typeface="Times New Roman" panose="02020603050405020304" pitchFamily="18" charset="0"/>
              </a:rPr>
              <a:t> </a:t>
            </a:r>
            <a:r>
              <a:rPr lang="sl-SI" u="sng" dirty="0" err="1">
                <a:latin typeface="Arial" panose="020B0604020202020204" pitchFamily="34" charset="0"/>
                <a:ea typeface="Calibri" panose="020F0502020204030204" pitchFamily="34" charset="0"/>
                <a:cs typeface="Times New Roman" panose="02020603050405020304" pitchFamily="18" charset="0"/>
              </a:rPr>
              <a:t>the</a:t>
            </a:r>
            <a:r>
              <a:rPr lang="sl-SI" u="sng" dirty="0">
                <a:latin typeface="Arial" panose="020B0604020202020204" pitchFamily="34" charset="0"/>
                <a:ea typeface="Calibri" panose="020F0502020204030204" pitchFamily="34" charset="0"/>
                <a:cs typeface="Times New Roman" panose="02020603050405020304" pitchFamily="18" charset="0"/>
              </a:rPr>
              <a:t> </a:t>
            </a:r>
            <a:r>
              <a:rPr lang="sl-SI" u="sng" dirty="0" err="1">
                <a:latin typeface="Arial" panose="020B0604020202020204" pitchFamily="34" charset="0"/>
                <a:ea typeface="Calibri" panose="020F0502020204030204" pitchFamily="34" charset="0"/>
                <a:cs typeface="Times New Roman" panose="02020603050405020304" pitchFamily="18" charset="0"/>
              </a:rPr>
              <a:t>expressions</a:t>
            </a:r>
            <a:r>
              <a:rPr lang="sl-SI" u="sng" dirty="0">
                <a:latin typeface="Arial" panose="020B0604020202020204" pitchFamily="34" charset="0"/>
                <a:ea typeface="Calibri" panose="020F0502020204030204" pitchFamily="34" charset="0"/>
                <a:cs typeface="Times New Roman" panose="02020603050405020304" pitchFamily="18" charset="0"/>
              </a:rPr>
              <a:t> used </a:t>
            </a:r>
            <a:r>
              <a:rPr lang="sl-SI" u="sng" dirty="0" err="1">
                <a:latin typeface="Arial" panose="020B0604020202020204" pitchFamily="34" charset="0"/>
                <a:ea typeface="Calibri" panose="020F0502020204030204" pitchFamily="34" charset="0"/>
                <a:cs typeface="Times New Roman" panose="02020603050405020304" pitchFamily="18" charset="0"/>
              </a:rPr>
              <a:t>with</a:t>
            </a:r>
            <a:r>
              <a:rPr lang="sl-SI" u="sng" dirty="0">
                <a:latin typeface="Arial" panose="020B0604020202020204" pitchFamily="34" charset="0"/>
                <a:ea typeface="Calibri" panose="020F0502020204030204" pitchFamily="34" charset="0"/>
                <a:cs typeface="Times New Roman" panose="02020603050405020304" pitchFamily="18" charset="0"/>
              </a:rPr>
              <a:t> </a:t>
            </a:r>
            <a:r>
              <a:rPr lang="sl-SI" u="sng" dirty="0" err="1">
                <a:latin typeface="Arial" panose="020B0604020202020204" pitchFamily="34" charset="0"/>
                <a:ea typeface="Calibri" panose="020F0502020204030204" pitchFamily="34" charset="0"/>
                <a:cs typeface="Times New Roman" panose="02020603050405020304" pitchFamily="18" charset="0"/>
              </a:rPr>
              <a:t>the</a:t>
            </a:r>
            <a:r>
              <a:rPr lang="sl-SI" u="sng" dirty="0">
                <a:latin typeface="Arial" panose="020B0604020202020204" pitchFamily="34" charset="0"/>
                <a:ea typeface="Calibri" panose="020F0502020204030204" pitchFamily="34" charset="0"/>
                <a:cs typeface="Times New Roman" panose="02020603050405020304" pitchFamily="18" charset="0"/>
              </a:rPr>
              <a:t> </a:t>
            </a:r>
            <a:r>
              <a:rPr lang="sl-SI" u="sng" dirty="0" err="1">
                <a:latin typeface="Arial" panose="020B0604020202020204" pitchFamily="34" charset="0"/>
                <a:ea typeface="Calibri" panose="020F0502020204030204" pitchFamily="34" charset="0"/>
                <a:cs typeface="Times New Roman" panose="02020603050405020304" pitchFamily="18" charset="0"/>
              </a:rPr>
              <a:t>degrees</a:t>
            </a:r>
            <a:r>
              <a:rPr lang="sl-SI" u="sng" dirty="0">
                <a:latin typeface="Arial" panose="020B0604020202020204" pitchFamily="34" charset="0"/>
                <a:ea typeface="Calibri" panose="020F0502020204030204" pitchFamily="34" charset="0"/>
                <a:cs typeface="Times New Roman" panose="02020603050405020304" pitchFamily="18" charset="0"/>
              </a:rPr>
              <a:t> </a:t>
            </a:r>
            <a:r>
              <a:rPr lang="sl-SI" u="sng" dirty="0" err="1">
                <a:latin typeface="Arial" panose="020B0604020202020204" pitchFamily="34" charset="0"/>
                <a:ea typeface="Calibri" panose="020F0502020204030204" pitchFamily="34" charset="0"/>
                <a:cs typeface="Times New Roman" panose="02020603050405020304" pitchFamily="18" charset="0"/>
              </a:rPr>
              <a:t>of</a:t>
            </a:r>
            <a:r>
              <a:rPr lang="sl-SI" u="sng" dirty="0">
                <a:latin typeface="Arial" panose="020B0604020202020204" pitchFamily="34" charset="0"/>
                <a:ea typeface="Calibri" panose="020F0502020204030204" pitchFamily="34" charset="0"/>
                <a:cs typeface="Times New Roman" panose="02020603050405020304" pitchFamily="18" charset="0"/>
              </a:rPr>
              <a:t> </a:t>
            </a:r>
            <a:r>
              <a:rPr lang="sl-SI" u="sng" dirty="0" err="1">
                <a:latin typeface="Arial" panose="020B0604020202020204" pitchFamily="34" charset="0"/>
                <a:ea typeface="Calibri" panose="020F0502020204030204" pitchFamily="34" charset="0"/>
                <a:cs typeface="Times New Roman" panose="02020603050405020304" pitchFamily="18" charset="0"/>
              </a:rPr>
              <a:t>the</a:t>
            </a:r>
            <a:r>
              <a:rPr lang="sl-SI" u="sng" dirty="0">
                <a:latin typeface="Arial" panose="020B0604020202020204" pitchFamily="34" charset="0"/>
                <a:ea typeface="Calibri" panose="020F0502020204030204" pitchFamily="34" charset="0"/>
                <a:cs typeface="Times New Roman" panose="02020603050405020304" pitchFamily="18" charset="0"/>
              </a:rPr>
              <a:t> </a:t>
            </a:r>
            <a:r>
              <a:rPr lang="sl-SI" u="sng" dirty="0" err="1">
                <a:latin typeface="Arial" panose="020B0604020202020204" pitchFamily="34" charset="0"/>
                <a:ea typeface="Calibri" panose="020F0502020204030204" pitchFamily="34" charset="0"/>
                <a:cs typeface="Times New Roman" panose="02020603050405020304" pitchFamily="18" charset="0"/>
              </a:rPr>
              <a:t>adjectives</a:t>
            </a:r>
            <a:r>
              <a:rPr lang="sl-SI" dirty="0">
                <a:latin typeface="Arial" panose="020B0604020202020204" pitchFamily="34" charset="0"/>
                <a:ea typeface="Calibri" panose="020F0502020204030204" pitchFamily="34" charset="0"/>
                <a:cs typeface="Times New Roman" panose="02020603050405020304" pitchFamily="18" charset="0"/>
              </a:rPr>
              <a:t>:</a:t>
            </a:r>
            <a:endParaRPr lang="sl-SI"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dirty="0">
                <a:latin typeface="Arial" panose="020B0604020202020204" pitchFamily="34" charset="0"/>
                <a:ea typeface="Calibri" panose="020F0502020204030204" pitchFamily="34" charset="0"/>
                <a:cs typeface="Times New Roman" panose="02020603050405020304" pitchFamily="18" charset="0"/>
              </a:rPr>
              <a:t> </a:t>
            </a:r>
            <a:endParaRPr lang="sl-SI"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sl-SI" dirty="0" err="1">
                <a:latin typeface="Arial" panose="020B0604020202020204" pitchFamily="34" charset="0"/>
                <a:ea typeface="Calibri" panose="020F0502020204030204" pitchFamily="34" charset="0"/>
                <a:cs typeface="Times New Roman" panose="02020603050405020304" pitchFamily="18" charset="0"/>
              </a:rPr>
              <a:t>the</a:t>
            </a:r>
            <a:r>
              <a:rPr lang="sl-SI" dirty="0">
                <a:latin typeface="Arial" panose="020B0604020202020204" pitchFamily="34" charset="0"/>
                <a:ea typeface="Calibri" panose="020F0502020204030204" pitchFamily="34" charset="0"/>
                <a:cs typeface="Times New Roman" panose="02020603050405020304" pitchFamily="18" charset="0"/>
              </a:rPr>
              <a:t> </a:t>
            </a:r>
            <a:r>
              <a:rPr lang="sl-SI" dirty="0" err="1">
                <a:latin typeface="Arial" panose="020B0604020202020204" pitchFamily="34" charset="0"/>
                <a:ea typeface="Calibri" panose="020F0502020204030204" pitchFamily="34" charset="0"/>
                <a:cs typeface="Times New Roman" panose="02020603050405020304" pitchFamily="18" charset="0"/>
              </a:rPr>
              <a:t>teacher</a:t>
            </a:r>
            <a:r>
              <a:rPr lang="sl-SI" dirty="0">
                <a:latin typeface="Arial" panose="020B0604020202020204" pitchFamily="34" charset="0"/>
                <a:ea typeface="Calibri" panose="020F0502020204030204" pitchFamily="34" charset="0"/>
                <a:cs typeface="Times New Roman" panose="02020603050405020304" pitchFamily="18" charset="0"/>
              </a:rPr>
              <a:t> </a:t>
            </a:r>
            <a:r>
              <a:rPr lang="sl-SI" dirty="0" err="1">
                <a:latin typeface="Arial" panose="020B0604020202020204" pitchFamily="34" charset="0"/>
                <a:ea typeface="Calibri" panose="020F0502020204030204" pitchFamily="34" charset="0"/>
                <a:cs typeface="Times New Roman" panose="02020603050405020304" pitchFamily="18" charset="0"/>
              </a:rPr>
              <a:t>projects</a:t>
            </a:r>
            <a:r>
              <a:rPr lang="sl-SI" dirty="0">
                <a:latin typeface="Arial" panose="020B0604020202020204" pitchFamily="34" charset="0"/>
                <a:ea typeface="Calibri" panose="020F0502020204030204" pitchFamily="34" charset="0"/>
                <a:cs typeface="Times New Roman" panose="02020603050405020304" pitchFamily="18" charset="0"/>
              </a:rPr>
              <a:t> </a:t>
            </a:r>
            <a:r>
              <a:rPr lang="sl-SI" dirty="0" err="1">
                <a:latin typeface="Arial" panose="020B0604020202020204" pitchFamily="34" charset="0"/>
                <a:ea typeface="Calibri" panose="020F0502020204030204" pitchFamily="34" charset="0"/>
                <a:cs typeface="Times New Roman" panose="02020603050405020304" pitchFamily="18" charset="0"/>
              </a:rPr>
              <a:t>and</a:t>
            </a:r>
            <a:r>
              <a:rPr lang="sl-SI" dirty="0">
                <a:latin typeface="Arial" panose="020B0604020202020204" pitchFamily="34" charset="0"/>
                <a:ea typeface="Calibri" panose="020F0502020204030204" pitchFamily="34" charset="0"/>
                <a:cs typeface="Times New Roman" panose="02020603050405020304" pitchFamily="18" charset="0"/>
              </a:rPr>
              <a:t> </a:t>
            </a:r>
            <a:r>
              <a:rPr lang="sl-SI" dirty="0" err="1">
                <a:latin typeface="Arial" panose="020B0604020202020204" pitchFamily="34" charset="0"/>
                <a:ea typeface="Calibri" panose="020F0502020204030204" pitchFamily="34" charset="0"/>
                <a:cs typeface="Times New Roman" panose="02020603050405020304" pitchFamily="18" charset="0"/>
              </a:rPr>
              <a:t>reviews</a:t>
            </a:r>
            <a:r>
              <a:rPr lang="sl-SI" dirty="0">
                <a:latin typeface="Arial" panose="020B0604020202020204" pitchFamily="34" charset="0"/>
                <a:ea typeface="Calibri" panose="020F0502020204030204" pitchFamily="34" charset="0"/>
                <a:cs typeface="Times New Roman" panose="02020603050405020304" pitchFamily="18" charset="0"/>
              </a:rPr>
              <a:t> L2 </a:t>
            </a:r>
            <a:r>
              <a:rPr lang="sl-SI" dirty="0" err="1">
                <a:latin typeface="Arial" panose="020B0604020202020204" pitchFamily="34" charset="0"/>
                <a:ea typeface="Calibri" panose="020F0502020204030204" pitchFamily="34" charset="0"/>
                <a:cs typeface="Times New Roman" panose="02020603050405020304" pitchFamily="18" charset="0"/>
              </a:rPr>
              <a:t>expressions</a:t>
            </a:r>
            <a:r>
              <a:rPr lang="sl-SI" dirty="0">
                <a:latin typeface="Arial" panose="020B0604020202020204" pitchFamily="34" charset="0"/>
                <a:ea typeface="Calibri" panose="020F0502020204030204" pitchFamily="34" charset="0"/>
                <a:cs typeface="Times New Roman" panose="02020603050405020304" pitchFamily="18" charset="0"/>
              </a:rPr>
              <a:t> used </a:t>
            </a:r>
            <a:r>
              <a:rPr lang="sl-SI" dirty="0" err="1">
                <a:latin typeface="Arial" panose="020B0604020202020204" pitchFamily="34" charset="0"/>
                <a:ea typeface="Calibri" panose="020F0502020204030204" pitchFamily="34" charset="0"/>
                <a:cs typeface="Times New Roman" panose="02020603050405020304" pitchFamily="18" charset="0"/>
              </a:rPr>
              <a:t>with</a:t>
            </a:r>
            <a:r>
              <a:rPr lang="sl-SI" dirty="0">
                <a:latin typeface="Arial" panose="020B0604020202020204" pitchFamily="34" charset="0"/>
                <a:ea typeface="Calibri" panose="020F0502020204030204" pitchFamily="34" charset="0"/>
                <a:cs typeface="Times New Roman" panose="02020603050405020304" pitchFamily="18" charset="0"/>
              </a:rPr>
              <a:t> </a:t>
            </a:r>
            <a:r>
              <a:rPr lang="sl-SI" dirty="0" err="1">
                <a:latin typeface="Arial" panose="020B0604020202020204" pitchFamily="34" charset="0"/>
                <a:ea typeface="Calibri" panose="020F0502020204030204" pitchFamily="34" charset="0"/>
                <a:cs typeface="Times New Roman" panose="02020603050405020304" pitchFamily="18" charset="0"/>
              </a:rPr>
              <a:t>adjectives</a:t>
            </a:r>
            <a:endParaRPr lang="sl-SI" sz="16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sl-SI" dirty="0">
                <a:latin typeface="Arial" panose="020B0604020202020204" pitchFamily="34" charset="0"/>
                <a:ea typeface="Calibri" panose="020F0502020204030204" pitchFamily="34" charset="0"/>
                <a:cs typeface="Times New Roman" panose="02020603050405020304" pitchFamily="18" charset="0"/>
              </a:rPr>
              <a:t>as ______ as</a:t>
            </a:r>
            <a:endParaRPr lang="sl-SI" sz="16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sl-SI" dirty="0" err="1">
                <a:latin typeface="Arial" panose="020B0604020202020204" pitchFamily="34" charset="0"/>
                <a:ea typeface="Calibri" panose="020F0502020204030204" pitchFamily="34" charset="0"/>
                <a:cs typeface="Times New Roman" panose="02020603050405020304" pitchFamily="18" charset="0"/>
              </a:rPr>
              <a:t>too</a:t>
            </a:r>
            <a:r>
              <a:rPr lang="sl-SI" dirty="0">
                <a:latin typeface="Arial" panose="020B0604020202020204" pitchFamily="34" charset="0"/>
                <a:ea typeface="Calibri" panose="020F0502020204030204" pitchFamily="34" charset="0"/>
                <a:cs typeface="Times New Roman" panose="02020603050405020304" pitchFamily="18" charset="0"/>
              </a:rPr>
              <a:t> ______</a:t>
            </a:r>
            <a:endParaRPr lang="sl-SI" sz="16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sl-SI" dirty="0">
                <a:latin typeface="Arial" panose="020B0604020202020204" pitchFamily="34" charset="0"/>
                <a:ea typeface="Calibri" panose="020F0502020204030204" pitchFamily="34" charset="0"/>
                <a:cs typeface="Times New Roman" panose="02020603050405020304" pitchFamily="18" charset="0"/>
              </a:rPr>
              <a:t>______ </a:t>
            </a:r>
            <a:r>
              <a:rPr lang="sl-SI" dirty="0" err="1">
                <a:latin typeface="Arial" panose="020B0604020202020204" pitchFamily="34" charset="0"/>
                <a:ea typeface="Calibri" panose="020F0502020204030204" pitchFamily="34" charset="0"/>
                <a:cs typeface="Times New Roman" panose="02020603050405020304" pitchFamily="18" charset="0"/>
              </a:rPr>
              <a:t>enough</a:t>
            </a:r>
            <a:endParaRPr lang="sl-SI" sz="16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sl-SI" dirty="0">
                <a:latin typeface="Arial" panose="020B0604020202020204" pitchFamily="34" charset="0"/>
                <a:ea typeface="Calibri" panose="020F0502020204030204" pitchFamily="34" charset="0"/>
                <a:cs typeface="Times New Roman" panose="02020603050405020304" pitchFamily="18" charset="0"/>
              </a:rPr>
              <a:t>_______ </a:t>
            </a:r>
            <a:r>
              <a:rPr lang="sl-SI" dirty="0" err="1">
                <a:latin typeface="Arial" panose="020B0604020202020204" pitchFamily="34" charset="0"/>
                <a:ea typeface="Calibri" panose="020F0502020204030204" pitchFamily="34" charset="0"/>
                <a:cs typeface="Times New Roman" panose="02020603050405020304" pitchFamily="18" charset="0"/>
              </a:rPr>
              <a:t>than</a:t>
            </a:r>
            <a:r>
              <a:rPr lang="sl-SI" dirty="0">
                <a:latin typeface="Arial" panose="020B0604020202020204" pitchFamily="34" charset="0"/>
                <a:ea typeface="Calibri" panose="020F0502020204030204" pitchFamily="34" charset="0"/>
                <a:cs typeface="Times New Roman" panose="02020603050405020304" pitchFamily="18" charset="0"/>
              </a:rPr>
              <a:t> </a:t>
            </a:r>
            <a:endParaRPr lang="sl-SI" sz="16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sl-SI" dirty="0">
                <a:latin typeface="Arial" panose="020B0604020202020204" pitchFamily="34" charset="0"/>
                <a:ea typeface="Calibri" panose="020F0502020204030204" pitchFamily="34" charset="0"/>
                <a:cs typeface="Times New Roman" panose="02020603050405020304" pitchFamily="18" charset="0"/>
              </a:rPr>
              <a:t>_______ in </a:t>
            </a:r>
            <a:r>
              <a:rPr lang="sl-SI" dirty="0" err="1">
                <a:latin typeface="Arial" panose="020B0604020202020204" pitchFamily="34" charset="0"/>
                <a:ea typeface="Calibri" panose="020F0502020204030204" pitchFamily="34" charset="0"/>
                <a:cs typeface="Times New Roman" panose="02020603050405020304" pitchFamily="18" charset="0"/>
              </a:rPr>
              <a:t>the</a:t>
            </a:r>
            <a:r>
              <a:rPr lang="sl-SI" dirty="0">
                <a:latin typeface="Arial" panose="020B0604020202020204" pitchFamily="34" charset="0"/>
                <a:ea typeface="Calibri" panose="020F0502020204030204" pitchFamily="34" charset="0"/>
                <a:cs typeface="Times New Roman" panose="02020603050405020304" pitchFamily="18" charset="0"/>
              </a:rPr>
              <a:t> </a:t>
            </a:r>
            <a:r>
              <a:rPr lang="sl-SI" dirty="0" err="1">
                <a:latin typeface="Arial" panose="020B0604020202020204" pitchFamily="34" charset="0"/>
                <a:ea typeface="Calibri" panose="020F0502020204030204" pitchFamily="34" charset="0"/>
                <a:cs typeface="Times New Roman" panose="02020603050405020304" pitchFamily="18" charset="0"/>
              </a:rPr>
              <a:t>world</a:t>
            </a:r>
            <a:endParaRPr lang="sl-SI" sz="16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sl-SI" dirty="0">
                <a:latin typeface="Arial" panose="020B0604020202020204" pitchFamily="34" charset="0"/>
                <a:ea typeface="Calibri" panose="020F0502020204030204" pitchFamily="34" charset="0"/>
                <a:cs typeface="Times New Roman" panose="02020603050405020304" pitchFamily="18" charset="0"/>
              </a:rPr>
              <a:t> </a:t>
            </a:r>
            <a:endParaRPr lang="sl-SI"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sl-SI" dirty="0" err="1">
                <a:latin typeface="Arial" panose="020B0604020202020204" pitchFamily="34" charset="0"/>
                <a:ea typeface="Calibri" panose="020F0502020204030204" pitchFamily="34" charset="0"/>
                <a:cs typeface="Times New Roman" panose="02020603050405020304" pitchFamily="18" charset="0"/>
              </a:rPr>
              <a:t>students</a:t>
            </a:r>
            <a:r>
              <a:rPr lang="sl-SI" dirty="0">
                <a:latin typeface="Arial" panose="020B0604020202020204" pitchFamily="34" charset="0"/>
                <a:ea typeface="Calibri" panose="020F0502020204030204" pitchFamily="34" charset="0"/>
                <a:cs typeface="Times New Roman" panose="02020603050405020304" pitchFamily="18" charset="0"/>
              </a:rPr>
              <a:t> </a:t>
            </a:r>
            <a:r>
              <a:rPr lang="sl-SI" dirty="0" err="1">
                <a:latin typeface="Arial" panose="020B0604020202020204" pitchFamily="34" charset="0"/>
                <a:ea typeface="Calibri" panose="020F0502020204030204" pitchFamily="34" charset="0"/>
                <a:cs typeface="Times New Roman" panose="02020603050405020304" pitchFamily="18" charset="0"/>
              </a:rPr>
              <a:t>add</a:t>
            </a:r>
            <a:r>
              <a:rPr lang="sl-SI" dirty="0">
                <a:latin typeface="Arial" panose="020B0604020202020204" pitchFamily="34" charset="0"/>
                <a:ea typeface="Calibri" panose="020F0502020204030204" pitchFamily="34" charset="0"/>
                <a:cs typeface="Times New Roman" panose="02020603050405020304" pitchFamily="18" charset="0"/>
              </a:rPr>
              <a:t> </a:t>
            </a:r>
            <a:r>
              <a:rPr lang="sl-SI" dirty="0" err="1">
                <a:latin typeface="Arial" panose="020B0604020202020204" pitchFamily="34" charset="0"/>
                <a:ea typeface="Calibri" panose="020F0502020204030204" pitchFamily="34" charset="0"/>
                <a:cs typeface="Times New Roman" panose="02020603050405020304" pitchFamily="18" charset="0"/>
              </a:rPr>
              <a:t>the</a:t>
            </a:r>
            <a:r>
              <a:rPr lang="sl-SI" dirty="0">
                <a:latin typeface="Arial" panose="020B0604020202020204" pitchFamily="34" charset="0"/>
                <a:ea typeface="Calibri" panose="020F0502020204030204" pitchFamily="34" charset="0"/>
                <a:cs typeface="Times New Roman" panose="02020603050405020304" pitchFamily="18" charset="0"/>
              </a:rPr>
              <a:t> </a:t>
            </a:r>
            <a:r>
              <a:rPr lang="sl-SI" dirty="0" err="1">
                <a:latin typeface="Arial" panose="020B0604020202020204" pitchFamily="34" charset="0"/>
                <a:ea typeface="Calibri" panose="020F0502020204030204" pitchFamily="34" charset="0"/>
                <a:cs typeface="Times New Roman" panose="02020603050405020304" pitchFamily="18" charset="0"/>
              </a:rPr>
              <a:t>appropriate</a:t>
            </a:r>
            <a:r>
              <a:rPr lang="sl-SI" dirty="0">
                <a:latin typeface="Arial" panose="020B0604020202020204" pitchFamily="34" charset="0"/>
                <a:ea typeface="Calibri" panose="020F0502020204030204" pitchFamily="34" charset="0"/>
                <a:cs typeface="Times New Roman" panose="02020603050405020304" pitchFamily="18" charset="0"/>
              </a:rPr>
              <a:t> </a:t>
            </a:r>
            <a:r>
              <a:rPr lang="sl-SI" dirty="0" err="1">
                <a:latin typeface="Arial" panose="020B0604020202020204" pitchFamily="34" charset="0"/>
                <a:ea typeface="Calibri" panose="020F0502020204030204" pitchFamily="34" charset="0"/>
                <a:cs typeface="Times New Roman" panose="02020603050405020304" pitchFamily="18" charset="0"/>
              </a:rPr>
              <a:t>degree</a:t>
            </a:r>
            <a:r>
              <a:rPr lang="sl-SI" dirty="0">
                <a:latin typeface="Arial" panose="020B0604020202020204" pitchFamily="34" charset="0"/>
                <a:ea typeface="Calibri" panose="020F0502020204030204" pitchFamily="34" charset="0"/>
                <a:cs typeface="Times New Roman" panose="02020603050405020304" pitchFamily="18" charset="0"/>
              </a:rPr>
              <a:t>:</a:t>
            </a:r>
            <a:endParaRPr lang="sl-SI" sz="16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sl-SI" dirty="0">
                <a:latin typeface="Arial" panose="020B0604020202020204" pitchFamily="34" charset="0"/>
                <a:ea typeface="Calibri" panose="020F0502020204030204" pitchFamily="34" charset="0"/>
                <a:cs typeface="Times New Roman" panose="02020603050405020304" pitchFamily="18" charset="0"/>
              </a:rPr>
              <a:t>as  __1°___ as</a:t>
            </a:r>
            <a:endParaRPr lang="sl-SI" sz="16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sl-SI" dirty="0" err="1">
                <a:latin typeface="Arial" panose="020B0604020202020204" pitchFamily="34" charset="0"/>
                <a:ea typeface="Calibri" panose="020F0502020204030204" pitchFamily="34" charset="0"/>
                <a:cs typeface="Times New Roman" panose="02020603050405020304" pitchFamily="18" charset="0"/>
              </a:rPr>
              <a:t>too</a:t>
            </a:r>
            <a:r>
              <a:rPr lang="sl-SI" dirty="0">
                <a:latin typeface="Arial" panose="020B0604020202020204" pitchFamily="34" charset="0"/>
                <a:ea typeface="Calibri" panose="020F0502020204030204" pitchFamily="34" charset="0"/>
                <a:cs typeface="Times New Roman" panose="02020603050405020304" pitchFamily="18" charset="0"/>
              </a:rPr>
              <a:t> ___ 1°___</a:t>
            </a:r>
            <a:endParaRPr lang="sl-SI" sz="16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sl-SI" dirty="0">
                <a:latin typeface="Arial" panose="020B0604020202020204" pitchFamily="34" charset="0"/>
                <a:ea typeface="Calibri" panose="020F0502020204030204" pitchFamily="34" charset="0"/>
                <a:cs typeface="Times New Roman" panose="02020603050405020304" pitchFamily="18" charset="0"/>
              </a:rPr>
              <a:t>___1°__ </a:t>
            </a:r>
            <a:r>
              <a:rPr lang="sl-SI" dirty="0" err="1">
                <a:latin typeface="Arial" panose="020B0604020202020204" pitchFamily="34" charset="0"/>
                <a:ea typeface="Calibri" panose="020F0502020204030204" pitchFamily="34" charset="0"/>
                <a:cs typeface="Times New Roman" panose="02020603050405020304" pitchFamily="18" charset="0"/>
              </a:rPr>
              <a:t>enough</a:t>
            </a:r>
            <a:endParaRPr lang="sl-SI" sz="16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sl-SI" dirty="0">
                <a:latin typeface="Arial" panose="020B0604020202020204" pitchFamily="34" charset="0"/>
                <a:ea typeface="Calibri" panose="020F0502020204030204" pitchFamily="34" charset="0"/>
                <a:cs typeface="Times New Roman" panose="02020603050405020304" pitchFamily="18" charset="0"/>
              </a:rPr>
              <a:t>___2°__ </a:t>
            </a:r>
            <a:r>
              <a:rPr lang="sl-SI" dirty="0" err="1">
                <a:latin typeface="Arial" panose="020B0604020202020204" pitchFamily="34" charset="0"/>
                <a:ea typeface="Calibri" panose="020F0502020204030204" pitchFamily="34" charset="0"/>
                <a:cs typeface="Times New Roman" panose="02020603050405020304" pitchFamily="18" charset="0"/>
              </a:rPr>
              <a:t>than</a:t>
            </a:r>
            <a:endParaRPr lang="sl-SI" sz="16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sl-SI" dirty="0">
                <a:latin typeface="Arial" panose="020B0604020202020204" pitchFamily="34" charset="0"/>
                <a:ea typeface="Calibri" panose="020F0502020204030204" pitchFamily="34" charset="0"/>
                <a:cs typeface="Times New Roman" panose="02020603050405020304" pitchFamily="18" charset="0"/>
              </a:rPr>
              <a:t>___3°__ in </a:t>
            </a:r>
            <a:r>
              <a:rPr lang="sl-SI" dirty="0" err="1">
                <a:latin typeface="Arial" panose="020B0604020202020204" pitchFamily="34" charset="0"/>
                <a:ea typeface="Calibri" panose="020F0502020204030204" pitchFamily="34" charset="0"/>
                <a:cs typeface="Times New Roman" panose="02020603050405020304" pitchFamily="18" charset="0"/>
              </a:rPr>
              <a:t>the</a:t>
            </a:r>
            <a:r>
              <a:rPr lang="sl-SI" dirty="0">
                <a:latin typeface="Arial" panose="020B0604020202020204" pitchFamily="34" charset="0"/>
                <a:ea typeface="Calibri" panose="020F0502020204030204" pitchFamily="34" charset="0"/>
                <a:cs typeface="Times New Roman" panose="02020603050405020304" pitchFamily="18" charset="0"/>
              </a:rPr>
              <a:t> </a:t>
            </a:r>
            <a:r>
              <a:rPr lang="sl-SI" dirty="0" err="1" smtClean="0">
                <a:latin typeface="Arial" panose="020B0604020202020204" pitchFamily="34" charset="0"/>
                <a:ea typeface="Calibri" panose="020F0502020204030204" pitchFamily="34" charset="0"/>
                <a:cs typeface="Times New Roman" panose="02020603050405020304" pitchFamily="18" charset="0"/>
              </a:rPr>
              <a:t>world</a:t>
            </a:r>
            <a:endParaRPr lang="sl-SI"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r>
              <a:rPr lang="sl-SI" dirty="0" err="1">
                <a:latin typeface="Arial" panose="020B0604020202020204" pitchFamily="34" charset="0"/>
                <a:ea typeface="Calibri" panose="020F0502020204030204" pitchFamily="34" charset="0"/>
                <a:cs typeface="Times New Roman" panose="02020603050405020304" pitchFamily="18" charset="0"/>
              </a:rPr>
              <a:t>this</a:t>
            </a:r>
            <a:r>
              <a:rPr lang="sl-SI" dirty="0">
                <a:latin typeface="Arial" panose="020B0604020202020204" pitchFamily="34" charset="0"/>
                <a:ea typeface="Calibri" panose="020F0502020204030204" pitchFamily="34" charset="0"/>
                <a:cs typeface="Times New Roman" panose="02020603050405020304" pitchFamily="18" charset="0"/>
              </a:rPr>
              <a:t> is </a:t>
            </a:r>
            <a:r>
              <a:rPr lang="sl-SI" dirty="0" err="1">
                <a:latin typeface="Arial" panose="020B0604020202020204" pitchFamily="34" charset="0"/>
                <a:ea typeface="Calibri" panose="020F0502020204030204" pitchFamily="34" charset="0"/>
                <a:cs typeface="Times New Roman" panose="02020603050405020304" pitchFamily="18" charset="0"/>
              </a:rPr>
              <a:t>followed</a:t>
            </a:r>
            <a:r>
              <a:rPr lang="sl-SI" dirty="0">
                <a:latin typeface="Arial" panose="020B0604020202020204" pitchFamily="34" charset="0"/>
                <a:ea typeface="Calibri" panose="020F0502020204030204" pitchFamily="34" charset="0"/>
                <a:cs typeface="Times New Roman" panose="02020603050405020304" pitchFamily="18" charset="0"/>
              </a:rPr>
              <a:t> </a:t>
            </a:r>
            <a:r>
              <a:rPr lang="sl-SI" dirty="0" err="1">
                <a:latin typeface="Arial" panose="020B0604020202020204" pitchFamily="34" charset="0"/>
                <a:ea typeface="Calibri" panose="020F0502020204030204" pitchFamily="34" charset="0"/>
                <a:cs typeface="Times New Roman" panose="02020603050405020304" pitchFamily="18" charset="0"/>
              </a:rPr>
              <a:t>by</a:t>
            </a:r>
            <a:r>
              <a:rPr lang="sl-SI" dirty="0">
                <a:latin typeface="Arial" panose="020B0604020202020204" pitchFamily="34" charset="0"/>
                <a:ea typeface="Calibri" panose="020F0502020204030204" pitchFamily="34" charset="0"/>
                <a:cs typeface="Times New Roman" panose="02020603050405020304" pitchFamily="18" charset="0"/>
              </a:rPr>
              <a:t> a </a:t>
            </a:r>
            <a:r>
              <a:rPr lang="sl-SI" dirty="0" err="1">
                <a:latin typeface="Arial" panose="020B0604020202020204" pitchFamily="34" charset="0"/>
                <a:ea typeface="Calibri" panose="020F0502020204030204" pitchFamily="34" charset="0"/>
                <a:cs typeface="Times New Roman" panose="02020603050405020304" pitchFamily="18" charset="0"/>
              </a:rPr>
              <a:t>short</a:t>
            </a:r>
            <a:r>
              <a:rPr lang="sl-SI" dirty="0">
                <a:latin typeface="Arial" panose="020B0604020202020204" pitchFamily="34" charset="0"/>
                <a:ea typeface="Calibri" panose="020F0502020204030204" pitchFamily="34" charset="0"/>
                <a:cs typeface="Times New Roman" panose="02020603050405020304" pitchFamily="18" charset="0"/>
              </a:rPr>
              <a:t> </a:t>
            </a:r>
            <a:r>
              <a:rPr lang="sl-SI" dirty="0" err="1">
                <a:latin typeface="Arial" panose="020B0604020202020204" pitchFamily="34" charset="0"/>
                <a:ea typeface="Calibri" panose="020F0502020204030204" pitchFamily="34" charset="0"/>
                <a:cs typeface="Times New Roman" panose="02020603050405020304" pitchFamily="18" charset="0"/>
              </a:rPr>
              <a:t>exercise</a:t>
            </a:r>
            <a:r>
              <a:rPr lang="sl-SI" dirty="0">
                <a:latin typeface="Arial" panose="020B0604020202020204" pitchFamily="34" charset="0"/>
                <a:ea typeface="Calibri" panose="020F0502020204030204" pitchFamily="34" charset="0"/>
                <a:cs typeface="Times New Roman" panose="02020603050405020304" pitchFamily="18" charset="0"/>
              </a:rPr>
              <a:t> </a:t>
            </a:r>
            <a:r>
              <a:rPr lang="sl-SI" dirty="0" err="1">
                <a:latin typeface="Arial" panose="020B0604020202020204" pitchFamily="34" charset="0"/>
                <a:ea typeface="Calibri" panose="020F0502020204030204" pitchFamily="34" charset="0"/>
                <a:cs typeface="Times New Roman" panose="02020603050405020304" pitchFamily="18" charset="0"/>
              </a:rPr>
              <a:t>again</a:t>
            </a:r>
            <a:r>
              <a:rPr lang="sl-SI" dirty="0">
                <a:latin typeface="Arial" panose="020B0604020202020204" pitchFamily="34" charset="0"/>
                <a:ea typeface="Calibri" panose="020F0502020204030204" pitchFamily="34" charset="0"/>
                <a:cs typeface="Times New Roman" panose="02020603050405020304" pitchFamily="18" charset="0"/>
              </a:rPr>
              <a:t> </a:t>
            </a:r>
            <a:r>
              <a:rPr lang="sl-SI" dirty="0" err="1">
                <a:latin typeface="Arial" panose="020B0604020202020204" pitchFamily="34" charset="0"/>
                <a:ea typeface="Calibri" panose="020F0502020204030204" pitchFamily="34" charset="0"/>
                <a:cs typeface="Times New Roman" panose="02020603050405020304" pitchFamily="18" charset="0"/>
              </a:rPr>
              <a:t>containing</a:t>
            </a:r>
            <a:r>
              <a:rPr lang="sl-SI" dirty="0">
                <a:latin typeface="Arial" panose="020B0604020202020204" pitchFamily="34" charset="0"/>
                <a:ea typeface="Calibri" panose="020F0502020204030204" pitchFamily="34" charset="0"/>
                <a:cs typeface="Times New Roman" panose="02020603050405020304" pitchFamily="18" charset="0"/>
              </a:rPr>
              <a:t> </a:t>
            </a:r>
            <a:r>
              <a:rPr lang="sl-SI" dirty="0" err="1">
                <a:latin typeface="Arial" panose="020B0604020202020204" pitchFamily="34" charset="0"/>
                <a:ea typeface="Calibri" panose="020F0502020204030204" pitchFamily="34" charset="0"/>
                <a:cs typeface="Times New Roman" panose="02020603050405020304" pitchFamily="18" charset="0"/>
              </a:rPr>
              <a:t>information</a:t>
            </a:r>
            <a:r>
              <a:rPr lang="sl-SI" dirty="0">
                <a:latin typeface="Arial" panose="020B0604020202020204" pitchFamily="34" charset="0"/>
                <a:ea typeface="Calibri" panose="020F0502020204030204" pitchFamily="34" charset="0"/>
                <a:cs typeface="Times New Roman" panose="02020603050405020304" pitchFamily="18" charset="0"/>
              </a:rPr>
              <a:t> </a:t>
            </a:r>
            <a:r>
              <a:rPr lang="sl-SI" dirty="0" err="1">
                <a:latin typeface="Arial" panose="020B0604020202020204" pitchFamily="34" charset="0"/>
                <a:ea typeface="Calibri" panose="020F0502020204030204" pitchFamily="34" charset="0"/>
                <a:cs typeface="Times New Roman" panose="02020603050405020304" pitchFamily="18" charset="0"/>
              </a:rPr>
              <a:t>of</a:t>
            </a:r>
            <a:r>
              <a:rPr lang="sl-SI" dirty="0">
                <a:latin typeface="Arial" panose="020B0604020202020204" pitchFamily="34" charset="0"/>
                <a:ea typeface="Calibri" panose="020F0502020204030204" pitchFamily="34" charset="0"/>
                <a:cs typeface="Times New Roman" panose="02020603050405020304" pitchFamily="18" charset="0"/>
              </a:rPr>
              <a:t> </a:t>
            </a:r>
            <a:r>
              <a:rPr lang="sl-SI" dirty="0" err="1">
                <a:latin typeface="Arial" panose="020B0604020202020204" pitchFamily="34" charset="0"/>
                <a:ea typeface="Calibri" panose="020F0502020204030204" pitchFamily="34" charset="0"/>
                <a:cs typeface="Times New Roman" panose="02020603050405020304" pitchFamily="18" charset="0"/>
              </a:rPr>
              <a:t>Japan</a:t>
            </a:r>
            <a:r>
              <a:rPr lang="sl-SI" dirty="0">
                <a:latin typeface="Arial" panose="020B0604020202020204" pitchFamily="34" charset="0"/>
                <a:ea typeface="Calibri" panose="020F0502020204030204" pitchFamily="34" charset="0"/>
                <a:cs typeface="Times New Roman" panose="02020603050405020304" pitchFamily="18" charset="0"/>
              </a:rPr>
              <a:t>, </a:t>
            </a:r>
            <a:r>
              <a:rPr lang="sl-SI" dirty="0" err="1">
                <a:latin typeface="Arial" panose="020B0604020202020204" pitchFamily="34" charset="0"/>
                <a:ea typeface="Calibri" panose="020F0502020204030204" pitchFamily="34" charset="0"/>
                <a:cs typeface="Times New Roman" panose="02020603050405020304" pitchFamily="18" charset="0"/>
              </a:rPr>
              <a:t>which</a:t>
            </a:r>
            <a:r>
              <a:rPr lang="sl-SI" dirty="0">
                <a:latin typeface="Arial" panose="020B0604020202020204" pitchFamily="34" charset="0"/>
                <a:ea typeface="Calibri" panose="020F0502020204030204" pitchFamily="34" charset="0"/>
                <a:cs typeface="Times New Roman" panose="02020603050405020304" pitchFamily="18" charset="0"/>
              </a:rPr>
              <a:t> </a:t>
            </a:r>
            <a:r>
              <a:rPr lang="sl-SI" dirty="0" err="1">
                <a:latin typeface="Arial" panose="020B0604020202020204" pitchFamily="34" charset="0"/>
                <a:ea typeface="Calibri" panose="020F0502020204030204" pitchFamily="34" charset="0"/>
                <a:cs typeface="Times New Roman" panose="02020603050405020304" pitchFamily="18" charset="0"/>
              </a:rPr>
              <a:t>the</a:t>
            </a:r>
            <a:r>
              <a:rPr lang="sl-SI" dirty="0">
                <a:latin typeface="Arial" panose="020B0604020202020204" pitchFamily="34" charset="0"/>
                <a:ea typeface="Calibri" panose="020F0502020204030204" pitchFamily="34" charset="0"/>
                <a:cs typeface="Times New Roman" panose="02020603050405020304" pitchFamily="18" charset="0"/>
              </a:rPr>
              <a:t> </a:t>
            </a:r>
            <a:r>
              <a:rPr lang="sl-SI" dirty="0" err="1">
                <a:latin typeface="Arial" panose="020B0604020202020204" pitchFamily="34" charset="0"/>
                <a:ea typeface="Calibri" panose="020F0502020204030204" pitchFamily="34" charset="0"/>
                <a:cs typeface="Times New Roman" panose="02020603050405020304" pitchFamily="18" charset="0"/>
              </a:rPr>
              <a:t>students</a:t>
            </a:r>
            <a:r>
              <a:rPr lang="sl-SI" dirty="0">
                <a:latin typeface="Arial" panose="020B0604020202020204" pitchFamily="34" charset="0"/>
                <a:ea typeface="Calibri" panose="020F0502020204030204" pitchFamily="34" charset="0"/>
                <a:cs typeface="Times New Roman" panose="02020603050405020304" pitchFamily="18" charset="0"/>
              </a:rPr>
              <a:t> </a:t>
            </a:r>
            <a:r>
              <a:rPr lang="sl-SI" dirty="0" err="1">
                <a:latin typeface="Arial" panose="020B0604020202020204" pitchFamily="34" charset="0"/>
                <a:ea typeface="Calibri" panose="020F0502020204030204" pitchFamily="34" charset="0"/>
                <a:cs typeface="Times New Roman" panose="02020603050405020304" pitchFamily="18" charset="0"/>
              </a:rPr>
              <a:t>must</a:t>
            </a:r>
            <a:r>
              <a:rPr lang="sl-SI" dirty="0">
                <a:latin typeface="Arial" panose="020B0604020202020204" pitchFamily="34" charset="0"/>
                <a:ea typeface="Calibri" panose="020F0502020204030204" pitchFamily="34" charset="0"/>
                <a:cs typeface="Times New Roman" panose="02020603050405020304" pitchFamily="18" charset="0"/>
              </a:rPr>
              <a:t> </a:t>
            </a:r>
            <a:r>
              <a:rPr lang="sl-SI" dirty="0" err="1">
                <a:latin typeface="Arial" panose="020B0604020202020204" pitchFamily="34" charset="0"/>
                <a:ea typeface="Calibri" panose="020F0502020204030204" pitchFamily="34" charset="0"/>
                <a:cs typeface="Times New Roman" panose="02020603050405020304" pitchFamily="18" charset="0"/>
              </a:rPr>
              <a:t>complete</a:t>
            </a:r>
            <a:r>
              <a:rPr lang="sl-SI" dirty="0">
                <a:latin typeface="Arial" panose="020B0604020202020204" pitchFamily="34" charset="0"/>
                <a:ea typeface="Calibri" panose="020F0502020204030204" pitchFamily="34" charset="0"/>
                <a:cs typeface="Times New Roman" panose="02020603050405020304" pitchFamily="18" charset="0"/>
              </a:rPr>
              <a:t> </a:t>
            </a:r>
            <a:r>
              <a:rPr lang="sl-SI" dirty="0" err="1">
                <a:latin typeface="Arial" panose="020B0604020202020204" pitchFamily="34" charset="0"/>
                <a:ea typeface="Calibri" panose="020F0502020204030204" pitchFamily="34" charset="0"/>
                <a:cs typeface="Times New Roman" panose="02020603050405020304" pitchFamily="18" charset="0"/>
              </a:rPr>
              <a:t>with</a:t>
            </a:r>
            <a:r>
              <a:rPr lang="sl-SI" dirty="0">
                <a:latin typeface="Arial" panose="020B0604020202020204" pitchFamily="34" charset="0"/>
                <a:ea typeface="Calibri" panose="020F0502020204030204" pitchFamily="34" charset="0"/>
                <a:cs typeface="Times New Roman" panose="02020603050405020304" pitchFamily="18" charset="0"/>
              </a:rPr>
              <a:t> </a:t>
            </a:r>
            <a:r>
              <a:rPr lang="sl-SI" dirty="0" err="1">
                <a:latin typeface="Arial" panose="020B0604020202020204" pitchFamily="34" charset="0"/>
                <a:ea typeface="Calibri" panose="020F0502020204030204" pitchFamily="34" charset="0"/>
                <a:cs typeface="Times New Roman" panose="02020603050405020304" pitchFamily="18" charset="0"/>
              </a:rPr>
              <a:t>the</a:t>
            </a:r>
            <a:r>
              <a:rPr lang="sl-SI" dirty="0">
                <a:latin typeface="Arial" panose="020B0604020202020204" pitchFamily="34" charset="0"/>
                <a:ea typeface="Calibri" panose="020F0502020204030204" pitchFamily="34" charset="0"/>
                <a:cs typeface="Times New Roman" panose="02020603050405020304" pitchFamily="18" charset="0"/>
              </a:rPr>
              <a:t> </a:t>
            </a:r>
            <a:r>
              <a:rPr lang="sl-SI" dirty="0" err="1">
                <a:latin typeface="Arial" panose="020B0604020202020204" pitchFamily="34" charset="0"/>
                <a:ea typeface="Calibri" panose="020F0502020204030204" pitchFamily="34" charset="0"/>
                <a:cs typeface="Times New Roman" panose="02020603050405020304" pitchFamily="18" charset="0"/>
              </a:rPr>
              <a:t>correct</a:t>
            </a:r>
            <a:r>
              <a:rPr lang="sl-SI" dirty="0">
                <a:latin typeface="Arial" panose="020B0604020202020204" pitchFamily="34" charset="0"/>
                <a:ea typeface="Calibri" panose="020F0502020204030204" pitchFamily="34" charset="0"/>
                <a:cs typeface="Times New Roman" panose="02020603050405020304" pitchFamily="18" charset="0"/>
              </a:rPr>
              <a:t> </a:t>
            </a:r>
            <a:r>
              <a:rPr lang="sl-SI" dirty="0" err="1">
                <a:latin typeface="Arial" panose="020B0604020202020204" pitchFamily="34" charset="0"/>
                <a:ea typeface="Calibri" panose="020F0502020204030204" pitchFamily="34" charset="0"/>
                <a:cs typeface="Times New Roman" panose="02020603050405020304" pitchFamily="18" charset="0"/>
              </a:rPr>
              <a:t>degree</a:t>
            </a:r>
            <a:r>
              <a:rPr lang="sl-SI" dirty="0">
                <a:latin typeface="Arial" panose="020B0604020202020204" pitchFamily="34" charset="0"/>
                <a:ea typeface="Calibri" panose="020F0502020204030204" pitchFamily="34" charset="0"/>
                <a:cs typeface="Times New Roman" panose="02020603050405020304" pitchFamily="18" charset="0"/>
              </a:rPr>
              <a:t> </a:t>
            </a:r>
            <a:r>
              <a:rPr lang="sl-SI" dirty="0" err="1">
                <a:latin typeface="Arial" panose="020B0604020202020204" pitchFamily="34" charset="0"/>
                <a:ea typeface="Calibri" panose="020F0502020204030204" pitchFamily="34" charset="0"/>
                <a:cs typeface="Times New Roman" panose="02020603050405020304" pitchFamily="18" charset="0"/>
              </a:rPr>
              <a:t>of</a:t>
            </a:r>
            <a:r>
              <a:rPr lang="sl-SI" dirty="0">
                <a:latin typeface="Arial" panose="020B0604020202020204" pitchFamily="34" charset="0"/>
                <a:ea typeface="Calibri" panose="020F0502020204030204" pitchFamily="34" charset="0"/>
                <a:cs typeface="Times New Roman" panose="02020603050405020304" pitchFamily="18" charset="0"/>
              </a:rPr>
              <a:t> </a:t>
            </a:r>
            <a:r>
              <a:rPr lang="sl-SI" dirty="0" err="1">
                <a:latin typeface="Arial" panose="020B0604020202020204" pitchFamily="34" charset="0"/>
                <a:ea typeface="Calibri" panose="020F0502020204030204" pitchFamily="34" charset="0"/>
                <a:cs typeface="Times New Roman" panose="02020603050405020304" pitchFamily="18" charset="0"/>
              </a:rPr>
              <a:t>the</a:t>
            </a:r>
            <a:r>
              <a:rPr lang="sl-SI" dirty="0">
                <a:latin typeface="Arial" panose="020B0604020202020204" pitchFamily="34" charset="0"/>
                <a:ea typeface="Calibri" panose="020F0502020204030204" pitchFamily="34" charset="0"/>
                <a:cs typeface="Times New Roman" panose="02020603050405020304" pitchFamily="18" charset="0"/>
              </a:rPr>
              <a:t> </a:t>
            </a:r>
            <a:r>
              <a:rPr lang="sl-SI" dirty="0" err="1">
                <a:latin typeface="Arial" panose="020B0604020202020204" pitchFamily="34" charset="0"/>
                <a:ea typeface="Calibri" panose="020F0502020204030204" pitchFamily="34" charset="0"/>
                <a:cs typeface="Times New Roman" panose="02020603050405020304" pitchFamily="18" charset="0"/>
              </a:rPr>
              <a:t>given</a:t>
            </a:r>
            <a:r>
              <a:rPr lang="sl-SI" dirty="0">
                <a:latin typeface="Arial" panose="020B0604020202020204" pitchFamily="34" charset="0"/>
                <a:ea typeface="Calibri" panose="020F0502020204030204" pitchFamily="34" charset="0"/>
                <a:cs typeface="Times New Roman" panose="02020603050405020304" pitchFamily="18" charset="0"/>
              </a:rPr>
              <a:t> </a:t>
            </a:r>
            <a:r>
              <a:rPr lang="sl-SI" dirty="0" err="1">
                <a:latin typeface="Arial" panose="020B0604020202020204" pitchFamily="34" charset="0"/>
                <a:ea typeface="Calibri" panose="020F0502020204030204" pitchFamily="34" charset="0"/>
                <a:cs typeface="Times New Roman" panose="02020603050405020304" pitchFamily="18" charset="0"/>
              </a:rPr>
              <a:t>adjective</a:t>
            </a:r>
            <a:r>
              <a:rPr lang="sl-SI" dirty="0">
                <a:latin typeface="Arial" panose="020B0604020202020204" pitchFamily="34" charset="0"/>
                <a:ea typeface="Calibri" panose="020F0502020204030204" pitchFamily="34" charset="0"/>
                <a:cs typeface="Times New Roman" panose="02020603050405020304" pitchFamily="18" charset="0"/>
              </a:rPr>
              <a:t> </a:t>
            </a:r>
            <a:r>
              <a:rPr lang="sl-SI" dirty="0" err="1">
                <a:latin typeface="Arial" panose="020B0604020202020204" pitchFamily="34" charset="0"/>
                <a:ea typeface="Calibri" panose="020F0502020204030204" pitchFamily="34" charset="0"/>
                <a:cs typeface="Times New Roman" panose="02020603050405020304" pitchFamily="18" charset="0"/>
              </a:rPr>
              <a:t>and</a:t>
            </a:r>
            <a:r>
              <a:rPr lang="sl-SI" dirty="0">
                <a:latin typeface="Arial" panose="020B0604020202020204" pitchFamily="34" charset="0"/>
                <a:ea typeface="Calibri" panose="020F0502020204030204" pitchFamily="34" charset="0"/>
                <a:cs typeface="Times New Roman" panose="02020603050405020304" pitchFamily="18" charset="0"/>
              </a:rPr>
              <a:t> </a:t>
            </a:r>
            <a:r>
              <a:rPr lang="sl-SI" dirty="0" err="1">
                <a:latin typeface="Arial" panose="020B0604020202020204" pitchFamily="34" charset="0"/>
                <a:ea typeface="Calibri" panose="020F0502020204030204" pitchFamily="34" charset="0"/>
                <a:cs typeface="Times New Roman" panose="02020603050405020304" pitchFamily="18" charset="0"/>
              </a:rPr>
              <a:t>with</a:t>
            </a:r>
            <a:r>
              <a:rPr lang="sl-SI" dirty="0">
                <a:latin typeface="Arial" panose="020B0604020202020204" pitchFamily="34" charset="0"/>
                <a:ea typeface="Calibri" panose="020F0502020204030204" pitchFamily="34" charset="0"/>
                <a:cs typeface="Times New Roman" panose="02020603050405020304" pitchFamily="18" charset="0"/>
              </a:rPr>
              <a:t> </a:t>
            </a:r>
            <a:r>
              <a:rPr lang="sl-SI" dirty="0" err="1">
                <a:latin typeface="Arial" panose="020B0604020202020204" pitchFamily="34" charset="0"/>
                <a:ea typeface="Calibri" panose="020F0502020204030204" pitchFamily="34" charset="0"/>
                <a:cs typeface="Times New Roman" panose="02020603050405020304" pitchFamily="18" charset="0"/>
              </a:rPr>
              <a:t>the</a:t>
            </a:r>
            <a:r>
              <a:rPr lang="sl-SI" dirty="0">
                <a:latin typeface="Arial" panose="020B0604020202020204" pitchFamily="34" charset="0"/>
                <a:ea typeface="Calibri" panose="020F0502020204030204" pitchFamily="34" charset="0"/>
                <a:cs typeface="Times New Roman" panose="02020603050405020304" pitchFamily="18" charset="0"/>
              </a:rPr>
              <a:t> </a:t>
            </a:r>
            <a:r>
              <a:rPr lang="sl-SI" dirty="0" err="1">
                <a:latin typeface="Arial" panose="020B0604020202020204" pitchFamily="34" charset="0"/>
                <a:ea typeface="Calibri" panose="020F0502020204030204" pitchFamily="34" charset="0"/>
                <a:cs typeface="Times New Roman" panose="02020603050405020304" pitchFamily="18" charset="0"/>
              </a:rPr>
              <a:t>help</a:t>
            </a:r>
            <a:r>
              <a:rPr lang="sl-SI" dirty="0">
                <a:latin typeface="Arial" panose="020B0604020202020204" pitchFamily="34" charset="0"/>
                <a:ea typeface="Calibri" panose="020F0502020204030204" pitchFamily="34" charset="0"/>
                <a:cs typeface="Times New Roman" panose="02020603050405020304" pitchFamily="18" charset="0"/>
              </a:rPr>
              <a:t> </a:t>
            </a:r>
            <a:r>
              <a:rPr lang="sl-SI" dirty="0" err="1">
                <a:latin typeface="Arial" panose="020B0604020202020204" pitchFamily="34" charset="0"/>
                <a:ea typeface="Calibri" panose="020F0502020204030204" pitchFamily="34" charset="0"/>
                <a:cs typeface="Times New Roman" panose="02020603050405020304" pitchFamily="18" charset="0"/>
              </a:rPr>
              <a:t>of</a:t>
            </a:r>
            <a:r>
              <a:rPr lang="sl-SI" dirty="0">
                <a:latin typeface="Arial" panose="020B0604020202020204" pitchFamily="34" charset="0"/>
                <a:ea typeface="Calibri" panose="020F0502020204030204" pitchFamily="34" charset="0"/>
                <a:cs typeface="Times New Roman" panose="02020603050405020304" pitchFamily="18" charset="0"/>
              </a:rPr>
              <a:t> </a:t>
            </a:r>
            <a:r>
              <a:rPr lang="sl-SI" dirty="0" err="1">
                <a:latin typeface="Arial" panose="020B0604020202020204" pitchFamily="34" charset="0"/>
                <a:ea typeface="Calibri" panose="020F0502020204030204" pitchFamily="34" charset="0"/>
                <a:cs typeface="Times New Roman" panose="02020603050405020304" pitchFamily="18" charset="0"/>
              </a:rPr>
              <a:t>the</a:t>
            </a:r>
            <a:r>
              <a:rPr lang="sl-SI" dirty="0">
                <a:latin typeface="Arial" panose="020B0604020202020204" pitchFamily="34" charset="0"/>
                <a:ea typeface="Calibri" panose="020F0502020204030204" pitchFamily="34" charset="0"/>
                <a:cs typeface="Times New Roman" panose="02020603050405020304" pitchFamily="18" charset="0"/>
              </a:rPr>
              <a:t> </a:t>
            </a:r>
            <a:r>
              <a:rPr lang="sl-SI" dirty="0" err="1">
                <a:latin typeface="Arial" panose="020B0604020202020204" pitchFamily="34" charset="0"/>
                <a:ea typeface="Calibri" panose="020F0502020204030204" pitchFamily="34" charset="0"/>
                <a:cs typeface="Times New Roman" panose="02020603050405020304" pitchFamily="18" charset="0"/>
              </a:rPr>
              <a:t>underlined</a:t>
            </a:r>
            <a:r>
              <a:rPr lang="sl-SI" dirty="0">
                <a:latin typeface="Arial" panose="020B0604020202020204" pitchFamily="34" charset="0"/>
                <a:ea typeface="Calibri" panose="020F0502020204030204" pitchFamily="34" charset="0"/>
                <a:cs typeface="Times New Roman" panose="02020603050405020304" pitchFamily="18" charset="0"/>
              </a:rPr>
              <a:t> </a:t>
            </a:r>
            <a:r>
              <a:rPr lang="sl-SI" dirty="0" err="1">
                <a:latin typeface="Arial" panose="020B0604020202020204" pitchFamily="34" charset="0"/>
                <a:ea typeface="Calibri" panose="020F0502020204030204" pitchFamily="34" charset="0"/>
                <a:cs typeface="Times New Roman" panose="02020603050405020304" pitchFamily="18" charset="0"/>
              </a:rPr>
              <a:t>words</a:t>
            </a:r>
            <a:endParaRPr lang="sl-SI"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dirty="0">
                <a:latin typeface="Arial" panose="020B0604020202020204" pitchFamily="34" charset="0"/>
                <a:ea typeface="Calibri" panose="020F0502020204030204" pitchFamily="34" charset="0"/>
                <a:cs typeface="Times New Roman" panose="02020603050405020304" pitchFamily="18" charset="0"/>
              </a:rPr>
              <a:t> </a:t>
            </a:r>
            <a:endParaRPr lang="sl-SI"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92259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sp>
        <p:nvSpPr>
          <p:cNvPr id="3" name="Označba mesta vsebine 2"/>
          <p:cNvSpPr>
            <a:spLocks noGrp="1"/>
          </p:cNvSpPr>
          <p:nvPr>
            <p:ph idx="1"/>
          </p:nvPr>
        </p:nvSpPr>
        <p:spPr>
          <a:xfrm>
            <a:off x="2589212" y="1905000"/>
            <a:ext cx="8915400" cy="4740244"/>
          </a:xfrm>
        </p:spPr>
        <p:txBody>
          <a:bodyPr>
            <a:normAutofit fontScale="70000" lnSpcReduction="20000"/>
          </a:bodyPr>
          <a:lstStyle/>
          <a:p>
            <a:pPr>
              <a:lnSpc>
                <a:spcPct val="107000"/>
              </a:lnSpc>
              <a:spcAft>
                <a:spcPts val="800"/>
              </a:spcAft>
            </a:pPr>
            <a:r>
              <a:rPr lang="sl-SI" sz="3400" b="1" u="sng" dirty="0">
                <a:latin typeface="Arial" panose="020B0604020202020204" pitchFamily="34" charset="0"/>
                <a:ea typeface="Calibri" panose="020F0502020204030204" pitchFamily="34" charset="0"/>
                <a:cs typeface="Times New Roman" panose="02020603050405020304" pitchFamily="18" charset="0"/>
              </a:rPr>
              <a:t>Step 5:</a:t>
            </a:r>
            <a:endParaRPr lang="sl-SI" sz="34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2900" u="sng" dirty="0">
                <a:latin typeface="Arial" panose="020B0604020202020204" pitchFamily="34" charset="0"/>
                <a:ea typeface="Calibri" panose="020F0502020204030204" pitchFamily="34" charset="0"/>
                <a:cs typeface="Times New Roman" panose="02020603050405020304" pitchFamily="18" charset="0"/>
              </a:rPr>
              <a:t>PROJECT WORK:</a:t>
            </a:r>
            <a:endParaRPr lang="sl-SI" sz="29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Calibri" panose="020F0502020204030204" pitchFamily="34" charset="0"/>
              <a:buChar char="-"/>
            </a:pPr>
            <a:r>
              <a:rPr lang="sl-SI" sz="2900" dirty="0" err="1">
                <a:latin typeface="Arial" panose="020B0604020202020204" pitchFamily="34" charset="0"/>
                <a:ea typeface="Calibri" panose="020F0502020204030204" pitchFamily="34" charset="0"/>
                <a:cs typeface="Times New Roman" panose="02020603050405020304" pitchFamily="18" charset="0"/>
              </a:rPr>
              <a:t>students</a:t>
            </a:r>
            <a:r>
              <a:rPr lang="sl-SI" sz="2900" dirty="0">
                <a:latin typeface="Arial" panose="020B0604020202020204" pitchFamily="34" charset="0"/>
                <a:ea typeface="Calibri" panose="020F0502020204030204" pitchFamily="34" charset="0"/>
                <a:cs typeface="Times New Roman" panose="02020603050405020304" pitchFamily="18" charset="0"/>
              </a:rPr>
              <a:t> are </a:t>
            </a:r>
            <a:r>
              <a:rPr lang="sl-SI" sz="2900" dirty="0" err="1">
                <a:latin typeface="Arial" panose="020B0604020202020204" pitchFamily="34" charset="0"/>
                <a:ea typeface="Calibri" panose="020F0502020204030204" pitchFamily="34" charset="0"/>
                <a:cs typeface="Times New Roman" panose="02020603050405020304" pitchFamily="18" charset="0"/>
              </a:rPr>
              <a:t>told</a:t>
            </a:r>
            <a:r>
              <a:rPr lang="sl-SI" sz="2900" dirty="0">
                <a:latin typeface="Arial" panose="020B0604020202020204" pitchFamily="34" charset="0"/>
                <a:ea typeface="Calibri" panose="020F0502020204030204" pitchFamily="34" charset="0"/>
                <a:cs typeface="Times New Roman" panose="02020603050405020304" pitchFamily="18" charset="0"/>
              </a:rPr>
              <a:t> </a:t>
            </a:r>
            <a:r>
              <a:rPr lang="sl-SI" sz="2900" dirty="0" err="1">
                <a:latin typeface="Arial" panose="020B0604020202020204" pitchFamily="34" charset="0"/>
                <a:ea typeface="Calibri" panose="020F0502020204030204" pitchFamily="34" charset="0"/>
                <a:cs typeface="Times New Roman" panose="02020603050405020304" pitchFamily="18" charset="0"/>
              </a:rPr>
              <a:t>that</a:t>
            </a:r>
            <a:r>
              <a:rPr lang="sl-SI" sz="2900" dirty="0">
                <a:latin typeface="Arial" panose="020B0604020202020204" pitchFamily="34" charset="0"/>
                <a:ea typeface="Calibri" panose="020F0502020204030204" pitchFamily="34" charset="0"/>
                <a:cs typeface="Times New Roman" panose="02020603050405020304" pitchFamily="18" charset="0"/>
              </a:rPr>
              <a:t> </a:t>
            </a:r>
            <a:r>
              <a:rPr lang="sl-SI" sz="2900" dirty="0" err="1">
                <a:latin typeface="Arial" panose="020B0604020202020204" pitchFamily="34" charset="0"/>
                <a:ea typeface="Calibri" panose="020F0502020204030204" pitchFamily="34" charset="0"/>
                <a:cs typeface="Times New Roman" panose="02020603050405020304" pitchFamily="18" charset="0"/>
              </a:rPr>
              <a:t>they</a:t>
            </a:r>
            <a:r>
              <a:rPr lang="sl-SI" sz="2900" dirty="0">
                <a:latin typeface="Arial" panose="020B0604020202020204" pitchFamily="34" charset="0"/>
                <a:ea typeface="Calibri" panose="020F0502020204030204" pitchFamily="34" charset="0"/>
                <a:cs typeface="Times New Roman" panose="02020603050405020304" pitchFamily="18" charset="0"/>
              </a:rPr>
              <a:t> are </a:t>
            </a:r>
            <a:r>
              <a:rPr lang="sl-SI" sz="2900" dirty="0" err="1">
                <a:latin typeface="Arial" panose="020B0604020202020204" pitchFamily="34" charset="0"/>
                <a:ea typeface="Calibri" panose="020F0502020204030204" pitchFamily="34" charset="0"/>
                <a:cs typeface="Times New Roman" panose="02020603050405020304" pitchFamily="18" charset="0"/>
              </a:rPr>
              <a:t>going</a:t>
            </a:r>
            <a:r>
              <a:rPr lang="sl-SI" sz="2900" dirty="0">
                <a:latin typeface="Arial" panose="020B0604020202020204" pitchFamily="34" charset="0"/>
                <a:ea typeface="Calibri" panose="020F0502020204030204" pitchFamily="34" charset="0"/>
                <a:cs typeface="Times New Roman" panose="02020603050405020304" pitchFamily="18" charset="0"/>
              </a:rPr>
              <a:t> to </a:t>
            </a:r>
            <a:r>
              <a:rPr lang="sl-SI" sz="2900" dirty="0" err="1">
                <a:latin typeface="Arial" panose="020B0604020202020204" pitchFamily="34" charset="0"/>
                <a:ea typeface="Calibri" panose="020F0502020204030204" pitchFamily="34" charset="0"/>
                <a:cs typeface="Times New Roman" panose="02020603050405020304" pitchFamily="18" charset="0"/>
              </a:rPr>
              <a:t>learn</a:t>
            </a:r>
            <a:r>
              <a:rPr lang="sl-SI" sz="2900" dirty="0">
                <a:latin typeface="Arial" panose="020B0604020202020204" pitchFamily="34" charset="0"/>
                <a:ea typeface="Calibri" panose="020F0502020204030204" pitchFamily="34" charset="0"/>
                <a:cs typeface="Times New Roman" panose="02020603050405020304" pitchFamily="18" charset="0"/>
              </a:rPr>
              <a:t> more </a:t>
            </a:r>
            <a:r>
              <a:rPr lang="sl-SI" sz="2900" dirty="0" err="1">
                <a:latin typeface="Arial" panose="020B0604020202020204" pitchFamily="34" charset="0"/>
                <a:ea typeface="Calibri" panose="020F0502020204030204" pitchFamily="34" charset="0"/>
                <a:cs typeface="Times New Roman" panose="02020603050405020304" pitchFamily="18" charset="0"/>
              </a:rPr>
              <a:t>about</a:t>
            </a:r>
            <a:r>
              <a:rPr lang="sl-SI" sz="2900" dirty="0">
                <a:latin typeface="Arial" panose="020B0604020202020204" pitchFamily="34" charset="0"/>
                <a:ea typeface="Calibri" panose="020F0502020204030204" pitchFamily="34" charset="0"/>
                <a:cs typeface="Times New Roman" panose="02020603050405020304" pitchFamily="18" charset="0"/>
              </a:rPr>
              <a:t> </a:t>
            </a:r>
            <a:r>
              <a:rPr lang="sl-SI" sz="2900" dirty="0" err="1">
                <a:latin typeface="Arial" panose="020B0604020202020204" pitchFamily="34" charset="0"/>
                <a:ea typeface="Calibri" panose="020F0502020204030204" pitchFamily="34" charset="0"/>
                <a:cs typeface="Times New Roman" panose="02020603050405020304" pitchFamily="18" charset="0"/>
              </a:rPr>
              <a:t>Japan</a:t>
            </a:r>
            <a:endParaRPr lang="sl-SI" sz="29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Calibri" panose="020F0502020204030204" pitchFamily="34" charset="0"/>
              <a:buChar char="-"/>
            </a:pPr>
            <a:r>
              <a:rPr lang="sl-SI" sz="2900" dirty="0" err="1">
                <a:latin typeface="Arial" panose="020B0604020202020204" pitchFamily="34" charset="0"/>
                <a:ea typeface="Calibri" panose="020F0502020204030204" pitchFamily="34" charset="0"/>
                <a:cs typeface="Times New Roman" panose="02020603050405020304" pitchFamily="18" charset="0"/>
              </a:rPr>
              <a:t>each</a:t>
            </a:r>
            <a:r>
              <a:rPr lang="sl-SI" sz="2900" dirty="0">
                <a:latin typeface="Arial" panose="020B0604020202020204" pitchFamily="34" charset="0"/>
                <a:ea typeface="Calibri" panose="020F0502020204030204" pitchFamily="34" charset="0"/>
                <a:cs typeface="Times New Roman" panose="02020603050405020304" pitchFamily="18" charset="0"/>
              </a:rPr>
              <a:t> </a:t>
            </a:r>
            <a:r>
              <a:rPr lang="sl-SI" sz="2900" dirty="0" err="1">
                <a:latin typeface="Arial" panose="020B0604020202020204" pitchFamily="34" charset="0"/>
                <a:ea typeface="Calibri" panose="020F0502020204030204" pitchFamily="34" charset="0"/>
                <a:cs typeface="Times New Roman" panose="02020603050405020304" pitchFamily="18" charset="0"/>
              </a:rPr>
              <a:t>student</a:t>
            </a:r>
            <a:r>
              <a:rPr lang="sl-SI" sz="2900" dirty="0">
                <a:latin typeface="Arial" panose="020B0604020202020204" pitchFamily="34" charset="0"/>
                <a:ea typeface="Calibri" panose="020F0502020204030204" pitchFamily="34" charset="0"/>
                <a:cs typeface="Times New Roman" panose="02020603050405020304" pitchFamily="18" charset="0"/>
              </a:rPr>
              <a:t> is </a:t>
            </a:r>
            <a:r>
              <a:rPr lang="sl-SI" sz="2900" dirty="0" err="1">
                <a:latin typeface="Arial" panose="020B0604020202020204" pitchFamily="34" charset="0"/>
                <a:ea typeface="Calibri" panose="020F0502020204030204" pitchFamily="34" charset="0"/>
                <a:cs typeface="Times New Roman" panose="02020603050405020304" pitchFamily="18" charset="0"/>
              </a:rPr>
              <a:t>given</a:t>
            </a:r>
            <a:r>
              <a:rPr lang="sl-SI" sz="2900" dirty="0">
                <a:latin typeface="Arial" panose="020B0604020202020204" pitchFamily="34" charset="0"/>
                <a:ea typeface="Calibri" panose="020F0502020204030204" pitchFamily="34" charset="0"/>
                <a:cs typeface="Times New Roman" panose="02020603050405020304" pitchFamily="18" charset="0"/>
              </a:rPr>
              <a:t> </a:t>
            </a:r>
            <a:r>
              <a:rPr lang="sl-SI" sz="2900" dirty="0" err="1">
                <a:latin typeface="Arial" panose="020B0604020202020204" pitchFamily="34" charset="0"/>
                <a:ea typeface="Calibri" panose="020F0502020204030204" pitchFamily="34" charset="0"/>
                <a:cs typeface="Times New Roman" panose="02020603050405020304" pitchFamily="18" charset="0"/>
              </a:rPr>
              <a:t>an</a:t>
            </a:r>
            <a:r>
              <a:rPr lang="sl-SI" sz="2900" dirty="0">
                <a:latin typeface="Arial" panose="020B0604020202020204" pitchFamily="34" charset="0"/>
                <a:ea typeface="Calibri" panose="020F0502020204030204" pitchFamily="34" charset="0"/>
                <a:cs typeface="Times New Roman" panose="02020603050405020304" pitchFamily="18" charset="0"/>
              </a:rPr>
              <a:t> </a:t>
            </a:r>
            <a:r>
              <a:rPr lang="sl-SI" sz="2900" dirty="0" err="1">
                <a:latin typeface="Arial" panose="020B0604020202020204" pitchFamily="34" charset="0"/>
                <a:ea typeface="Calibri" panose="020F0502020204030204" pitchFamily="34" charset="0"/>
                <a:cs typeface="Times New Roman" panose="02020603050405020304" pitchFamily="18" charset="0"/>
              </a:rPr>
              <a:t>envelope</a:t>
            </a:r>
            <a:r>
              <a:rPr lang="sl-SI" sz="2900" dirty="0">
                <a:latin typeface="Arial" panose="020B0604020202020204" pitchFamily="34" charset="0"/>
                <a:ea typeface="Calibri" panose="020F0502020204030204" pitchFamily="34" charset="0"/>
                <a:cs typeface="Times New Roman" panose="02020603050405020304" pitchFamily="18" charset="0"/>
              </a:rPr>
              <a:t> </a:t>
            </a:r>
            <a:r>
              <a:rPr lang="sl-SI" sz="2900" dirty="0" err="1">
                <a:latin typeface="Arial" panose="020B0604020202020204" pitchFamily="34" charset="0"/>
                <a:ea typeface="Calibri" panose="020F0502020204030204" pitchFamily="34" charset="0"/>
                <a:cs typeface="Times New Roman" panose="02020603050405020304" pitchFamily="18" charset="0"/>
              </a:rPr>
              <a:t>containing</a:t>
            </a:r>
            <a:r>
              <a:rPr lang="sl-SI" sz="2900" dirty="0">
                <a:latin typeface="Arial" panose="020B0604020202020204" pitchFamily="34" charset="0"/>
                <a:ea typeface="Calibri" panose="020F0502020204030204" pitchFamily="34" charset="0"/>
                <a:cs typeface="Times New Roman" panose="02020603050405020304" pitchFamily="18" charset="0"/>
              </a:rPr>
              <a:t> material </a:t>
            </a:r>
            <a:r>
              <a:rPr lang="sl-SI" sz="2900" dirty="0" err="1">
                <a:latin typeface="Arial" panose="020B0604020202020204" pitchFamily="34" charset="0"/>
                <a:ea typeface="Calibri" panose="020F0502020204030204" pitchFamily="34" charset="0"/>
                <a:cs typeface="Times New Roman" panose="02020603050405020304" pitchFamily="18" charset="0"/>
              </a:rPr>
              <a:t>for</a:t>
            </a:r>
            <a:r>
              <a:rPr lang="sl-SI" sz="2900" dirty="0">
                <a:latin typeface="Arial" panose="020B0604020202020204" pitchFamily="34" charset="0"/>
                <a:ea typeface="Calibri" panose="020F0502020204030204" pitchFamily="34" charset="0"/>
                <a:cs typeface="Times New Roman" panose="02020603050405020304" pitchFamily="18" charset="0"/>
              </a:rPr>
              <a:t> </a:t>
            </a:r>
            <a:r>
              <a:rPr lang="sl-SI" sz="2900" dirty="0" err="1">
                <a:latin typeface="Arial" panose="020B0604020202020204" pitchFamily="34" charset="0"/>
                <a:ea typeface="Calibri" panose="020F0502020204030204" pitchFamily="34" charset="0"/>
                <a:cs typeface="Times New Roman" panose="02020603050405020304" pitchFamily="18" charset="0"/>
              </a:rPr>
              <a:t>project</a:t>
            </a:r>
            <a:r>
              <a:rPr lang="sl-SI" sz="2900" dirty="0">
                <a:latin typeface="Arial" panose="020B0604020202020204" pitchFamily="34" charset="0"/>
                <a:ea typeface="Calibri" panose="020F0502020204030204" pitchFamily="34" charset="0"/>
                <a:cs typeface="Times New Roman" panose="02020603050405020304" pitchFamily="18" charset="0"/>
              </a:rPr>
              <a:t> </a:t>
            </a:r>
            <a:r>
              <a:rPr lang="sl-SI" sz="2900" dirty="0" err="1">
                <a:latin typeface="Arial" panose="020B0604020202020204" pitchFamily="34" charset="0"/>
                <a:ea typeface="Calibri" panose="020F0502020204030204" pitchFamily="34" charset="0"/>
                <a:cs typeface="Times New Roman" panose="02020603050405020304" pitchFamily="18" charset="0"/>
              </a:rPr>
              <a:t>work</a:t>
            </a:r>
            <a:r>
              <a:rPr lang="sl-SI" sz="2900" dirty="0">
                <a:latin typeface="Arial" panose="020B0604020202020204" pitchFamily="34" charset="0"/>
                <a:ea typeface="Calibri" panose="020F0502020204030204" pitchFamily="34" charset="0"/>
                <a:cs typeface="Times New Roman" panose="02020603050405020304" pitchFamily="18" charset="0"/>
              </a:rPr>
              <a:t>:</a:t>
            </a:r>
            <a:endParaRPr lang="sl-SI" sz="29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sl-SI" sz="2900" dirty="0">
                <a:latin typeface="Arial" panose="020B0604020202020204" pitchFamily="34" charset="0"/>
                <a:ea typeface="Calibri" panose="020F0502020204030204" pitchFamily="34" charset="0"/>
                <a:cs typeface="Times New Roman" panose="02020603050405020304" pitchFamily="18" charset="0"/>
              </a:rPr>
              <a:t>= one </a:t>
            </a:r>
            <a:r>
              <a:rPr lang="sl-SI" sz="2900" dirty="0" err="1">
                <a:latin typeface="Arial" panose="020B0604020202020204" pitchFamily="34" charset="0"/>
                <a:ea typeface="Calibri" panose="020F0502020204030204" pitchFamily="34" charset="0"/>
                <a:cs typeface="Times New Roman" panose="02020603050405020304" pitchFamily="18" charset="0"/>
              </a:rPr>
              <a:t>adjective</a:t>
            </a:r>
            <a:r>
              <a:rPr lang="sl-SI" sz="2900" dirty="0">
                <a:latin typeface="Arial" panose="020B0604020202020204" pitchFamily="34" charset="0"/>
                <a:ea typeface="Calibri" panose="020F0502020204030204" pitchFamily="34" charset="0"/>
                <a:cs typeface="Times New Roman" panose="02020603050405020304" pitchFamily="18" charset="0"/>
              </a:rPr>
              <a:t>, one </a:t>
            </a:r>
            <a:r>
              <a:rPr lang="sl-SI" sz="2900" dirty="0" err="1">
                <a:latin typeface="Arial" panose="020B0604020202020204" pitchFamily="34" charset="0"/>
                <a:ea typeface="Calibri" panose="020F0502020204030204" pitchFamily="34" charset="0"/>
                <a:cs typeface="Times New Roman" panose="02020603050405020304" pitchFamily="18" charset="0"/>
              </a:rPr>
              <a:t>thing</a:t>
            </a:r>
            <a:r>
              <a:rPr lang="sl-SI" sz="2900" dirty="0">
                <a:latin typeface="Arial" panose="020B0604020202020204" pitchFamily="34" charset="0"/>
                <a:ea typeface="Calibri" panose="020F0502020204030204" pitchFamily="34" charset="0"/>
                <a:cs typeface="Times New Roman" panose="02020603050405020304" pitchFamily="18" charset="0"/>
              </a:rPr>
              <a:t>/person/place </a:t>
            </a:r>
            <a:r>
              <a:rPr lang="sl-SI" sz="2900" dirty="0" err="1">
                <a:latin typeface="Arial" panose="020B0604020202020204" pitchFamily="34" charset="0"/>
                <a:ea typeface="Calibri" panose="020F0502020204030204" pitchFamily="34" charset="0"/>
                <a:cs typeface="Times New Roman" panose="02020603050405020304" pitchFamily="18" charset="0"/>
              </a:rPr>
              <a:t>that</a:t>
            </a:r>
            <a:r>
              <a:rPr lang="sl-SI" sz="2900" dirty="0">
                <a:latin typeface="Arial" panose="020B0604020202020204" pitchFamily="34" charset="0"/>
                <a:ea typeface="Calibri" panose="020F0502020204030204" pitchFamily="34" charset="0"/>
                <a:cs typeface="Times New Roman" panose="02020603050405020304" pitchFamily="18" charset="0"/>
              </a:rPr>
              <a:t> is </a:t>
            </a:r>
            <a:r>
              <a:rPr lang="sl-SI" sz="2900" dirty="0" err="1">
                <a:latin typeface="Arial" panose="020B0604020202020204" pitchFamily="34" charset="0"/>
                <a:ea typeface="Calibri" panose="020F0502020204030204" pitchFamily="34" charset="0"/>
                <a:cs typeface="Times New Roman" panose="02020603050405020304" pitchFamily="18" charset="0"/>
              </a:rPr>
              <a:t>linked</a:t>
            </a:r>
            <a:r>
              <a:rPr lang="sl-SI" sz="2900" dirty="0">
                <a:latin typeface="Arial" panose="020B0604020202020204" pitchFamily="34" charset="0"/>
                <a:ea typeface="Calibri" panose="020F0502020204030204" pitchFamily="34" charset="0"/>
                <a:cs typeface="Times New Roman" panose="02020603050405020304" pitchFamily="18" charset="0"/>
              </a:rPr>
              <a:t> to </a:t>
            </a:r>
            <a:r>
              <a:rPr lang="sl-SI" sz="2900" dirty="0" err="1">
                <a:latin typeface="Arial" panose="020B0604020202020204" pitchFamily="34" charset="0"/>
                <a:ea typeface="Calibri" panose="020F0502020204030204" pitchFamily="34" charset="0"/>
                <a:cs typeface="Times New Roman" panose="02020603050405020304" pitchFamily="18" charset="0"/>
              </a:rPr>
              <a:t>Japan</a:t>
            </a:r>
            <a:r>
              <a:rPr lang="sl-SI" sz="2900" dirty="0">
                <a:latin typeface="Arial" panose="020B0604020202020204" pitchFamily="34" charset="0"/>
                <a:ea typeface="Calibri" panose="020F0502020204030204" pitchFamily="34" charset="0"/>
                <a:cs typeface="Times New Roman" panose="02020603050405020304" pitchFamily="18" charset="0"/>
              </a:rPr>
              <a:t>, </a:t>
            </a:r>
            <a:r>
              <a:rPr lang="sl-SI" sz="2900" dirty="0" err="1">
                <a:latin typeface="Arial" panose="020B0604020202020204" pitchFamily="34" charset="0"/>
                <a:ea typeface="Calibri" panose="020F0502020204030204" pitchFamily="34" charset="0"/>
                <a:cs typeface="Times New Roman" panose="02020603050405020304" pitchFamily="18" charset="0"/>
              </a:rPr>
              <a:t>the</a:t>
            </a:r>
            <a:r>
              <a:rPr lang="sl-SI" sz="2900" dirty="0">
                <a:latin typeface="Arial" panose="020B0604020202020204" pitchFamily="34" charset="0"/>
                <a:ea typeface="Calibri" panose="020F0502020204030204" pitchFamily="34" charset="0"/>
                <a:cs typeface="Times New Roman" panose="02020603050405020304" pitchFamily="18" charset="0"/>
              </a:rPr>
              <a:t> </a:t>
            </a:r>
            <a:endParaRPr lang="sl-SI" sz="2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2900" dirty="0">
                <a:latin typeface="Arial" panose="020B0604020202020204" pitchFamily="34" charset="0"/>
                <a:ea typeface="Calibri" panose="020F0502020204030204" pitchFamily="34" charset="0"/>
                <a:cs typeface="Times New Roman" panose="02020603050405020304" pitchFamily="18" charset="0"/>
              </a:rPr>
              <a:t>              name </a:t>
            </a:r>
            <a:r>
              <a:rPr lang="sl-SI" sz="2900" dirty="0" err="1">
                <a:latin typeface="Arial" panose="020B0604020202020204" pitchFamily="34" charset="0"/>
                <a:ea typeface="Calibri" panose="020F0502020204030204" pitchFamily="34" charset="0"/>
                <a:cs typeface="Times New Roman" panose="02020603050405020304" pitchFamily="18" charset="0"/>
              </a:rPr>
              <a:t>of</a:t>
            </a:r>
            <a:r>
              <a:rPr lang="sl-SI" sz="2900" dirty="0">
                <a:latin typeface="Arial" panose="020B0604020202020204" pitchFamily="34" charset="0"/>
                <a:ea typeface="Calibri" panose="020F0502020204030204" pitchFamily="34" charset="0"/>
                <a:cs typeface="Times New Roman" panose="02020603050405020304" pitchFamily="18" charset="0"/>
              </a:rPr>
              <a:t> </a:t>
            </a:r>
            <a:r>
              <a:rPr lang="sl-SI" sz="2900" dirty="0" err="1">
                <a:latin typeface="Arial" panose="020B0604020202020204" pitchFamily="34" charset="0"/>
                <a:ea typeface="Calibri" panose="020F0502020204030204" pitchFamily="34" charset="0"/>
                <a:cs typeface="Times New Roman" panose="02020603050405020304" pitchFamily="18" charset="0"/>
              </a:rPr>
              <a:t>another</a:t>
            </a:r>
            <a:r>
              <a:rPr lang="sl-SI" sz="2900" dirty="0">
                <a:latin typeface="Arial" panose="020B0604020202020204" pitchFamily="34" charset="0"/>
                <a:ea typeface="Calibri" panose="020F0502020204030204" pitchFamily="34" charset="0"/>
                <a:cs typeface="Times New Roman" panose="02020603050405020304" pitchFamily="18" charset="0"/>
              </a:rPr>
              <a:t> place </a:t>
            </a:r>
            <a:r>
              <a:rPr lang="sl-SI" sz="2900" dirty="0" err="1">
                <a:latin typeface="Arial" panose="020B0604020202020204" pitchFamily="34" charset="0"/>
                <a:ea typeface="Calibri" panose="020F0502020204030204" pitchFamily="34" charset="0"/>
                <a:cs typeface="Times New Roman" panose="02020603050405020304" pitchFamily="18" charset="0"/>
              </a:rPr>
              <a:t>with</a:t>
            </a:r>
            <a:r>
              <a:rPr lang="sl-SI" sz="2900" dirty="0">
                <a:latin typeface="Arial" panose="020B0604020202020204" pitchFamily="34" charset="0"/>
                <a:ea typeface="Calibri" panose="020F0502020204030204" pitchFamily="34" charset="0"/>
                <a:cs typeface="Times New Roman" panose="02020603050405020304" pitchFamily="18" charset="0"/>
              </a:rPr>
              <a:t> </a:t>
            </a:r>
            <a:r>
              <a:rPr lang="sl-SI" sz="2900" dirty="0" err="1">
                <a:latin typeface="Arial" panose="020B0604020202020204" pitchFamily="34" charset="0"/>
                <a:ea typeface="Calibri" panose="020F0502020204030204" pitchFamily="34" charset="0"/>
                <a:cs typeface="Times New Roman" panose="02020603050405020304" pitchFamily="18" charset="0"/>
              </a:rPr>
              <a:t>which</a:t>
            </a:r>
            <a:r>
              <a:rPr lang="sl-SI" sz="2900" dirty="0">
                <a:latin typeface="Arial" panose="020B0604020202020204" pitchFamily="34" charset="0"/>
                <a:ea typeface="Calibri" panose="020F0502020204030204" pitchFamily="34" charset="0"/>
                <a:cs typeface="Times New Roman" panose="02020603050405020304" pitchFamily="18" charset="0"/>
              </a:rPr>
              <a:t> to make a </a:t>
            </a:r>
            <a:r>
              <a:rPr lang="sl-SI" sz="2900" dirty="0" err="1">
                <a:latin typeface="Arial" panose="020B0604020202020204" pitchFamily="34" charset="0"/>
                <a:ea typeface="Calibri" panose="020F0502020204030204" pitchFamily="34" charset="0"/>
                <a:cs typeface="Times New Roman" panose="02020603050405020304" pitchFamily="18" charset="0"/>
              </a:rPr>
              <a:t>comparison</a:t>
            </a:r>
            <a:r>
              <a:rPr lang="sl-SI" sz="2900" dirty="0">
                <a:latin typeface="Arial" panose="020B0604020202020204" pitchFamily="34" charset="0"/>
                <a:ea typeface="Calibri" panose="020F0502020204030204" pitchFamily="34" charset="0"/>
                <a:cs typeface="Times New Roman" panose="02020603050405020304" pitchFamily="18" charset="0"/>
              </a:rPr>
              <a:t>; </a:t>
            </a:r>
            <a:r>
              <a:rPr lang="sl-SI" sz="2900" dirty="0" err="1">
                <a:latin typeface="Arial" panose="020B0604020202020204" pitchFamily="34" charset="0"/>
                <a:ea typeface="Calibri" panose="020F0502020204030204" pitchFamily="34" charset="0"/>
                <a:cs typeface="Times New Roman" panose="02020603050405020304" pitchFamily="18" charset="0"/>
              </a:rPr>
              <a:t>the</a:t>
            </a:r>
            <a:r>
              <a:rPr lang="sl-SI" sz="2900" dirty="0">
                <a:latin typeface="Arial" panose="020B0604020202020204" pitchFamily="34" charset="0"/>
                <a:ea typeface="Calibri" panose="020F0502020204030204" pitchFamily="34" charset="0"/>
                <a:cs typeface="Times New Roman" panose="02020603050405020304" pitchFamily="18" charset="0"/>
              </a:rPr>
              <a:t> internet site </a:t>
            </a:r>
            <a:endParaRPr lang="sl-SI" sz="2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2900" dirty="0">
                <a:latin typeface="Arial" panose="020B0604020202020204" pitchFamily="34" charset="0"/>
                <a:ea typeface="Calibri" panose="020F0502020204030204" pitchFamily="34" charset="0"/>
                <a:cs typeface="Times New Roman" panose="02020603050405020304" pitchFamily="18" charset="0"/>
              </a:rPr>
              <a:t>              </a:t>
            </a:r>
            <a:r>
              <a:rPr lang="sl-SI" sz="2900" dirty="0" err="1">
                <a:latin typeface="Arial" panose="020B0604020202020204" pitchFamily="34" charset="0"/>
                <a:ea typeface="Calibri" panose="020F0502020204030204" pitchFamily="34" charset="0"/>
                <a:cs typeface="Times New Roman" panose="02020603050405020304" pitchFamily="18" charset="0"/>
              </a:rPr>
              <a:t>where</a:t>
            </a:r>
            <a:r>
              <a:rPr lang="sl-SI" sz="2900" dirty="0">
                <a:latin typeface="Arial" panose="020B0604020202020204" pitchFamily="34" charset="0"/>
                <a:ea typeface="Calibri" panose="020F0502020204030204" pitchFamily="34" charset="0"/>
                <a:cs typeface="Times New Roman" panose="02020603050405020304" pitchFamily="18" charset="0"/>
              </a:rPr>
              <a:t> to </a:t>
            </a:r>
            <a:r>
              <a:rPr lang="sl-SI" sz="2900" dirty="0" err="1">
                <a:latin typeface="Arial" panose="020B0604020202020204" pitchFamily="34" charset="0"/>
                <a:ea typeface="Calibri" panose="020F0502020204030204" pitchFamily="34" charset="0"/>
                <a:cs typeface="Times New Roman" panose="02020603050405020304" pitchFamily="18" charset="0"/>
              </a:rPr>
              <a:t>look</a:t>
            </a:r>
            <a:r>
              <a:rPr lang="sl-SI" sz="2900" dirty="0">
                <a:latin typeface="Arial" panose="020B0604020202020204" pitchFamily="34" charset="0"/>
                <a:ea typeface="Calibri" panose="020F0502020204030204" pitchFamily="34" charset="0"/>
                <a:cs typeface="Times New Roman" panose="02020603050405020304" pitchFamily="18" charset="0"/>
              </a:rPr>
              <a:t> </a:t>
            </a:r>
            <a:r>
              <a:rPr lang="sl-SI" sz="2900" dirty="0" err="1">
                <a:latin typeface="Arial" panose="020B0604020202020204" pitchFamily="34" charset="0"/>
                <a:ea typeface="Calibri" panose="020F0502020204030204" pitchFamily="34" charset="0"/>
                <a:cs typeface="Times New Roman" panose="02020603050405020304" pitchFamily="18" charset="0"/>
              </a:rPr>
              <a:t>for</a:t>
            </a:r>
            <a:r>
              <a:rPr lang="sl-SI" sz="2900" dirty="0">
                <a:latin typeface="Arial" panose="020B0604020202020204" pitchFamily="34" charset="0"/>
                <a:ea typeface="Calibri" panose="020F0502020204030204" pitchFamily="34" charset="0"/>
                <a:cs typeface="Times New Roman" panose="02020603050405020304" pitchFamily="18" charset="0"/>
              </a:rPr>
              <a:t> </a:t>
            </a:r>
            <a:r>
              <a:rPr lang="sl-SI" sz="2900" dirty="0" err="1" smtClean="0">
                <a:latin typeface="Arial" panose="020B0604020202020204" pitchFamily="34" charset="0"/>
                <a:ea typeface="Calibri" panose="020F0502020204030204" pitchFamily="34" charset="0"/>
                <a:cs typeface="Times New Roman" panose="02020603050405020304" pitchFamily="18" charset="0"/>
              </a:rPr>
              <a:t>information</a:t>
            </a:r>
            <a:endParaRPr lang="sl-SI" sz="2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2900" u="sng" dirty="0" err="1">
                <a:latin typeface="Arial" panose="020B0604020202020204" pitchFamily="34" charset="0"/>
                <a:ea typeface="Calibri" panose="020F0502020204030204" pitchFamily="34" charset="0"/>
                <a:cs typeface="Times New Roman" panose="02020603050405020304" pitchFamily="18" charset="0"/>
              </a:rPr>
              <a:t>Instructions</a:t>
            </a:r>
            <a:r>
              <a:rPr lang="sl-SI" sz="2900" u="sng" dirty="0">
                <a:latin typeface="Arial" panose="020B0604020202020204" pitchFamily="34" charset="0"/>
                <a:ea typeface="Calibri" panose="020F0502020204030204" pitchFamily="34" charset="0"/>
                <a:cs typeface="Times New Roman" panose="02020603050405020304" pitchFamily="18" charset="0"/>
              </a:rPr>
              <a:t>:</a:t>
            </a:r>
            <a:r>
              <a:rPr lang="sl-SI" sz="2900" dirty="0">
                <a:latin typeface="Arial" panose="020B0604020202020204" pitchFamily="34" charset="0"/>
                <a:ea typeface="Calibri" panose="020F0502020204030204" pitchFamily="34" charset="0"/>
                <a:cs typeface="Times New Roman" panose="02020603050405020304" pitchFamily="18" charset="0"/>
              </a:rPr>
              <a:t> </a:t>
            </a:r>
            <a:r>
              <a:rPr lang="sl-SI" sz="2900" i="1" dirty="0">
                <a:latin typeface="Times New Roman" panose="02020603050405020304" pitchFamily="18" charset="0"/>
                <a:ea typeface="Calibri" panose="020F0502020204030204" pitchFamily="34" charset="0"/>
                <a:cs typeface="Times New Roman" panose="02020603050405020304" pitchFamily="18" charset="0"/>
              </a:rPr>
              <a:t>(</a:t>
            </a:r>
            <a:r>
              <a:rPr lang="sl-SI" sz="2900" i="1" dirty="0" err="1">
                <a:latin typeface="Times New Roman" panose="02020603050405020304" pitchFamily="18" charset="0"/>
                <a:ea typeface="Calibri" panose="020F0502020204030204" pitchFamily="34" charset="0"/>
                <a:cs typeface="Times New Roman" panose="02020603050405020304" pitchFamily="18" charset="0"/>
              </a:rPr>
              <a:t>the</a:t>
            </a:r>
            <a:r>
              <a:rPr lang="sl-SI" sz="2900" i="1" dirty="0">
                <a:latin typeface="Times New Roman" panose="02020603050405020304" pitchFamily="18" charset="0"/>
                <a:ea typeface="Calibri" panose="020F0502020204030204" pitchFamily="34" charset="0"/>
                <a:cs typeface="Times New Roman" panose="02020603050405020304" pitchFamily="18" charset="0"/>
              </a:rPr>
              <a:t> </a:t>
            </a:r>
            <a:r>
              <a:rPr lang="sl-SI" sz="2900" i="1" dirty="0" err="1">
                <a:latin typeface="Times New Roman" panose="02020603050405020304" pitchFamily="18" charset="0"/>
                <a:ea typeface="Calibri" panose="020F0502020204030204" pitchFamily="34" charset="0"/>
                <a:cs typeface="Times New Roman" panose="02020603050405020304" pitchFamily="18" charset="0"/>
              </a:rPr>
              <a:t>instructions</a:t>
            </a:r>
            <a:r>
              <a:rPr lang="sl-SI" sz="2900" i="1" dirty="0">
                <a:latin typeface="Times New Roman" panose="02020603050405020304" pitchFamily="18" charset="0"/>
                <a:ea typeface="Calibri" panose="020F0502020204030204" pitchFamily="34" charset="0"/>
                <a:cs typeface="Times New Roman" panose="02020603050405020304" pitchFamily="18" charset="0"/>
              </a:rPr>
              <a:t> are </a:t>
            </a:r>
            <a:r>
              <a:rPr lang="sl-SI" sz="2900" i="1" dirty="0" err="1">
                <a:latin typeface="Times New Roman" panose="02020603050405020304" pitchFamily="18" charset="0"/>
                <a:ea typeface="Calibri" panose="020F0502020204030204" pitchFamily="34" charset="0"/>
                <a:cs typeface="Times New Roman" panose="02020603050405020304" pitchFamily="18" charset="0"/>
              </a:rPr>
              <a:t>explained</a:t>
            </a:r>
            <a:r>
              <a:rPr lang="sl-SI" sz="2900" i="1" dirty="0">
                <a:latin typeface="Times New Roman" panose="02020603050405020304" pitchFamily="18" charset="0"/>
                <a:ea typeface="Calibri" panose="020F0502020204030204" pitchFamily="34" charset="0"/>
                <a:cs typeface="Times New Roman" panose="02020603050405020304" pitchFamily="18" charset="0"/>
              </a:rPr>
              <a:t> </a:t>
            </a:r>
            <a:r>
              <a:rPr lang="sl-SI" sz="2900" i="1" dirty="0" err="1">
                <a:latin typeface="Times New Roman" panose="02020603050405020304" pitchFamily="18" charset="0"/>
                <a:ea typeface="Calibri" panose="020F0502020204030204" pitchFamily="34" charset="0"/>
                <a:cs typeface="Times New Roman" panose="02020603050405020304" pitchFamily="18" charset="0"/>
              </a:rPr>
              <a:t>and</a:t>
            </a:r>
            <a:r>
              <a:rPr lang="sl-SI" sz="2900" i="1" dirty="0">
                <a:latin typeface="Times New Roman" panose="02020603050405020304" pitchFamily="18" charset="0"/>
                <a:ea typeface="Calibri" panose="020F0502020204030204" pitchFamily="34" charset="0"/>
                <a:cs typeface="Times New Roman" panose="02020603050405020304" pitchFamily="18" charset="0"/>
              </a:rPr>
              <a:t> </a:t>
            </a:r>
            <a:r>
              <a:rPr lang="sl-SI" sz="2900" i="1" dirty="0" err="1">
                <a:latin typeface="Times New Roman" panose="02020603050405020304" pitchFamily="18" charset="0"/>
                <a:ea typeface="Calibri" panose="020F0502020204030204" pitchFamily="34" charset="0"/>
                <a:cs typeface="Times New Roman" panose="02020603050405020304" pitchFamily="18" charset="0"/>
              </a:rPr>
              <a:t>projected</a:t>
            </a:r>
            <a:r>
              <a:rPr lang="sl-SI" sz="2900" i="1" dirty="0">
                <a:latin typeface="Times New Roman" panose="02020603050405020304" pitchFamily="18" charset="0"/>
                <a:ea typeface="Calibri" panose="020F0502020204030204" pitchFamily="34" charset="0"/>
                <a:cs typeface="Times New Roman" panose="02020603050405020304" pitchFamily="18" charset="0"/>
              </a:rPr>
              <a:t> on </a:t>
            </a:r>
            <a:r>
              <a:rPr lang="sl-SI" sz="2900" i="1" dirty="0" err="1">
                <a:latin typeface="Times New Roman" panose="02020603050405020304" pitchFamily="18" charset="0"/>
                <a:ea typeface="Calibri" panose="020F0502020204030204" pitchFamily="34" charset="0"/>
                <a:cs typeface="Times New Roman" panose="02020603050405020304" pitchFamily="18" charset="0"/>
              </a:rPr>
              <a:t>the</a:t>
            </a:r>
            <a:r>
              <a:rPr lang="sl-SI" sz="2900" i="1" dirty="0">
                <a:latin typeface="Times New Roman" panose="02020603050405020304" pitchFamily="18" charset="0"/>
                <a:ea typeface="Calibri" panose="020F0502020204030204" pitchFamily="34" charset="0"/>
                <a:cs typeface="Times New Roman" panose="02020603050405020304" pitchFamily="18" charset="0"/>
              </a:rPr>
              <a:t> </a:t>
            </a:r>
            <a:r>
              <a:rPr lang="sl-SI" sz="2900" i="1" dirty="0" err="1">
                <a:latin typeface="Times New Roman" panose="02020603050405020304" pitchFamily="18" charset="0"/>
                <a:ea typeface="Calibri" panose="020F0502020204030204" pitchFamily="34" charset="0"/>
                <a:cs typeface="Times New Roman" panose="02020603050405020304" pitchFamily="18" charset="0"/>
              </a:rPr>
              <a:t>powerpoint</a:t>
            </a:r>
            <a:r>
              <a:rPr lang="sl-SI" sz="2900" i="1" dirty="0">
                <a:latin typeface="Times New Roman" panose="02020603050405020304" pitchFamily="18" charset="0"/>
                <a:ea typeface="Calibri" panose="020F0502020204030204" pitchFamily="34" charset="0"/>
                <a:cs typeface="Times New Roman" panose="02020603050405020304" pitchFamily="18" charset="0"/>
              </a:rPr>
              <a:t> as </a:t>
            </a:r>
            <a:r>
              <a:rPr lang="sl-SI" sz="2900" i="1" dirty="0" smtClean="0">
                <a:latin typeface="Times New Roman" panose="02020603050405020304" pitchFamily="18" charset="0"/>
                <a:ea typeface="Calibri" panose="020F0502020204030204" pitchFamily="34" charset="0"/>
                <a:cs typeface="Times New Roman" panose="02020603050405020304" pitchFamily="18" charset="0"/>
              </a:rPr>
              <a:t> </a:t>
            </a:r>
            <a:r>
              <a:rPr lang="sl-SI" sz="2900" i="1" dirty="0" err="1" smtClean="0">
                <a:latin typeface="Times New Roman" panose="02020603050405020304" pitchFamily="18" charset="0"/>
                <a:ea typeface="Calibri" panose="020F0502020204030204" pitchFamily="34" charset="0"/>
                <a:cs typeface="Times New Roman" panose="02020603050405020304" pitchFamily="18" charset="0"/>
              </a:rPr>
              <a:t>well</a:t>
            </a:r>
            <a:r>
              <a:rPr lang="sl-SI" sz="2900" i="1" dirty="0" smtClean="0">
                <a:latin typeface="Times New Roman" panose="02020603050405020304" pitchFamily="18" charset="0"/>
                <a:ea typeface="Calibri" panose="020F0502020204030204" pitchFamily="34" charset="0"/>
                <a:cs typeface="Times New Roman" panose="02020603050405020304" pitchFamily="18" charset="0"/>
              </a:rPr>
              <a:t>)</a:t>
            </a:r>
            <a:endParaRPr lang="sl-SI" sz="29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sl-SI" sz="2900" dirty="0">
              <a:latin typeface="Calibri" panose="020F0502020204030204" pitchFamily="34" charset="0"/>
              <a:ea typeface="Calibri" panose="020F0502020204030204" pitchFamily="34" charset="0"/>
              <a:cs typeface="Times New Roman" panose="02020603050405020304" pitchFamily="18" charset="0"/>
            </a:endParaRPr>
          </a:p>
          <a:p>
            <a:endParaRPr lang="sl-SI" dirty="0"/>
          </a:p>
        </p:txBody>
      </p:sp>
    </p:spTree>
    <p:extLst>
      <p:ext uri="{BB962C8B-B14F-4D97-AF65-F5344CB8AC3E}">
        <p14:creationId xmlns:p14="http://schemas.microsoft.com/office/powerpoint/2010/main" val="41499510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2713220" y="1118097"/>
            <a:ext cx="7864164" cy="5313121"/>
          </a:xfrm>
          <a:prstGeom prst="rect">
            <a:avLst/>
          </a:prstGeom>
        </p:spPr>
        <p:txBody>
          <a:bodyPr wrap="square">
            <a:spAutoFit/>
          </a:bodyPr>
          <a:lstStyle/>
          <a:p>
            <a:pPr>
              <a:lnSpc>
                <a:spcPct val="107000"/>
              </a:lnSpc>
              <a:spcAft>
                <a:spcPts val="800"/>
              </a:spcAft>
            </a:pPr>
            <a:r>
              <a:rPr lang="sl-SI" b="1" u="sng" dirty="0">
                <a:latin typeface="Arial" panose="020B0604020202020204" pitchFamily="34" charset="0"/>
                <a:ea typeface="Calibri" panose="020F0502020204030204" pitchFamily="34" charset="0"/>
                <a:cs typeface="Times New Roman" panose="02020603050405020304" pitchFamily="18" charset="0"/>
              </a:rPr>
              <a:t>TASK:</a:t>
            </a:r>
            <a:endParaRPr lang="sl-SI" sz="16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Calibri" panose="020F0502020204030204" pitchFamily="34" charset="0"/>
              <a:buChar char="-"/>
            </a:pPr>
            <a:r>
              <a:rPr lang="sl-SI" sz="2000" dirty="0" err="1">
                <a:latin typeface="Arial" panose="020B0604020202020204" pitchFamily="34" charset="0"/>
                <a:ea typeface="Calibri" panose="020F0502020204030204" pitchFamily="34" charset="0"/>
                <a:cs typeface="Times New Roman" panose="02020603050405020304" pitchFamily="18" charset="0"/>
              </a:rPr>
              <a:t>Write</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three</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sentences</a:t>
            </a:r>
            <a:r>
              <a:rPr lang="sl-SI" sz="2000" dirty="0">
                <a:latin typeface="Arial" panose="020B0604020202020204" pitchFamily="34" charset="0"/>
                <a:ea typeface="Calibri" panose="020F0502020204030204" pitchFamily="34" charset="0"/>
                <a:cs typeface="Times New Roman" panose="02020603050405020304" pitchFamily="18" charset="0"/>
              </a:rPr>
              <a:t>: </a:t>
            </a:r>
            <a:endParaRPr lang="sl-SI"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50000"/>
              </a:lnSpc>
              <a:spcAft>
                <a:spcPts val="0"/>
              </a:spcAft>
            </a:pPr>
            <a:r>
              <a:rPr lang="sl-SI" sz="2000" dirty="0">
                <a:latin typeface="Arial" panose="020B0604020202020204" pitchFamily="34" charset="0"/>
                <a:ea typeface="Calibri" panose="020F0502020204030204" pitchFamily="34" charset="0"/>
                <a:cs typeface="Times New Roman" panose="02020603050405020304" pitchFamily="18" charset="0"/>
              </a:rPr>
              <a:t>= in </a:t>
            </a:r>
            <a:r>
              <a:rPr lang="sl-SI" sz="2000" dirty="0" err="1">
                <a:latin typeface="Arial" panose="020B0604020202020204" pitchFamily="34" charset="0"/>
                <a:ea typeface="Calibri" panose="020F0502020204030204" pitchFamily="34" charset="0"/>
                <a:cs typeface="Times New Roman" panose="02020603050405020304" pitchFamily="18" charset="0"/>
              </a:rPr>
              <a:t>the</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first</a:t>
            </a:r>
            <a:r>
              <a:rPr lang="sl-SI" sz="2000" dirty="0">
                <a:latin typeface="Arial" panose="020B0604020202020204" pitchFamily="34" charset="0"/>
                <a:ea typeface="Calibri" panose="020F0502020204030204" pitchFamily="34" charset="0"/>
                <a:cs typeface="Times New Roman" panose="02020603050405020304" pitchFamily="18" charset="0"/>
              </a:rPr>
              <a:t> sentence </a:t>
            </a:r>
            <a:r>
              <a:rPr lang="sl-SI" sz="2000" dirty="0" err="1">
                <a:latin typeface="Arial" panose="020B0604020202020204" pitchFamily="34" charset="0"/>
                <a:ea typeface="Calibri" panose="020F0502020204030204" pitchFamily="34" charset="0"/>
                <a:cs typeface="Times New Roman" panose="02020603050405020304" pitchFamily="18" charset="0"/>
              </a:rPr>
              <a:t>use</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the</a:t>
            </a:r>
            <a:r>
              <a:rPr lang="sl-SI" sz="2000" dirty="0">
                <a:latin typeface="Arial" panose="020B0604020202020204" pitchFamily="34" charset="0"/>
                <a:ea typeface="Calibri" panose="020F0502020204030204" pitchFamily="34" charset="0"/>
                <a:cs typeface="Times New Roman" panose="02020603050405020304" pitchFamily="18" charset="0"/>
              </a:rPr>
              <a:t> superlative </a:t>
            </a:r>
            <a:r>
              <a:rPr lang="sl-SI" sz="2000" dirty="0" err="1">
                <a:latin typeface="Arial" panose="020B0604020202020204" pitchFamily="34" charset="0"/>
                <a:ea typeface="Calibri" panose="020F0502020204030204" pitchFamily="34" charset="0"/>
                <a:cs typeface="Times New Roman" panose="02020603050405020304" pitchFamily="18" charset="0"/>
              </a:rPr>
              <a:t>degree</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of</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the</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given</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adjective</a:t>
            </a:r>
            <a:r>
              <a:rPr lang="sl-SI" sz="2000" dirty="0">
                <a:latin typeface="Arial" panose="020B0604020202020204" pitchFamily="34" charset="0"/>
                <a:ea typeface="Calibri" panose="020F0502020204030204" pitchFamily="34" charset="0"/>
                <a:cs typeface="Times New Roman" panose="02020603050405020304" pitchFamily="18" charset="0"/>
              </a:rPr>
              <a:t> to </a:t>
            </a:r>
            <a:r>
              <a:rPr lang="sl-SI" sz="2000" dirty="0" err="1">
                <a:latin typeface="Arial" panose="020B0604020202020204" pitchFamily="34" charset="0"/>
                <a:ea typeface="Calibri" panose="020F0502020204030204" pitchFamily="34" charset="0"/>
                <a:cs typeface="Times New Roman" panose="02020603050405020304" pitchFamily="18" charset="0"/>
              </a:rPr>
              <a:t>describe</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the</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thing</a:t>
            </a:r>
            <a:r>
              <a:rPr lang="sl-SI" sz="2000" dirty="0">
                <a:latin typeface="Arial" panose="020B0604020202020204" pitchFamily="34" charset="0"/>
                <a:ea typeface="Calibri" panose="020F0502020204030204" pitchFamily="34" charset="0"/>
                <a:cs typeface="Times New Roman" panose="02020603050405020304" pitchFamily="18" charset="0"/>
              </a:rPr>
              <a:t>/person/place in </a:t>
            </a:r>
            <a:r>
              <a:rPr lang="sl-SI" sz="2000" dirty="0" err="1">
                <a:latin typeface="Arial" panose="020B0604020202020204" pitchFamily="34" charset="0"/>
                <a:ea typeface="Calibri" panose="020F0502020204030204" pitchFamily="34" charset="0"/>
                <a:cs typeface="Times New Roman" panose="02020603050405020304" pitchFamily="18" charset="0"/>
              </a:rPr>
              <a:t>Japan</a:t>
            </a:r>
            <a:endParaRPr lang="sl-SI"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50000"/>
              </a:lnSpc>
              <a:spcAft>
                <a:spcPts val="0"/>
              </a:spcAft>
            </a:pPr>
            <a:r>
              <a:rPr lang="sl-SI" sz="2000" dirty="0">
                <a:latin typeface="Arial" panose="020B0604020202020204" pitchFamily="34" charset="0"/>
                <a:ea typeface="Calibri" panose="020F0502020204030204" pitchFamily="34" charset="0"/>
                <a:cs typeface="Times New Roman" panose="02020603050405020304" pitchFamily="18" charset="0"/>
              </a:rPr>
              <a:t>= in </a:t>
            </a:r>
            <a:r>
              <a:rPr lang="sl-SI" sz="2000" dirty="0" err="1">
                <a:latin typeface="Arial" panose="020B0604020202020204" pitchFamily="34" charset="0"/>
                <a:ea typeface="Calibri" panose="020F0502020204030204" pitchFamily="34" charset="0"/>
                <a:cs typeface="Times New Roman" panose="02020603050405020304" pitchFamily="18" charset="0"/>
              </a:rPr>
              <a:t>the</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second</a:t>
            </a:r>
            <a:r>
              <a:rPr lang="sl-SI" sz="2000" dirty="0">
                <a:latin typeface="Arial" panose="020B0604020202020204" pitchFamily="34" charset="0"/>
                <a:ea typeface="Calibri" panose="020F0502020204030204" pitchFamily="34" charset="0"/>
                <a:cs typeface="Times New Roman" panose="02020603050405020304" pitchFamily="18" charset="0"/>
              </a:rPr>
              <a:t> sentence </a:t>
            </a:r>
            <a:r>
              <a:rPr lang="sl-SI" sz="2000" dirty="0" err="1">
                <a:latin typeface="Arial" panose="020B0604020202020204" pitchFamily="34" charset="0"/>
                <a:ea typeface="Calibri" panose="020F0502020204030204" pitchFamily="34" charset="0"/>
                <a:cs typeface="Times New Roman" panose="02020603050405020304" pitchFamily="18" charset="0"/>
              </a:rPr>
              <a:t>find</a:t>
            </a:r>
            <a:r>
              <a:rPr lang="sl-SI" sz="2000" dirty="0">
                <a:latin typeface="Arial" panose="020B0604020202020204" pitchFamily="34" charset="0"/>
                <a:ea typeface="Calibri" panose="020F0502020204030204" pitchFamily="34" charset="0"/>
                <a:cs typeface="Times New Roman" panose="02020603050405020304" pitchFamily="18" charset="0"/>
              </a:rPr>
              <a:t> a </a:t>
            </a:r>
            <a:r>
              <a:rPr lang="sl-SI" sz="2000" dirty="0" err="1">
                <a:latin typeface="Arial" panose="020B0604020202020204" pitchFamily="34" charset="0"/>
                <a:ea typeface="Calibri" panose="020F0502020204030204" pitchFamily="34" charset="0"/>
                <a:cs typeface="Times New Roman" panose="02020603050405020304" pitchFamily="18" charset="0"/>
              </a:rPr>
              <a:t>fact</a:t>
            </a:r>
            <a:r>
              <a:rPr lang="sl-SI" sz="2000" dirty="0">
                <a:latin typeface="Arial" panose="020B0604020202020204" pitchFamily="34" charset="0"/>
                <a:ea typeface="Calibri" panose="020F0502020204030204" pitchFamily="34" charset="0"/>
                <a:cs typeface="Times New Roman" panose="02020603050405020304" pitchFamily="18" charset="0"/>
              </a:rPr>
              <a:t>, a </a:t>
            </a:r>
            <a:r>
              <a:rPr lang="sl-SI" sz="2000" dirty="0" err="1">
                <a:latin typeface="Arial" panose="020B0604020202020204" pitchFamily="34" charset="0"/>
                <a:ea typeface="Calibri" panose="020F0502020204030204" pitchFamily="34" charset="0"/>
                <a:cs typeface="Times New Roman" panose="02020603050405020304" pitchFamily="18" charset="0"/>
              </a:rPr>
              <a:t>piece</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of</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information</a:t>
            </a:r>
            <a:r>
              <a:rPr lang="sl-SI" sz="2000" dirty="0">
                <a:latin typeface="Arial" panose="020B0604020202020204" pitchFamily="34" charset="0"/>
                <a:ea typeface="Calibri" panose="020F0502020204030204" pitchFamily="34" charset="0"/>
                <a:cs typeface="Times New Roman" panose="02020603050405020304" pitchFamily="18" charset="0"/>
              </a:rPr>
              <a:t> to </a:t>
            </a:r>
            <a:r>
              <a:rPr lang="sl-SI" sz="2000" dirty="0" err="1">
                <a:latin typeface="Arial" panose="020B0604020202020204" pitchFamily="34" charset="0"/>
                <a:ea typeface="Calibri" panose="020F0502020204030204" pitchFamily="34" charset="0"/>
                <a:cs typeface="Times New Roman" panose="02020603050405020304" pitchFamily="18" charset="0"/>
              </a:rPr>
              <a:t>describe</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the</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thing</a:t>
            </a:r>
            <a:r>
              <a:rPr lang="sl-SI" sz="2000" dirty="0">
                <a:latin typeface="Arial" panose="020B0604020202020204" pitchFamily="34" charset="0"/>
                <a:ea typeface="Calibri" panose="020F0502020204030204" pitchFamily="34" charset="0"/>
                <a:cs typeface="Times New Roman" panose="02020603050405020304" pitchFamily="18" charset="0"/>
              </a:rPr>
              <a:t>/person/place</a:t>
            </a:r>
            <a:endParaRPr lang="sl-SI"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50000"/>
              </a:lnSpc>
              <a:spcAft>
                <a:spcPts val="800"/>
              </a:spcAft>
            </a:pPr>
            <a:r>
              <a:rPr lang="sl-SI" sz="2000" dirty="0">
                <a:latin typeface="Arial" panose="020B0604020202020204" pitchFamily="34" charset="0"/>
                <a:ea typeface="Calibri" panose="020F0502020204030204" pitchFamily="34" charset="0"/>
                <a:cs typeface="Times New Roman" panose="02020603050405020304" pitchFamily="18" charset="0"/>
              </a:rPr>
              <a:t>= in </a:t>
            </a:r>
            <a:r>
              <a:rPr lang="sl-SI" sz="2000" dirty="0" err="1">
                <a:latin typeface="Arial" panose="020B0604020202020204" pitchFamily="34" charset="0"/>
                <a:ea typeface="Calibri" panose="020F0502020204030204" pitchFamily="34" charset="0"/>
                <a:cs typeface="Times New Roman" panose="02020603050405020304" pitchFamily="18" charset="0"/>
              </a:rPr>
              <a:t>the</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third</a:t>
            </a:r>
            <a:r>
              <a:rPr lang="sl-SI" sz="2000" dirty="0">
                <a:latin typeface="Arial" panose="020B0604020202020204" pitchFamily="34" charset="0"/>
                <a:ea typeface="Calibri" panose="020F0502020204030204" pitchFamily="34" charset="0"/>
                <a:cs typeface="Times New Roman" panose="02020603050405020304" pitchFamily="18" charset="0"/>
              </a:rPr>
              <a:t> sentence </a:t>
            </a:r>
            <a:r>
              <a:rPr lang="sl-SI" sz="2000" dirty="0" err="1">
                <a:latin typeface="Arial" panose="020B0604020202020204" pitchFamily="34" charset="0"/>
                <a:ea typeface="Calibri" panose="020F0502020204030204" pitchFamily="34" charset="0"/>
                <a:cs typeface="Times New Roman" panose="02020603050405020304" pitchFamily="18" charset="0"/>
              </a:rPr>
              <a:t>compare</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the</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thing</a:t>
            </a:r>
            <a:r>
              <a:rPr lang="sl-SI" sz="2000" dirty="0">
                <a:latin typeface="Arial" panose="020B0604020202020204" pitchFamily="34" charset="0"/>
                <a:ea typeface="Calibri" panose="020F0502020204030204" pitchFamily="34" charset="0"/>
                <a:cs typeface="Times New Roman" panose="02020603050405020304" pitchFamily="18" charset="0"/>
              </a:rPr>
              <a:t>/person/place </a:t>
            </a:r>
            <a:r>
              <a:rPr lang="sl-SI" sz="2000" dirty="0" err="1">
                <a:latin typeface="Arial" panose="020B0604020202020204" pitchFamily="34" charset="0"/>
                <a:ea typeface="Calibri" panose="020F0502020204030204" pitchFamily="34" charset="0"/>
                <a:cs typeface="Times New Roman" panose="02020603050405020304" pitchFamily="18" charset="0"/>
              </a:rPr>
              <a:t>with</a:t>
            </a:r>
            <a:r>
              <a:rPr lang="sl-SI" sz="2000" dirty="0">
                <a:latin typeface="Arial" panose="020B0604020202020204" pitchFamily="34" charset="0"/>
                <a:ea typeface="Calibri" panose="020F0502020204030204" pitchFamily="34" charset="0"/>
                <a:cs typeface="Times New Roman" panose="02020603050405020304" pitchFamily="18" charset="0"/>
              </a:rPr>
              <a:t> a </a:t>
            </a:r>
            <a:r>
              <a:rPr lang="sl-SI" sz="2000" dirty="0" err="1">
                <a:latin typeface="Arial" panose="020B0604020202020204" pitchFamily="34" charset="0"/>
                <a:ea typeface="Calibri" panose="020F0502020204030204" pitchFamily="34" charset="0"/>
                <a:cs typeface="Times New Roman" panose="02020603050405020304" pitchFamily="18" charset="0"/>
              </a:rPr>
              <a:t>similar</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thing</a:t>
            </a:r>
            <a:r>
              <a:rPr lang="sl-SI" sz="2000" dirty="0">
                <a:latin typeface="Arial" panose="020B0604020202020204" pitchFamily="34" charset="0"/>
                <a:ea typeface="Calibri" panose="020F0502020204030204" pitchFamily="34" charset="0"/>
                <a:cs typeface="Times New Roman" panose="02020603050405020304" pitchFamily="18" charset="0"/>
              </a:rPr>
              <a:t>/person/place </a:t>
            </a:r>
            <a:r>
              <a:rPr lang="sl-SI" sz="2000" dirty="0" err="1">
                <a:latin typeface="Arial" panose="020B0604020202020204" pitchFamily="34" charset="0"/>
                <a:ea typeface="Calibri" panose="020F0502020204030204" pitchFamily="34" charset="0"/>
                <a:cs typeface="Times New Roman" panose="02020603050405020304" pitchFamily="18" charset="0"/>
              </a:rPr>
              <a:t>from</a:t>
            </a:r>
            <a:r>
              <a:rPr lang="sl-SI" sz="2000" dirty="0">
                <a:latin typeface="Arial" panose="020B0604020202020204" pitchFamily="34" charset="0"/>
                <a:ea typeface="Calibri" panose="020F0502020204030204" pitchFamily="34" charset="0"/>
                <a:cs typeface="Times New Roman" panose="02020603050405020304" pitchFamily="18" charset="0"/>
              </a:rPr>
              <a:t> a </a:t>
            </a:r>
            <a:r>
              <a:rPr lang="sl-SI" sz="2000" dirty="0" err="1">
                <a:latin typeface="Arial" panose="020B0604020202020204" pitchFamily="34" charset="0"/>
                <a:ea typeface="Calibri" panose="020F0502020204030204" pitchFamily="34" charset="0"/>
                <a:cs typeface="Times New Roman" panose="02020603050405020304" pitchFamily="18" charset="0"/>
              </a:rPr>
              <a:t>different</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country</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or</a:t>
            </a:r>
            <a:r>
              <a:rPr lang="sl-SI" sz="2000" dirty="0">
                <a:latin typeface="Arial" panose="020B0604020202020204" pitchFamily="34" charset="0"/>
                <a:ea typeface="Calibri" panose="020F0502020204030204" pitchFamily="34" charset="0"/>
                <a:cs typeface="Times New Roman" panose="02020603050405020304" pitchFamily="18" charset="0"/>
              </a:rPr>
              <a:t> place</a:t>
            </a:r>
            <a:endParaRPr lang="sl-SI"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sl-SI" sz="2000" dirty="0">
                <a:latin typeface="Arial" panose="020B0604020202020204" pitchFamily="34" charset="0"/>
                <a:ea typeface="Calibri" panose="020F0502020204030204" pitchFamily="34" charset="0"/>
                <a:cs typeface="Times New Roman" panose="02020603050405020304" pitchFamily="18" charset="0"/>
              </a:rPr>
              <a:t>           = </a:t>
            </a:r>
            <a:r>
              <a:rPr lang="sl-SI" sz="2000" dirty="0" err="1">
                <a:latin typeface="Arial" panose="020B0604020202020204" pitchFamily="34" charset="0"/>
                <a:ea typeface="Calibri" panose="020F0502020204030204" pitchFamily="34" charset="0"/>
                <a:cs typeface="Times New Roman" panose="02020603050405020304" pitchFamily="18" charset="0"/>
              </a:rPr>
              <a:t>add</a:t>
            </a:r>
            <a:r>
              <a:rPr lang="sl-SI" sz="2000" dirty="0">
                <a:latin typeface="Arial" panose="020B0604020202020204" pitchFamily="34" charset="0"/>
                <a:ea typeface="Calibri" panose="020F0502020204030204" pitchFamily="34" charset="0"/>
                <a:cs typeface="Times New Roman" panose="02020603050405020304" pitchFamily="18" charset="0"/>
              </a:rPr>
              <a:t> a </a:t>
            </a:r>
            <a:r>
              <a:rPr lang="sl-SI" sz="2000" dirty="0" err="1">
                <a:latin typeface="Arial" panose="020B0604020202020204" pitchFamily="34" charset="0"/>
                <a:ea typeface="Calibri" panose="020F0502020204030204" pitchFamily="34" charset="0"/>
                <a:cs typeface="Times New Roman" panose="02020603050405020304" pitchFamily="18" charset="0"/>
              </a:rPr>
              <a:t>picture</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of</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the</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thing</a:t>
            </a:r>
            <a:r>
              <a:rPr lang="sl-SI" sz="2000" dirty="0">
                <a:latin typeface="Arial" panose="020B0604020202020204" pitchFamily="34" charset="0"/>
                <a:ea typeface="Calibri" panose="020F0502020204030204" pitchFamily="34" charset="0"/>
                <a:cs typeface="Times New Roman" panose="02020603050405020304" pitchFamily="18" charset="0"/>
              </a:rPr>
              <a:t>/person/place </a:t>
            </a:r>
            <a:r>
              <a:rPr lang="sl-SI" sz="2000" dirty="0" err="1">
                <a:latin typeface="Arial" panose="020B0604020202020204" pitchFamily="34" charset="0"/>
                <a:ea typeface="Calibri" panose="020F0502020204030204" pitchFamily="34" charset="0"/>
                <a:cs typeface="Times New Roman" panose="02020603050405020304" pitchFamily="18" charset="0"/>
              </a:rPr>
              <a:t>presented</a:t>
            </a:r>
            <a:r>
              <a:rPr lang="sl-SI" sz="2000" dirty="0">
                <a:latin typeface="Arial" panose="020B0604020202020204" pitchFamily="34" charset="0"/>
                <a:ea typeface="Calibri" panose="020F0502020204030204" pitchFamily="34" charset="0"/>
                <a:cs typeface="Times New Roman" panose="02020603050405020304" pitchFamily="18" charset="0"/>
              </a:rPr>
              <a:t> in </a:t>
            </a:r>
            <a:r>
              <a:rPr lang="sl-SI" sz="2000" dirty="0" err="1">
                <a:latin typeface="Arial" panose="020B0604020202020204" pitchFamily="34" charset="0"/>
                <a:ea typeface="Calibri" panose="020F0502020204030204" pitchFamily="34" charset="0"/>
                <a:cs typeface="Times New Roman" panose="02020603050405020304" pitchFamily="18" charset="0"/>
              </a:rPr>
              <a:t>your</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smtClean="0">
                <a:latin typeface="Arial" panose="020B0604020202020204" pitchFamily="34" charset="0"/>
                <a:ea typeface="Calibri" panose="020F0502020204030204" pitchFamily="34" charset="0"/>
                <a:cs typeface="Times New Roman" panose="02020603050405020304" pitchFamily="18" charset="0"/>
              </a:rPr>
              <a:t>project</a:t>
            </a:r>
            <a:r>
              <a:rPr lang="sl-SI" sz="2000" dirty="0" smtClean="0">
                <a:latin typeface="Arial" panose="020B0604020202020204" pitchFamily="34" charset="0"/>
                <a:ea typeface="Calibri" panose="020F0502020204030204" pitchFamily="34" charset="0"/>
                <a:cs typeface="Times New Roman" panose="02020603050405020304" pitchFamily="18" charset="0"/>
              </a:rPr>
              <a:t> </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prepare</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the</a:t>
            </a:r>
            <a:r>
              <a:rPr lang="sl-SI" sz="2000" dirty="0">
                <a:latin typeface="Arial" panose="020B0604020202020204" pitchFamily="34" charset="0"/>
                <a:ea typeface="Calibri" panose="020F0502020204030204" pitchFamily="34" charset="0"/>
                <a:cs typeface="Times New Roman" panose="02020603050405020304" pitchFamily="18" charset="0"/>
              </a:rPr>
              <a:t> material on A4 </a:t>
            </a:r>
            <a:r>
              <a:rPr lang="sl-SI" sz="2000" dirty="0" err="1">
                <a:latin typeface="Arial" panose="020B0604020202020204" pitchFamily="34" charset="0"/>
                <a:ea typeface="Calibri" panose="020F0502020204030204" pitchFamily="34" charset="0"/>
                <a:cs typeface="Times New Roman" panose="02020603050405020304" pitchFamily="18" charset="0"/>
              </a:rPr>
              <a:t>paper</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and</a:t>
            </a: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dirty="0" err="1">
                <a:latin typeface="Arial" panose="020B0604020202020204" pitchFamily="34" charset="0"/>
                <a:ea typeface="Calibri" panose="020F0502020204030204" pitchFamily="34" charset="0"/>
                <a:cs typeface="Times New Roman" panose="02020603050405020304" pitchFamily="18" charset="0"/>
              </a:rPr>
              <a:t>print</a:t>
            </a:r>
            <a:r>
              <a:rPr lang="sl-SI" sz="2000" dirty="0">
                <a:latin typeface="Arial" panose="020B0604020202020204" pitchFamily="34" charset="0"/>
                <a:ea typeface="Calibri" panose="020F0502020204030204" pitchFamily="34" charset="0"/>
                <a:cs typeface="Times New Roman" panose="02020603050405020304" pitchFamily="18" charset="0"/>
              </a:rPr>
              <a:t> out</a:t>
            </a:r>
            <a:endParaRPr lang="sl-SI"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sl-SI" sz="2000" dirty="0">
                <a:latin typeface="Arial" panose="020B0604020202020204" pitchFamily="34" charset="0"/>
                <a:ea typeface="Calibri" panose="020F0502020204030204" pitchFamily="34" charset="0"/>
                <a:cs typeface="Times New Roman" panose="02020603050405020304" pitchFamily="18" charset="0"/>
              </a:rPr>
              <a:t>           = </a:t>
            </a:r>
            <a:r>
              <a:rPr lang="sl-SI" sz="2000" dirty="0" err="1">
                <a:latin typeface="Arial" panose="020B0604020202020204" pitchFamily="34" charset="0"/>
                <a:ea typeface="Calibri" panose="020F0502020204030204" pitchFamily="34" charset="0"/>
                <a:cs typeface="Times New Roman" panose="02020603050405020304" pitchFamily="18" charset="0"/>
              </a:rPr>
              <a:t>exhibit</a:t>
            </a:r>
            <a:r>
              <a:rPr lang="sl-SI" sz="2000" dirty="0">
                <a:latin typeface="Arial" panose="020B0604020202020204" pitchFamily="34" charset="0"/>
                <a:ea typeface="Calibri" panose="020F0502020204030204" pitchFamily="34" charset="0"/>
                <a:cs typeface="Times New Roman" panose="02020603050405020304" pitchFamily="18" charset="0"/>
              </a:rPr>
              <a:t> in </a:t>
            </a:r>
            <a:r>
              <a:rPr lang="sl-SI" sz="2000" dirty="0" err="1">
                <a:latin typeface="Arial" panose="020B0604020202020204" pitchFamily="34" charset="0"/>
                <a:ea typeface="Calibri" panose="020F0502020204030204" pitchFamily="34" charset="0"/>
                <a:cs typeface="Times New Roman" panose="02020603050405020304" pitchFamily="18" charset="0"/>
              </a:rPr>
              <a:t>the</a:t>
            </a:r>
            <a:r>
              <a:rPr lang="sl-SI" sz="2000" dirty="0">
                <a:latin typeface="Arial" panose="020B0604020202020204" pitchFamily="34" charset="0"/>
                <a:ea typeface="Calibri" panose="020F0502020204030204" pitchFamily="34" charset="0"/>
                <a:cs typeface="Times New Roman" panose="02020603050405020304" pitchFamily="18" charset="0"/>
              </a:rPr>
              <a:t> L2 </a:t>
            </a:r>
            <a:r>
              <a:rPr lang="sl-SI" sz="2000" dirty="0" err="1">
                <a:latin typeface="Arial" panose="020B0604020202020204" pitchFamily="34" charset="0"/>
                <a:ea typeface="Calibri" panose="020F0502020204030204" pitchFamily="34" charset="0"/>
                <a:cs typeface="Times New Roman" panose="02020603050405020304" pitchFamily="18" charset="0"/>
              </a:rPr>
              <a:t>classroom</a:t>
            </a:r>
            <a:endParaRPr lang="sl-SI"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876069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3047999" y="2294267"/>
            <a:ext cx="7100341" cy="4442242"/>
          </a:xfrm>
          <a:prstGeom prst="rect">
            <a:avLst/>
          </a:prstGeom>
        </p:spPr>
        <p:txBody>
          <a:bodyPr wrap="square">
            <a:spAutoFit/>
          </a:bodyPr>
          <a:lstStyle/>
          <a:p>
            <a:pPr>
              <a:lnSpc>
                <a:spcPct val="200000"/>
              </a:lnSpc>
              <a:spcAft>
                <a:spcPts val="800"/>
              </a:spcAft>
            </a:pPr>
            <a:r>
              <a:rPr lang="sl-SI" sz="2000" b="1" dirty="0">
                <a:latin typeface="Arial" panose="020B0604020202020204" pitchFamily="34" charset="0"/>
                <a:ea typeface="Calibri" panose="020F0502020204030204" pitchFamily="34" charset="0"/>
                <a:cs typeface="Times New Roman" panose="02020603050405020304" pitchFamily="18" charset="0"/>
              </a:rPr>
              <a:t>EXAMPLE</a:t>
            </a:r>
            <a:r>
              <a:rPr lang="sl-SI" sz="2000" dirty="0">
                <a:latin typeface="Arial" panose="020B0604020202020204" pitchFamily="34" charset="0"/>
                <a:ea typeface="Calibri" panose="020F0502020204030204" pitchFamily="34" charset="0"/>
                <a:cs typeface="Times New Roman" panose="02020603050405020304" pitchFamily="18" charset="0"/>
              </a:rPr>
              <a:t>:</a:t>
            </a:r>
            <a:endParaRPr lang="sl-SI" dirty="0">
              <a:latin typeface="Calibri" panose="020F0502020204030204" pitchFamily="34" charset="0"/>
              <a:ea typeface="Calibri" panose="020F0502020204030204" pitchFamily="34" charset="0"/>
              <a:cs typeface="Times New Roman" panose="02020603050405020304" pitchFamily="18" charset="0"/>
            </a:endParaRPr>
          </a:p>
          <a:p>
            <a:pPr lvl="0">
              <a:lnSpc>
                <a:spcPct val="200000"/>
              </a:lnSpc>
              <a:spcAft>
                <a:spcPts val="0"/>
              </a:spcAft>
            </a:pPr>
            <a:r>
              <a:rPr lang="sl-SI" sz="2000" dirty="0" err="1">
                <a:latin typeface="Arial" panose="020B0604020202020204" pitchFamily="34" charset="0"/>
                <a:ea typeface="Calibri" panose="020F0502020204030204" pitchFamily="34" charset="0"/>
                <a:cs typeface="Times New Roman" panose="02020603050405020304" pitchFamily="18" charset="0"/>
              </a:rPr>
              <a:t>Envelope</a:t>
            </a:r>
            <a:r>
              <a:rPr lang="sl-SI" sz="2000" dirty="0">
                <a:latin typeface="Arial" panose="020B0604020202020204" pitchFamily="34" charset="0"/>
                <a:ea typeface="Calibri" panose="020F0502020204030204" pitchFamily="34" charset="0"/>
                <a:cs typeface="Times New Roman" panose="02020603050405020304" pitchFamily="18" charset="0"/>
              </a:rPr>
              <a:t> material: </a:t>
            </a:r>
            <a:endParaRPr lang="sl-SI"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lnSpc>
                <a:spcPct val="200000"/>
              </a:lnSpc>
              <a:spcAft>
                <a:spcPts val="0"/>
              </a:spcAft>
              <a:buFont typeface="Arial" panose="020B0604020202020204" pitchFamily="34" charset="0"/>
              <a:buChar char="•"/>
              <a:tabLst>
                <a:tab pos="457200" algn="l"/>
              </a:tabLst>
            </a:pPr>
            <a:r>
              <a:rPr lang="sl-SI" sz="2000" b="1" dirty="0" err="1">
                <a:latin typeface="Arial" panose="020B0604020202020204" pitchFamily="34" charset="0"/>
                <a:ea typeface="Calibri" panose="020F0502020204030204" pitchFamily="34" charset="0"/>
                <a:cs typeface="Times New Roman" panose="02020603050405020304" pitchFamily="18" charset="0"/>
              </a:rPr>
              <a:t>Beautiful</a:t>
            </a:r>
            <a:r>
              <a:rPr lang="sl-SI" sz="2000" b="1" dirty="0">
                <a:latin typeface="Arial" panose="020B0604020202020204" pitchFamily="34" charset="0"/>
                <a:ea typeface="Calibri" panose="020F0502020204030204" pitchFamily="34" charset="0"/>
                <a:cs typeface="Times New Roman" panose="02020603050405020304" pitchFamily="18" charset="0"/>
              </a:rPr>
              <a:t>  / park  in </a:t>
            </a:r>
            <a:r>
              <a:rPr lang="sl-SI" sz="2000" b="1" dirty="0" err="1">
                <a:latin typeface="Arial" panose="020B0604020202020204" pitchFamily="34" charset="0"/>
                <a:ea typeface="Calibri" panose="020F0502020204030204" pitchFamily="34" charset="0"/>
                <a:cs typeface="Times New Roman" panose="02020603050405020304" pitchFamily="18" charset="0"/>
              </a:rPr>
              <a:t>Tokyo</a:t>
            </a:r>
            <a:endParaRPr lang="sl-SI"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lnSpc>
                <a:spcPct val="200000"/>
              </a:lnSpc>
              <a:spcAft>
                <a:spcPts val="0"/>
              </a:spcAft>
              <a:buFont typeface="Arial" panose="020B0604020202020204" pitchFamily="34" charset="0"/>
              <a:buChar char="•"/>
              <a:tabLst>
                <a:tab pos="457200" algn="l"/>
              </a:tabLst>
            </a:pPr>
            <a:r>
              <a:rPr lang="sl-SI" sz="2000" b="1" dirty="0" err="1">
                <a:latin typeface="Arial" panose="020B0604020202020204" pitchFamily="34" charset="0"/>
                <a:ea typeface="Calibri" panose="020F0502020204030204" pitchFamily="34" charset="0"/>
                <a:cs typeface="Times New Roman" panose="02020603050405020304" pitchFamily="18" charset="0"/>
              </a:rPr>
              <a:t>Write</a:t>
            </a:r>
            <a:r>
              <a:rPr lang="sl-SI" sz="2000" b="1" dirty="0">
                <a:latin typeface="Arial" panose="020B0604020202020204" pitchFamily="34" charset="0"/>
                <a:ea typeface="Calibri" panose="020F0502020204030204" pitchFamily="34" charset="0"/>
                <a:cs typeface="Times New Roman" panose="02020603050405020304" pitchFamily="18" charset="0"/>
              </a:rPr>
              <a:t> a </a:t>
            </a:r>
            <a:r>
              <a:rPr lang="sl-SI" sz="2000" b="1" dirty="0" err="1">
                <a:latin typeface="Arial" panose="020B0604020202020204" pitchFamily="34" charset="0"/>
                <a:ea typeface="Calibri" panose="020F0502020204030204" pitchFamily="34" charset="0"/>
                <a:cs typeface="Times New Roman" panose="02020603050405020304" pitchFamily="18" charset="0"/>
              </a:rPr>
              <a:t>fact</a:t>
            </a:r>
            <a:r>
              <a:rPr lang="sl-SI" sz="2000" b="1" dirty="0">
                <a:latin typeface="Arial" panose="020B0604020202020204" pitchFamily="34" charset="0"/>
                <a:ea typeface="Calibri" panose="020F0502020204030204" pitchFamily="34" charset="0"/>
                <a:cs typeface="Times New Roman" panose="02020603050405020304" pitchFamily="18" charset="0"/>
              </a:rPr>
              <a:t> </a:t>
            </a:r>
            <a:r>
              <a:rPr lang="sl-SI" sz="2000" b="1" dirty="0" err="1">
                <a:latin typeface="Arial" panose="020B0604020202020204" pitchFamily="34" charset="0"/>
                <a:ea typeface="Calibri" panose="020F0502020204030204" pitchFamily="34" charset="0"/>
                <a:cs typeface="Times New Roman" panose="02020603050405020304" pitchFamily="18" charset="0"/>
              </a:rPr>
              <a:t>about</a:t>
            </a:r>
            <a:r>
              <a:rPr lang="sl-SI" sz="2000" b="1" dirty="0">
                <a:latin typeface="Arial" panose="020B0604020202020204" pitchFamily="34" charset="0"/>
                <a:ea typeface="Calibri" panose="020F0502020204030204" pitchFamily="34" charset="0"/>
                <a:cs typeface="Times New Roman" panose="02020603050405020304" pitchFamily="18" charset="0"/>
              </a:rPr>
              <a:t> </a:t>
            </a:r>
            <a:r>
              <a:rPr lang="sl-SI" sz="2000" b="1" dirty="0" err="1">
                <a:latin typeface="Arial" panose="020B0604020202020204" pitchFamily="34" charset="0"/>
                <a:ea typeface="Calibri" panose="020F0502020204030204" pitchFamily="34" charset="0"/>
                <a:cs typeface="Times New Roman" panose="02020603050405020304" pitchFamily="18" charset="0"/>
              </a:rPr>
              <a:t>the</a:t>
            </a:r>
            <a:r>
              <a:rPr lang="sl-SI" sz="2000" b="1" dirty="0">
                <a:latin typeface="Arial" panose="020B0604020202020204" pitchFamily="34" charset="0"/>
                <a:ea typeface="Calibri" panose="020F0502020204030204" pitchFamily="34" charset="0"/>
                <a:cs typeface="Times New Roman" panose="02020603050405020304" pitchFamily="18" charset="0"/>
              </a:rPr>
              <a:t> park.</a:t>
            </a:r>
            <a:endParaRPr lang="sl-SI"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lnSpc>
                <a:spcPct val="200000"/>
              </a:lnSpc>
              <a:spcAft>
                <a:spcPts val="0"/>
              </a:spcAft>
              <a:buFont typeface="Arial" panose="020B0604020202020204" pitchFamily="34" charset="0"/>
              <a:buChar char="•"/>
              <a:tabLst>
                <a:tab pos="457200" algn="l"/>
              </a:tabLst>
            </a:pPr>
            <a:r>
              <a:rPr lang="sl-SI" sz="2000" b="1" dirty="0" err="1">
                <a:latin typeface="Arial" panose="020B0604020202020204" pitchFamily="34" charset="0"/>
                <a:ea typeface="Calibri" panose="020F0502020204030204" pitchFamily="34" charset="0"/>
                <a:cs typeface="Times New Roman" panose="02020603050405020304" pitchFamily="18" charset="0"/>
              </a:rPr>
              <a:t>Compare</a:t>
            </a:r>
            <a:r>
              <a:rPr lang="sl-SI" sz="2000" b="1" dirty="0">
                <a:latin typeface="Arial" panose="020B0604020202020204" pitchFamily="34" charset="0"/>
                <a:ea typeface="Calibri" panose="020F0502020204030204" pitchFamily="34" charset="0"/>
                <a:cs typeface="Times New Roman" panose="02020603050405020304" pitchFamily="18" charset="0"/>
              </a:rPr>
              <a:t> it to: </a:t>
            </a:r>
            <a:r>
              <a:rPr lang="sl-SI" sz="2000" b="1" dirty="0" err="1">
                <a:latin typeface="Arial" panose="020B0604020202020204" pitchFamily="34" charset="0"/>
                <a:ea typeface="Calibri" panose="020F0502020204030204" pitchFamily="34" charset="0"/>
                <a:cs typeface="Times New Roman" panose="02020603050405020304" pitchFamily="18" charset="0"/>
              </a:rPr>
              <a:t>Hibiya</a:t>
            </a:r>
            <a:r>
              <a:rPr lang="sl-SI" sz="2000" b="1" dirty="0">
                <a:latin typeface="Arial" panose="020B0604020202020204" pitchFamily="34" charset="0"/>
                <a:ea typeface="Calibri" panose="020F0502020204030204" pitchFamily="34" charset="0"/>
                <a:cs typeface="Times New Roman" panose="02020603050405020304" pitchFamily="18" charset="0"/>
              </a:rPr>
              <a:t> Park</a:t>
            </a:r>
            <a:endParaRPr lang="sl-SI"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lnSpc>
                <a:spcPct val="200000"/>
              </a:lnSpc>
              <a:spcAft>
                <a:spcPts val="0"/>
              </a:spcAft>
              <a:buFont typeface="Arial" panose="020B0604020202020204" pitchFamily="34" charset="0"/>
              <a:buChar char="•"/>
              <a:tabLst>
                <a:tab pos="457200" algn="l"/>
              </a:tabLst>
            </a:pPr>
            <a:r>
              <a:rPr lang="sl-SI" sz="2000"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3"/>
              </a:rPr>
              <a:t>http://en.wikipedia.org/wiki/List_of_records_of_Japan</a:t>
            </a:r>
            <a:r>
              <a:rPr lang="sl-SI" sz="2000" dirty="0">
                <a:latin typeface="Arial" panose="020B0604020202020204" pitchFamily="34" charset="0"/>
                <a:ea typeface="Calibri" panose="020F0502020204030204" pitchFamily="34" charset="0"/>
                <a:cs typeface="Times New Roman" panose="02020603050405020304" pitchFamily="18" charset="0"/>
              </a:rPr>
              <a:t> </a:t>
            </a:r>
            <a:endParaRPr lang="sl-SI"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200000"/>
              </a:lnSpc>
              <a:spcAft>
                <a:spcPts val="800"/>
              </a:spcAft>
            </a:pPr>
            <a:r>
              <a:rPr lang="sl-SI" dirty="0">
                <a:latin typeface="Arial" panose="020B0604020202020204" pitchFamily="34" charset="0"/>
                <a:ea typeface="Calibri" panose="020F0502020204030204" pitchFamily="34" charset="0"/>
                <a:cs typeface="Times New Roman" panose="02020603050405020304" pitchFamily="18" charset="0"/>
              </a:rPr>
              <a:t> </a:t>
            </a:r>
            <a:endParaRPr lang="sl-SI"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51757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l-SI" sz="3100" dirty="0">
                <a:solidFill>
                  <a:prstClr val="black">
                    <a:lumMod val="85000"/>
                    <a:lumOff val="15000"/>
                  </a:prstClr>
                </a:solidFill>
                <a:latin typeface="Arial" panose="020B0604020202020204" pitchFamily="34" charset="0"/>
                <a:ea typeface="Calibri" panose="020F0502020204030204" pitchFamily="34" charset="0"/>
                <a:cs typeface="Times New Roman" panose="02020603050405020304" pitchFamily="18" charset="0"/>
              </a:rPr>
              <a:t>CROSS-CURRICULAR TEACHING  IN THE MFL CLASSROOM</a:t>
            </a:r>
            <a:r>
              <a:rPr lang="sl-SI" sz="3200"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rPr>
              <a:t/>
            </a:r>
            <a:br>
              <a:rPr lang="sl-SI" sz="3200"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rPr>
            </a:br>
            <a:endParaRPr lang="sl-SI" dirty="0"/>
          </a:p>
        </p:txBody>
      </p:sp>
      <p:sp>
        <p:nvSpPr>
          <p:cNvPr id="3" name="Content Placeholder 2"/>
          <p:cNvSpPr>
            <a:spLocks noGrp="1"/>
          </p:cNvSpPr>
          <p:nvPr>
            <p:ph idx="1"/>
          </p:nvPr>
        </p:nvSpPr>
        <p:spPr>
          <a:xfrm>
            <a:off x="2589212" y="2133600"/>
            <a:ext cx="8915400" cy="4575018"/>
          </a:xfrm>
        </p:spPr>
        <p:txBody>
          <a:bodyPr>
            <a:normAutofit/>
          </a:bodyPr>
          <a:lstStyle/>
          <a:p>
            <a:pPr algn="just">
              <a:lnSpc>
                <a:spcPct val="150000"/>
              </a:lnSpc>
              <a:spcAft>
                <a:spcPts val="800"/>
              </a:spcAft>
            </a:pPr>
            <a:r>
              <a:rPr lang="sl-SI" sz="2000" dirty="0">
                <a:latin typeface="Arial" panose="020B0604020202020204" pitchFamily="34" charset="0"/>
                <a:ea typeface="Calibri" panose="020F0502020204030204" pitchFamily="34" charset="0"/>
                <a:cs typeface="Times New Roman" panose="02020603050405020304" pitchFamily="18" charset="0"/>
              </a:rPr>
              <a:t>Cross-curricular teaching and learning has been interpreted by teachers who use it in their lessons, in many different ways. One of the basic objectives in cross-curricular teaching is to cover as many subject areas within the lessons of a particular subject as possible to enable students to do activities that will access as much knowledge from as many subject areas within the curriculum. It also enables teachers to not stick so rigidly to their coursebooks, but rather expand the given objectives being taught to other subject areas while keeping in mind the main objectives within a certain unit.</a:t>
            </a:r>
            <a:endParaRPr lang="sl-SI" dirty="0">
              <a:latin typeface="Calibri" panose="020F0502020204030204" pitchFamily="34" charset="0"/>
              <a:ea typeface="Calibri" panose="020F0502020204030204" pitchFamily="34" charset="0"/>
              <a:cs typeface="Times New Roman" panose="02020603050405020304" pitchFamily="18" charset="0"/>
            </a:endParaRPr>
          </a:p>
          <a:p>
            <a:endParaRPr lang="sl-SI" dirty="0"/>
          </a:p>
        </p:txBody>
      </p:sp>
      <p:pic>
        <p:nvPicPr>
          <p:cNvPr id="5" name="Picture 4"/>
          <p:cNvPicPr>
            <a:picLocks noChangeAspect="1"/>
          </p:cNvPicPr>
          <p:nvPr/>
        </p:nvPicPr>
        <p:blipFill>
          <a:blip r:embed="rId3"/>
          <a:stretch>
            <a:fillRect/>
          </a:stretch>
        </p:blipFill>
        <p:spPr>
          <a:xfrm>
            <a:off x="667265" y="1545988"/>
            <a:ext cx="1686010" cy="1175224"/>
          </a:xfrm>
          <a:prstGeom prst="rect">
            <a:avLst/>
          </a:prstGeom>
        </p:spPr>
      </p:pic>
    </p:spTree>
    <p:extLst>
      <p:ext uri="{BB962C8B-B14F-4D97-AF65-F5344CB8AC3E}">
        <p14:creationId xmlns:p14="http://schemas.microsoft.com/office/powerpoint/2010/main" val="5642457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3"/>
          <a:stretch>
            <a:fillRect/>
          </a:stretch>
        </p:blipFill>
        <p:spPr>
          <a:xfrm>
            <a:off x="3783154" y="226791"/>
            <a:ext cx="5162699" cy="3876847"/>
          </a:xfrm>
          <a:prstGeom prst="rect">
            <a:avLst/>
          </a:prstGeom>
        </p:spPr>
      </p:pic>
      <p:sp>
        <p:nvSpPr>
          <p:cNvPr id="3" name="Pravokotnik 2"/>
          <p:cNvSpPr/>
          <p:nvPr/>
        </p:nvSpPr>
        <p:spPr>
          <a:xfrm>
            <a:off x="2053652" y="4103638"/>
            <a:ext cx="8709286" cy="1754326"/>
          </a:xfrm>
          <a:prstGeom prst="rect">
            <a:avLst/>
          </a:prstGeom>
        </p:spPr>
        <p:txBody>
          <a:bodyPr wrap="square">
            <a:spAutoFit/>
          </a:bodyPr>
          <a:lstStyle/>
          <a:p>
            <a:pPr marL="342900" lvl="0" indent="-342900" algn="ctr">
              <a:lnSpc>
                <a:spcPct val="200000"/>
              </a:lnSpc>
              <a:spcAft>
                <a:spcPts val="0"/>
              </a:spcAft>
              <a:buFont typeface="+mj-lt"/>
              <a:buAutoNum type="arabicPeriod"/>
            </a:pPr>
            <a:r>
              <a:rPr lang="sl-SI" u="sng" dirty="0" err="1">
                <a:latin typeface="Arial" panose="020B0604020202020204" pitchFamily="34" charset="0"/>
                <a:ea typeface="Calibri" panose="020F0502020204030204" pitchFamily="34" charset="0"/>
                <a:cs typeface="Times New Roman" panose="02020603050405020304" pitchFamily="18" charset="0"/>
              </a:rPr>
              <a:t>The</a:t>
            </a:r>
            <a:r>
              <a:rPr lang="sl-SI" u="sng" dirty="0">
                <a:latin typeface="Arial" panose="020B0604020202020204" pitchFamily="34" charset="0"/>
                <a:ea typeface="Calibri" panose="020F0502020204030204" pitchFamily="34" charset="0"/>
                <a:cs typeface="Times New Roman" panose="02020603050405020304" pitchFamily="18" charset="0"/>
              </a:rPr>
              <a:t> most </a:t>
            </a:r>
            <a:r>
              <a:rPr lang="sl-SI" u="sng" dirty="0" err="1">
                <a:latin typeface="Arial" panose="020B0604020202020204" pitchFamily="34" charset="0"/>
                <a:ea typeface="Calibri" panose="020F0502020204030204" pitchFamily="34" charset="0"/>
                <a:cs typeface="Times New Roman" panose="02020603050405020304" pitchFamily="18" charset="0"/>
              </a:rPr>
              <a:t>beautiful</a:t>
            </a:r>
            <a:r>
              <a:rPr lang="sl-SI" dirty="0">
                <a:latin typeface="Arial" panose="020B0604020202020204" pitchFamily="34" charset="0"/>
                <a:ea typeface="Calibri" panose="020F0502020204030204" pitchFamily="34" charset="0"/>
                <a:cs typeface="Times New Roman" panose="02020603050405020304" pitchFamily="18" charset="0"/>
              </a:rPr>
              <a:t> park in </a:t>
            </a:r>
            <a:r>
              <a:rPr lang="sl-SI" dirty="0" err="1">
                <a:latin typeface="Arial" panose="020B0604020202020204" pitchFamily="34" charset="0"/>
                <a:ea typeface="Calibri" panose="020F0502020204030204" pitchFamily="34" charset="0"/>
                <a:cs typeface="Times New Roman" panose="02020603050405020304" pitchFamily="18" charset="0"/>
              </a:rPr>
              <a:t>Tokyo</a:t>
            </a:r>
            <a:r>
              <a:rPr lang="sl-SI" dirty="0">
                <a:latin typeface="Arial" panose="020B0604020202020204" pitchFamily="34" charset="0"/>
                <a:ea typeface="Calibri" panose="020F0502020204030204" pitchFamily="34" charset="0"/>
                <a:cs typeface="Times New Roman" panose="02020603050405020304" pitchFamily="18" charset="0"/>
              </a:rPr>
              <a:t> is UENO PARK.</a:t>
            </a:r>
            <a:endParaRPr lang="sl-SI"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lnSpc>
                <a:spcPct val="200000"/>
              </a:lnSpc>
              <a:spcAft>
                <a:spcPts val="0"/>
              </a:spcAft>
              <a:buFont typeface="+mj-lt"/>
              <a:buAutoNum type="arabicPeriod"/>
            </a:pPr>
            <a:r>
              <a:rPr lang="sl-SI" dirty="0">
                <a:latin typeface="Arial" panose="020B0604020202020204" pitchFamily="34" charset="0"/>
                <a:ea typeface="Calibri" panose="020F0502020204030204" pitchFamily="34" charset="0"/>
                <a:cs typeface="Times New Roman" panose="02020603050405020304" pitchFamily="18" charset="0"/>
              </a:rPr>
              <a:t>It </a:t>
            </a:r>
            <a:r>
              <a:rPr lang="sl-SI" dirty="0" err="1">
                <a:latin typeface="Arial" panose="020B0604020202020204" pitchFamily="34" charset="0"/>
                <a:ea typeface="Calibri" panose="020F0502020204030204" pitchFamily="34" charset="0"/>
                <a:cs typeface="Times New Roman" panose="02020603050405020304" pitchFamily="18" charset="0"/>
              </a:rPr>
              <a:t>has</a:t>
            </a:r>
            <a:r>
              <a:rPr lang="sl-SI" dirty="0">
                <a:latin typeface="Arial" panose="020B0604020202020204" pitchFamily="34" charset="0"/>
                <a:ea typeface="Calibri" panose="020F0502020204030204" pitchFamily="34" charset="0"/>
                <a:cs typeface="Times New Roman" panose="02020603050405020304" pitchFamily="18" charset="0"/>
              </a:rPr>
              <a:t> </a:t>
            </a:r>
            <a:r>
              <a:rPr lang="sl-SI" dirty="0" err="1">
                <a:latin typeface="Arial" panose="020B0604020202020204" pitchFamily="34" charset="0"/>
                <a:ea typeface="Calibri" panose="020F0502020204030204" pitchFamily="34" charset="0"/>
                <a:cs typeface="Times New Roman" panose="02020603050405020304" pitchFamily="18" charset="0"/>
              </a:rPr>
              <a:t>got</a:t>
            </a:r>
            <a:r>
              <a:rPr lang="sl-SI" dirty="0">
                <a:latin typeface="Arial" panose="020B0604020202020204" pitchFamily="34" charset="0"/>
                <a:ea typeface="Calibri" panose="020F0502020204030204" pitchFamily="34" charset="0"/>
                <a:cs typeface="Times New Roman" panose="02020603050405020304" pitchFamily="18" charset="0"/>
              </a:rPr>
              <a:t> </a:t>
            </a:r>
            <a:r>
              <a:rPr lang="sl-SI" dirty="0" err="1">
                <a:latin typeface="Arial" panose="020B0604020202020204" pitchFamily="34" charset="0"/>
                <a:ea typeface="Calibri" panose="020F0502020204030204" pitchFamily="34" charset="0"/>
                <a:cs typeface="Times New Roman" panose="02020603050405020304" pitchFamily="18" charset="0"/>
              </a:rPr>
              <a:t>Sakura</a:t>
            </a:r>
            <a:r>
              <a:rPr lang="sl-SI" dirty="0">
                <a:latin typeface="Arial" panose="020B0604020202020204" pitchFamily="34" charset="0"/>
                <a:ea typeface="Calibri" panose="020F0502020204030204" pitchFamily="34" charset="0"/>
                <a:cs typeface="Times New Roman" panose="02020603050405020304" pitchFamily="18" charset="0"/>
              </a:rPr>
              <a:t> </a:t>
            </a:r>
            <a:r>
              <a:rPr lang="sl-SI" dirty="0" err="1">
                <a:latin typeface="Arial" panose="020B0604020202020204" pitchFamily="34" charset="0"/>
                <a:ea typeface="Calibri" panose="020F0502020204030204" pitchFamily="34" charset="0"/>
                <a:cs typeface="Times New Roman" panose="02020603050405020304" pitchFamily="18" charset="0"/>
              </a:rPr>
              <a:t>blossoms</a:t>
            </a:r>
            <a:r>
              <a:rPr lang="sl-SI" dirty="0">
                <a:latin typeface="Arial" panose="020B0604020202020204" pitchFamily="34" charset="0"/>
                <a:ea typeface="Calibri" panose="020F0502020204030204" pitchFamily="34" charset="0"/>
                <a:cs typeface="Times New Roman" panose="02020603050405020304" pitchFamily="18" charset="0"/>
              </a:rPr>
              <a:t>, a </a:t>
            </a:r>
            <a:r>
              <a:rPr lang="sl-SI" dirty="0" err="1">
                <a:latin typeface="Arial" panose="020B0604020202020204" pitchFamily="34" charset="0"/>
                <a:ea typeface="Calibri" panose="020F0502020204030204" pitchFamily="34" charset="0"/>
                <a:cs typeface="Times New Roman" panose="02020603050405020304" pitchFamily="18" charset="0"/>
              </a:rPr>
              <a:t>famous</a:t>
            </a:r>
            <a:r>
              <a:rPr lang="sl-SI" dirty="0">
                <a:latin typeface="Arial" panose="020B0604020202020204" pitchFamily="34" charset="0"/>
                <a:ea typeface="Calibri" panose="020F0502020204030204" pitchFamily="34" charset="0"/>
                <a:cs typeface="Times New Roman" panose="02020603050405020304" pitchFamily="18" charset="0"/>
              </a:rPr>
              <a:t> </a:t>
            </a:r>
            <a:r>
              <a:rPr lang="sl-SI" dirty="0" err="1">
                <a:latin typeface="Arial" panose="020B0604020202020204" pitchFamily="34" charset="0"/>
                <a:ea typeface="Calibri" panose="020F0502020204030204" pitchFamily="34" charset="0"/>
                <a:cs typeface="Times New Roman" panose="02020603050405020304" pitchFamily="18" charset="0"/>
              </a:rPr>
              <a:t>Japanese</a:t>
            </a:r>
            <a:r>
              <a:rPr lang="sl-SI" dirty="0">
                <a:latin typeface="Arial" panose="020B0604020202020204" pitchFamily="34" charset="0"/>
                <a:ea typeface="Calibri" panose="020F0502020204030204" pitchFamily="34" charset="0"/>
                <a:cs typeface="Times New Roman" panose="02020603050405020304" pitchFamily="18" charset="0"/>
              </a:rPr>
              <a:t> </a:t>
            </a:r>
            <a:r>
              <a:rPr lang="sl-SI" dirty="0" err="1">
                <a:latin typeface="Arial" panose="020B0604020202020204" pitchFamily="34" charset="0"/>
                <a:ea typeface="Calibri" panose="020F0502020204030204" pitchFamily="34" charset="0"/>
                <a:cs typeface="Times New Roman" panose="02020603050405020304" pitchFamily="18" charset="0"/>
              </a:rPr>
              <a:t>flower</a:t>
            </a:r>
            <a:r>
              <a:rPr lang="sl-SI" dirty="0">
                <a:latin typeface="Arial" panose="020B0604020202020204" pitchFamily="34" charset="0"/>
                <a:ea typeface="Calibri" panose="020F0502020204030204" pitchFamily="34" charset="0"/>
                <a:cs typeface="Times New Roman" panose="02020603050405020304" pitchFamily="18" charset="0"/>
              </a:rPr>
              <a:t>.</a:t>
            </a:r>
            <a:endParaRPr lang="sl-SI"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lnSpc>
                <a:spcPct val="200000"/>
              </a:lnSpc>
              <a:spcAft>
                <a:spcPts val="800"/>
              </a:spcAft>
              <a:buFont typeface="+mj-lt"/>
              <a:buAutoNum type="arabicPeriod"/>
            </a:pPr>
            <a:r>
              <a:rPr lang="sl-SI" dirty="0">
                <a:latin typeface="Arial" panose="020B0604020202020204" pitchFamily="34" charset="0"/>
                <a:ea typeface="Calibri" panose="020F0502020204030204" pitchFamily="34" charset="0"/>
                <a:cs typeface="Times New Roman" panose="02020603050405020304" pitchFamily="18" charset="0"/>
              </a:rPr>
              <a:t>UENO PARK is </a:t>
            </a:r>
            <a:r>
              <a:rPr lang="sl-SI" u="sng" dirty="0">
                <a:latin typeface="Arial" panose="020B0604020202020204" pitchFamily="34" charset="0"/>
                <a:ea typeface="Calibri" panose="020F0502020204030204" pitchFamily="34" charset="0"/>
                <a:cs typeface="Times New Roman" panose="02020603050405020304" pitchFamily="18" charset="0"/>
              </a:rPr>
              <a:t>more </a:t>
            </a:r>
            <a:r>
              <a:rPr lang="sl-SI" u="sng" dirty="0" err="1">
                <a:latin typeface="Arial" panose="020B0604020202020204" pitchFamily="34" charset="0"/>
                <a:ea typeface="Calibri" panose="020F0502020204030204" pitchFamily="34" charset="0"/>
                <a:cs typeface="Times New Roman" panose="02020603050405020304" pitchFamily="18" charset="0"/>
              </a:rPr>
              <a:t>beautiful</a:t>
            </a:r>
            <a:r>
              <a:rPr lang="sl-SI" u="sng" dirty="0">
                <a:latin typeface="Arial" panose="020B0604020202020204" pitchFamily="34" charset="0"/>
                <a:ea typeface="Calibri" panose="020F0502020204030204" pitchFamily="34" charset="0"/>
                <a:cs typeface="Times New Roman" panose="02020603050405020304" pitchFamily="18" charset="0"/>
              </a:rPr>
              <a:t> </a:t>
            </a:r>
            <a:r>
              <a:rPr lang="sl-SI" u="sng" dirty="0" err="1">
                <a:latin typeface="Arial" panose="020B0604020202020204" pitchFamily="34" charset="0"/>
                <a:ea typeface="Calibri" panose="020F0502020204030204" pitchFamily="34" charset="0"/>
                <a:cs typeface="Times New Roman" panose="02020603050405020304" pitchFamily="18" charset="0"/>
              </a:rPr>
              <a:t>than</a:t>
            </a:r>
            <a:r>
              <a:rPr lang="sl-SI" dirty="0">
                <a:latin typeface="Arial" panose="020B0604020202020204" pitchFamily="34" charset="0"/>
                <a:ea typeface="Calibri" panose="020F0502020204030204" pitchFamily="34" charset="0"/>
                <a:cs typeface="Times New Roman" panose="02020603050405020304" pitchFamily="18" charset="0"/>
              </a:rPr>
              <a:t> </a:t>
            </a:r>
            <a:r>
              <a:rPr lang="sl-SI" dirty="0" err="1">
                <a:latin typeface="Arial" panose="020B0604020202020204" pitchFamily="34" charset="0"/>
                <a:ea typeface="Calibri" panose="020F0502020204030204" pitchFamily="34" charset="0"/>
                <a:cs typeface="Times New Roman" panose="02020603050405020304" pitchFamily="18" charset="0"/>
              </a:rPr>
              <a:t>Hibiya</a:t>
            </a:r>
            <a:r>
              <a:rPr lang="sl-SI" dirty="0">
                <a:latin typeface="Arial" panose="020B0604020202020204" pitchFamily="34" charset="0"/>
                <a:ea typeface="Calibri" panose="020F0502020204030204" pitchFamily="34" charset="0"/>
                <a:cs typeface="Times New Roman" panose="02020603050405020304" pitchFamily="18" charset="0"/>
              </a:rPr>
              <a:t> Park.</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98413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l-SI" sz="2200" b="1" dirty="0">
                <a:solidFill>
                  <a:prstClr val="black">
                    <a:lumMod val="85000"/>
                    <a:lumOff val="15000"/>
                  </a:prstClr>
                </a:solidFill>
                <a:latin typeface="Arial" panose="020B0604020202020204" pitchFamily="34" charset="0"/>
                <a:ea typeface="Calibri" panose="020F0502020204030204" pitchFamily="34" charset="0"/>
                <a:cs typeface="Times New Roman" panose="02020603050405020304" pitchFamily="18" charset="0"/>
              </a:rPr>
              <a:t>THE LESSON PLAN 2</a:t>
            </a:r>
            <a:br>
              <a:rPr lang="sl-SI" sz="2200" b="1" dirty="0">
                <a:solidFill>
                  <a:prstClr val="black">
                    <a:lumMod val="85000"/>
                    <a:lumOff val="15000"/>
                  </a:prstClr>
                </a:solidFill>
                <a:latin typeface="Arial" panose="020B0604020202020204" pitchFamily="34" charset="0"/>
                <a:ea typeface="Calibri" panose="020F0502020204030204" pitchFamily="34" charset="0"/>
                <a:cs typeface="Times New Roman" panose="02020603050405020304" pitchFamily="18" charset="0"/>
              </a:rPr>
            </a:br>
            <a:r>
              <a:rPr lang="sl-SI" sz="2800" b="1"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rPr>
              <a:t>AUSTRALIA</a:t>
            </a:r>
            <a:r>
              <a:rPr lang="sl-SI" sz="2800" b="1" dirty="0">
                <a:solidFill>
                  <a:prstClr val="black">
                    <a:lumMod val="85000"/>
                    <a:lumOff val="15000"/>
                  </a:prstClr>
                </a:solidFill>
                <a:latin typeface="Arial" panose="020B0604020202020204" pitchFamily="34" charset="0"/>
                <a:ea typeface="Calibri" panose="020F0502020204030204" pitchFamily="34" charset="0"/>
                <a:cs typeface="Times New Roman" panose="02020603050405020304" pitchFamily="18" charset="0"/>
              </a:rPr>
              <a:t> </a:t>
            </a:r>
            <a:r>
              <a:rPr lang="sl-SI" sz="2200" dirty="0">
                <a:solidFill>
                  <a:prstClr val="black">
                    <a:lumMod val="85000"/>
                    <a:lumOff val="15000"/>
                  </a:prstClr>
                </a:solidFill>
                <a:latin typeface="Arial" panose="020B0604020202020204" pitchFamily="34" charset="0"/>
                <a:ea typeface="Calibri" panose="020F0502020204030204" pitchFamily="34" charset="0"/>
                <a:cs typeface="Times New Roman" panose="02020603050405020304" pitchFamily="18" charset="0"/>
              </a:rPr>
              <a:t/>
            </a:r>
            <a:br>
              <a:rPr lang="sl-SI" sz="2200" dirty="0">
                <a:solidFill>
                  <a:prstClr val="black">
                    <a:lumMod val="85000"/>
                    <a:lumOff val="15000"/>
                  </a:prstClr>
                </a:solidFill>
                <a:latin typeface="Arial" panose="020B0604020202020204" pitchFamily="34" charset="0"/>
                <a:ea typeface="Calibri" panose="020F0502020204030204" pitchFamily="34" charset="0"/>
                <a:cs typeface="Times New Roman" panose="02020603050405020304" pitchFamily="18" charset="0"/>
              </a:rPr>
            </a:br>
            <a:r>
              <a:rPr lang="sl-SI" sz="2200" dirty="0">
                <a:solidFill>
                  <a:prstClr val="black">
                    <a:lumMod val="85000"/>
                    <a:lumOff val="15000"/>
                  </a:prstClr>
                </a:solidFill>
                <a:latin typeface="Arial" panose="020B0604020202020204" pitchFamily="34" charset="0"/>
                <a:ea typeface="Calibri" panose="020F0502020204030204" pitchFamily="34" charset="0"/>
                <a:cs typeface="Times New Roman" panose="02020603050405020304" pitchFamily="18" charset="0"/>
              </a:rPr>
              <a:t> (CROSS-CURRICULAR LINK - HISTORY / GEOGRAPHY)</a:t>
            </a:r>
            <a:r>
              <a:rPr lang="sl-SI" sz="2200"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rPr>
              <a:t/>
            </a:r>
            <a:br>
              <a:rPr lang="sl-SI" sz="2200"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rPr>
            </a:br>
            <a:endParaRPr lang="sl-SI" dirty="0"/>
          </a:p>
        </p:txBody>
      </p:sp>
      <p:pic>
        <p:nvPicPr>
          <p:cNvPr id="6" name="Content Placeholder 5"/>
          <p:cNvPicPr>
            <a:picLocks noGrp="1" noChangeAspect="1"/>
          </p:cNvPicPr>
          <p:nvPr>
            <p:ph idx="1"/>
          </p:nvPr>
        </p:nvPicPr>
        <p:blipFill>
          <a:blip r:embed="rId2"/>
          <a:stretch>
            <a:fillRect/>
          </a:stretch>
        </p:blipFill>
        <p:spPr>
          <a:xfrm>
            <a:off x="5078627" y="2063578"/>
            <a:ext cx="4148181" cy="3728112"/>
          </a:xfrm>
          <a:prstGeom prst="rect">
            <a:avLst/>
          </a:prstGeom>
        </p:spPr>
      </p:pic>
    </p:spTree>
    <p:extLst>
      <p:ext uri="{BB962C8B-B14F-4D97-AF65-F5344CB8AC3E}">
        <p14:creationId xmlns:p14="http://schemas.microsoft.com/office/powerpoint/2010/main" val="3500498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457200"/>
            <a:ext cx="8911687" cy="1447800"/>
          </a:xfrm>
        </p:spPr>
        <p:txBody>
          <a:bodyPr>
            <a:normAutofit fontScale="90000"/>
          </a:bodyPr>
          <a:lstStyle/>
          <a:p>
            <a:pPr algn="ctr"/>
            <a:r>
              <a:rPr lang="sl-SI" sz="2400" b="1" dirty="0">
                <a:solidFill>
                  <a:prstClr val="black">
                    <a:lumMod val="85000"/>
                    <a:lumOff val="15000"/>
                  </a:prstClr>
                </a:solidFill>
                <a:latin typeface="Arial" panose="020B0604020202020204" pitchFamily="34" charset="0"/>
                <a:ea typeface="Calibri" panose="020F0502020204030204" pitchFamily="34" charset="0"/>
                <a:cs typeface="Times New Roman" panose="02020603050405020304" pitchFamily="18" charset="0"/>
              </a:rPr>
              <a:t>THE LESSON PLAN </a:t>
            </a:r>
            <a:r>
              <a:rPr lang="sl-SI" sz="2400" b="1" dirty="0" smtClean="0">
                <a:solidFill>
                  <a:prstClr val="black">
                    <a:lumMod val="85000"/>
                    <a:lumOff val="15000"/>
                  </a:prstClr>
                </a:solidFill>
                <a:latin typeface="Arial" panose="020B0604020202020204" pitchFamily="34" charset="0"/>
                <a:ea typeface="Calibri" panose="020F0502020204030204" pitchFamily="34" charset="0"/>
                <a:cs typeface="Times New Roman" panose="02020603050405020304" pitchFamily="18" charset="0"/>
              </a:rPr>
              <a:t>2</a:t>
            </a:r>
            <a:r>
              <a:rPr lang="sl-SI" sz="2400" b="1" dirty="0">
                <a:solidFill>
                  <a:prstClr val="black">
                    <a:lumMod val="85000"/>
                    <a:lumOff val="15000"/>
                  </a:prstClr>
                </a:solidFill>
                <a:latin typeface="Arial" panose="020B0604020202020204" pitchFamily="34" charset="0"/>
                <a:ea typeface="Calibri" panose="020F0502020204030204" pitchFamily="34" charset="0"/>
                <a:cs typeface="Times New Roman" panose="02020603050405020304" pitchFamily="18" charset="0"/>
              </a:rPr>
              <a:t/>
            </a:r>
            <a:br>
              <a:rPr lang="sl-SI" sz="2400" b="1" dirty="0">
                <a:solidFill>
                  <a:prstClr val="black">
                    <a:lumMod val="85000"/>
                    <a:lumOff val="15000"/>
                  </a:prstClr>
                </a:solidFill>
                <a:latin typeface="Arial" panose="020B0604020202020204" pitchFamily="34" charset="0"/>
                <a:ea typeface="Calibri" panose="020F0502020204030204" pitchFamily="34" charset="0"/>
                <a:cs typeface="Times New Roman" panose="02020603050405020304" pitchFamily="18" charset="0"/>
              </a:rPr>
            </a:br>
            <a:r>
              <a:rPr lang="sl-SI" sz="3100" b="1" dirty="0" smtClean="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rPr>
              <a:t>AUSTRALIA</a:t>
            </a:r>
            <a:r>
              <a:rPr lang="sl-SI" sz="3100" b="1" dirty="0" smtClean="0">
                <a:solidFill>
                  <a:prstClr val="black">
                    <a:lumMod val="85000"/>
                    <a:lumOff val="15000"/>
                  </a:prstClr>
                </a:solidFill>
                <a:latin typeface="Arial" panose="020B0604020202020204" pitchFamily="34" charset="0"/>
                <a:ea typeface="Calibri" panose="020F0502020204030204" pitchFamily="34" charset="0"/>
                <a:cs typeface="Times New Roman" panose="02020603050405020304" pitchFamily="18" charset="0"/>
              </a:rPr>
              <a:t> </a:t>
            </a:r>
            <a:r>
              <a:rPr lang="sl-SI" sz="2400" dirty="0" smtClean="0">
                <a:solidFill>
                  <a:prstClr val="black">
                    <a:lumMod val="85000"/>
                    <a:lumOff val="15000"/>
                  </a:prstClr>
                </a:solidFill>
                <a:latin typeface="Arial" panose="020B0604020202020204" pitchFamily="34" charset="0"/>
                <a:ea typeface="Calibri" panose="020F0502020204030204" pitchFamily="34" charset="0"/>
                <a:cs typeface="Times New Roman" panose="02020603050405020304" pitchFamily="18" charset="0"/>
              </a:rPr>
              <a:t/>
            </a:r>
            <a:br>
              <a:rPr lang="sl-SI" sz="2400" dirty="0" smtClean="0">
                <a:solidFill>
                  <a:prstClr val="black">
                    <a:lumMod val="85000"/>
                    <a:lumOff val="15000"/>
                  </a:prstClr>
                </a:solidFill>
                <a:latin typeface="Arial" panose="020B0604020202020204" pitchFamily="34" charset="0"/>
                <a:ea typeface="Calibri" panose="020F0502020204030204" pitchFamily="34" charset="0"/>
                <a:cs typeface="Times New Roman" panose="02020603050405020304" pitchFamily="18" charset="0"/>
              </a:rPr>
            </a:br>
            <a:r>
              <a:rPr lang="sl-SI" sz="2400" dirty="0" smtClean="0">
                <a:solidFill>
                  <a:prstClr val="black">
                    <a:lumMod val="85000"/>
                    <a:lumOff val="15000"/>
                  </a:prstClr>
                </a:solidFill>
                <a:latin typeface="Arial" panose="020B0604020202020204" pitchFamily="34" charset="0"/>
                <a:ea typeface="Calibri" panose="020F0502020204030204" pitchFamily="34" charset="0"/>
                <a:cs typeface="Times New Roman" panose="02020603050405020304" pitchFamily="18" charset="0"/>
              </a:rPr>
              <a:t> </a:t>
            </a:r>
            <a:r>
              <a:rPr lang="sl-SI" sz="2400" dirty="0">
                <a:solidFill>
                  <a:prstClr val="black">
                    <a:lumMod val="85000"/>
                    <a:lumOff val="15000"/>
                  </a:prstClr>
                </a:solidFill>
                <a:latin typeface="Arial" panose="020B0604020202020204" pitchFamily="34" charset="0"/>
                <a:ea typeface="Calibri" panose="020F0502020204030204" pitchFamily="34" charset="0"/>
                <a:cs typeface="Times New Roman" panose="02020603050405020304" pitchFamily="18" charset="0"/>
              </a:rPr>
              <a:t>(CROSS-CURRICULAR </a:t>
            </a:r>
            <a:r>
              <a:rPr lang="sl-SI" sz="2400" dirty="0" smtClean="0">
                <a:solidFill>
                  <a:prstClr val="black">
                    <a:lumMod val="85000"/>
                    <a:lumOff val="15000"/>
                  </a:prstClr>
                </a:solidFill>
                <a:latin typeface="Arial" panose="020B0604020202020204" pitchFamily="34" charset="0"/>
                <a:ea typeface="Calibri" panose="020F0502020204030204" pitchFamily="34" charset="0"/>
                <a:cs typeface="Times New Roman" panose="02020603050405020304" pitchFamily="18" charset="0"/>
              </a:rPr>
              <a:t>LINK - HISTORY / GEOGRAPHY</a:t>
            </a:r>
            <a:r>
              <a:rPr lang="sl-SI" sz="2400" dirty="0">
                <a:solidFill>
                  <a:prstClr val="black">
                    <a:lumMod val="85000"/>
                    <a:lumOff val="15000"/>
                  </a:prstClr>
                </a:solidFill>
                <a:latin typeface="Arial" panose="020B0604020202020204" pitchFamily="34" charset="0"/>
                <a:ea typeface="Calibri" panose="020F0502020204030204" pitchFamily="34" charset="0"/>
                <a:cs typeface="Times New Roman" panose="02020603050405020304" pitchFamily="18" charset="0"/>
              </a:rPr>
              <a:t>)</a:t>
            </a:r>
            <a:r>
              <a:rPr lang="sl-SI" sz="2400"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rPr>
              <a:t/>
            </a:r>
            <a:br>
              <a:rPr lang="sl-SI" sz="2400"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rPr>
            </a:br>
            <a:endParaRPr lang="sl-SI" dirty="0"/>
          </a:p>
        </p:txBody>
      </p:sp>
      <p:sp>
        <p:nvSpPr>
          <p:cNvPr id="3" name="Content Placeholder 2"/>
          <p:cNvSpPr>
            <a:spLocks noGrp="1"/>
          </p:cNvSpPr>
          <p:nvPr>
            <p:ph idx="1"/>
          </p:nvPr>
        </p:nvSpPr>
        <p:spPr>
          <a:xfrm>
            <a:off x="2589212" y="2133599"/>
            <a:ext cx="8915400" cy="4155989"/>
          </a:xfrm>
        </p:spPr>
        <p:txBody>
          <a:bodyPr>
            <a:normAutofit lnSpcReduction="10000"/>
          </a:bodyPr>
          <a:lstStyle/>
          <a:p>
            <a:r>
              <a:rPr lang="en-US" dirty="0"/>
              <a:t>SUBJECT: English</a:t>
            </a:r>
          </a:p>
          <a:p>
            <a:r>
              <a:rPr lang="en-US" dirty="0"/>
              <a:t>AGE GROUP: 13/14 (8th class) </a:t>
            </a:r>
          </a:p>
          <a:p>
            <a:r>
              <a:rPr lang="en-US" dirty="0"/>
              <a:t>COURSE BOOK: MESSAGES 3 by Diana </a:t>
            </a:r>
            <a:r>
              <a:rPr lang="en-US" dirty="0" err="1"/>
              <a:t>Goodey</a:t>
            </a:r>
            <a:r>
              <a:rPr lang="en-US" dirty="0"/>
              <a:t>, Noel </a:t>
            </a:r>
            <a:r>
              <a:rPr lang="en-US" dirty="0" err="1"/>
              <a:t>Goodey</a:t>
            </a:r>
            <a:r>
              <a:rPr lang="en-US" dirty="0"/>
              <a:t> and Miles Craven</a:t>
            </a:r>
          </a:p>
          <a:p>
            <a:r>
              <a:rPr lang="en-US" dirty="0"/>
              <a:t>MODULE 2 / UNIT 4 / Extra Reading: Australia</a:t>
            </a:r>
          </a:p>
          <a:p>
            <a:r>
              <a:rPr lang="en-US" dirty="0"/>
              <a:t>THEME: (CROSS-CURRICULAR LINK – HISTORY / GEOGRAPHY)</a:t>
            </a:r>
          </a:p>
          <a:p>
            <a:r>
              <a:rPr lang="en-US" dirty="0"/>
              <a:t>TEACHING APPROACH: frontal, individual</a:t>
            </a:r>
          </a:p>
          <a:p>
            <a:r>
              <a:rPr lang="en-US" dirty="0"/>
              <a:t>TEACHING METHODS: discussion, explanations, reading, listening, revising, working with ICT </a:t>
            </a:r>
          </a:p>
          <a:p>
            <a:r>
              <a:rPr lang="en-US" dirty="0"/>
              <a:t>LEARNING TOOLS AND ACCESSORIES: the course book, the computer, the white board, glossaries, dictionaries, task in envelope, notebooks, the Internet </a:t>
            </a:r>
          </a:p>
          <a:p>
            <a:endParaRPr lang="en-US" dirty="0"/>
          </a:p>
          <a:p>
            <a:endParaRPr lang="sl-SI" dirty="0"/>
          </a:p>
        </p:txBody>
      </p:sp>
    </p:spTree>
    <p:extLst>
      <p:ext uri="{BB962C8B-B14F-4D97-AF65-F5344CB8AC3E}">
        <p14:creationId xmlns:p14="http://schemas.microsoft.com/office/powerpoint/2010/main" val="3440026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772204"/>
          </a:xfrm>
        </p:spPr>
        <p:txBody>
          <a:bodyPr/>
          <a:lstStyle/>
          <a:p>
            <a:endParaRPr lang="sl-SI" dirty="0"/>
          </a:p>
        </p:txBody>
      </p:sp>
      <p:sp>
        <p:nvSpPr>
          <p:cNvPr id="3" name="Content Placeholder 2"/>
          <p:cNvSpPr>
            <a:spLocks noGrp="1"/>
          </p:cNvSpPr>
          <p:nvPr>
            <p:ph idx="1"/>
          </p:nvPr>
        </p:nvSpPr>
        <p:spPr>
          <a:xfrm>
            <a:off x="2589212" y="1532238"/>
            <a:ext cx="8915400" cy="4378984"/>
          </a:xfrm>
        </p:spPr>
        <p:txBody>
          <a:bodyPr>
            <a:normAutofit fontScale="92500" lnSpcReduction="20000"/>
          </a:bodyPr>
          <a:lstStyle/>
          <a:p>
            <a:pPr>
              <a:lnSpc>
                <a:spcPct val="107000"/>
              </a:lnSpc>
              <a:spcAft>
                <a:spcPts val="800"/>
              </a:spcAft>
            </a:pPr>
            <a:r>
              <a:rPr lang="sl-SI" dirty="0">
                <a:solidFill>
                  <a:schemeClr val="tx1"/>
                </a:solidFill>
                <a:latin typeface="Arial" panose="020B0604020202020204" pitchFamily="34" charset="0"/>
                <a:ea typeface="Calibri" panose="020F0502020204030204" pitchFamily="34" charset="0"/>
                <a:cs typeface="Times New Roman" panose="02020603050405020304" pitchFamily="18" charset="0"/>
              </a:rPr>
              <a:t>LESSON OBJECTIVES:</a:t>
            </a:r>
            <a:endParaRPr lang="sl-SI" sz="16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mj-lt"/>
              <a:buAutoNum type="alphaLcPeriod"/>
            </a:pPr>
            <a:r>
              <a:rPr lang="sl-SI" u="sng" dirty="0">
                <a:solidFill>
                  <a:schemeClr val="tx1"/>
                </a:solidFill>
                <a:latin typeface="Arial" panose="020B0604020202020204" pitchFamily="34" charset="0"/>
                <a:ea typeface="Calibri" panose="020F0502020204030204" pitchFamily="34" charset="0"/>
                <a:cs typeface="Times New Roman" panose="02020603050405020304" pitchFamily="18" charset="0"/>
              </a:rPr>
              <a:t>Educational objectives</a:t>
            </a:r>
            <a:r>
              <a:rPr lang="sl-SI" dirty="0">
                <a:solidFill>
                  <a:schemeClr val="tx1"/>
                </a:solidFill>
                <a:latin typeface="Arial" panose="020B0604020202020204" pitchFamily="34" charset="0"/>
                <a:ea typeface="Calibri" panose="020F0502020204030204" pitchFamily="34" charset="0"/>
                <a:cs typeface="Times New Roman" panose="02020603050405020304" pitchFamily="18" charset="0"/>
              </a:rPr>
              <a:t>:</a:t>
            </a:r>
            <a:endParaRPr lang="sl-SI" sz="16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Calibri" panose="020F0502020204030204" pitchFamily="34" charset="0"/>
              <a:buChar char="-"/>
            </a:pPr>
            <a:r>
              <a:rPr lang="sl-SI" dirty="0">
                <a:solidFill>
                  <a:schemeClr val="tx1"/>
                </a:solidFill>
                <a:latin typeface="Arial" panose="020B0604020202020204" pitchFamily="34" charset="0"/>
                <a:ea typeface="Calibri" panose="020F0502020204030204" pitchFamily="34" charset="0"/>
                <a:cs typeface="Calibri" panose="020F0502020204030204" pitchFamily="34" charset="0"/>
              </a:rPr>
              <a:t>getting to know interesting facts about a less-known country – Australia</a:t>
            </a:r>
            <a:endParaRPr lang="sl-SI"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lvl="0">
              <a:lnSpc>
                <a:spcPct val="107000"/>
              </a:lnSpc>
              <a:buFont typeface="Calibri" panose="020F0502020204030204" pitchFamily="34" charset="0"/>
              <a:buChar char="-"/>
            </a:pPr>
            <a:r>
              <a:rPr lang="sl-SI" dirty="0">
                <a:solidFill>
                  <a:schemeClr val="tx1"/>
                </a:solidFill>
                <a:latin typeface="Arial" panose="020B0604020202020204" pitchFamily="34" charset="0"/>
                <a:ea typeface="Calibri" panose="020F0502020204030204" pitchFamily="34" charset="0"/>
                <a:cs typeface="Calibri" panose="020F0502020204030204" pitchFamily="34" charset="0"/>
              </a:rPr>
              <a:t>reading about the given country</a:t>
            </a:r>
            <a:endParaRPr lang="sl-SI"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lvl="0">
              <a:lnSpc>
                <a:spcPct val="107000"/>
              </a:lnSpc>
              <a:buFont typeface="Calibri" panose="020F0502020204030204" pitchFamily="34" charset="0"/>
              <a:buChar char="-"/>
            </a:pPr>
            <a:r>
              <a:rPr lang="sl-SI" dirty="0">
                <a:solidFill>
                  <a:schemeClr val="tx1"/>
                </a:solidFill>
                <a:latin typeface="Arial" panose="020B0604020202020204" pitchFamily="34" charset="0"/>
                <a:ea typeface="Calibri" panose="020F0502020204030204" pitchFamily="34" charset="0"/>
                <a:cs typeface="Calibri" panose="020F0502020204030204" pitchFamily="34" charset="0"/>
              </a:rPr>
              <a:t>analysing new words and expressions from the text and explaining them in L2</a:t>
            </a:r>
            <a:endParaRPr lang="sl-SI"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lvl="0">
              <a:lnSpc>
                <a:spcPct val="107000"/>
              </a:lnSpc>
              <a:buFont typeface="Calibri" panose="020F0502020204030204" pitchFamily="34" charset="0"/>
              <a:buChar char="-"/>
            </a:pPr>
            <a:r>
              <a:rPr lang="sl-SI" dirty="0">
                <a:solidFill>
                  <a:schemeClr val="tx1"/>
                </a:solidFill>
                <a:latin typeface="Arial" panose="020B0604020202020204" pitchFamily="34" charset="0"/>
                <a:ea typeface="Calibri" panose="020F0502020204030204" pitchFamily="34" charset="0"/>
                <a:cs typeface="Calibri" panose="020F0502020204030204" pitchFamily="34" charset="0"/>
              </a:rPr>
              <a:t>searching for required information using Internet sources</a:t>
            </a:r>
            <a:endParaRPr lang="sl-SI"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lvl="0">
              <a:lnSpc>
                <a:spcPct val="107000"/>
              </a:lnSpc>
              <a:buFont typeface="Calibri" panose="020F0502020204030204" pitchFamily="34" charset="0"/>
              <a:buChar char="-"/>
            </a:pPr>
            <a:r>
              <a:rPr lang="sl-SI" dirty="0">
                <a:solidFill>
                  <a:schemeClr val="tx1"/>
                </a:solidFill>
                <a:latin typeface="Arial" panose="020B0604020202020204" pitchFamily="34" charset="0"/>
                <a:ea typeface="Calibri" panose="020F0502020204030204" pitchFamily="34" charset="0"/>
                <a:cs typeface="Calibri" panose="020F0502020204030204" pitchFamily="34" charset="0"/>
              </a:rPr>
              <a:t>writing up particularities about other less-known countries using the new information </a:t>
            </a:r>
            <a:r>
              <a:rPr lang="sl-SI" dirty="0" smtClean="0">
                <a:solidFill>
                  <a:schemeClr val="tx1"/>
                </a:solidFill>
                <a:latin typeface="Arial" panose="020B0604020202020204" pitchFamily="34" charset="0"/>
                <a:ea typeface="Calibri" panose="020F0502020204030204" pitchFamily="34" charset="0"/>
                <a:cs typeface="Calibri" panose="020F0502020204030204" pitchFamily="34" charset="0"/>
              </a:rPr>
              <a:t>obtained</a:t>
            </a:r>
            <a:endParaRPr lang="sl-SI" sz="1600" dirty="0" smtClean="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lvl="0" indent="0">
              <a:lnSpc>
                <a:spcPct val="107000"/>
              </a:lnSpc>
              <a:buNone/>
            </a:pPr>
            <a:r>
              <a:rPr lang="sl-SI" dirty="0">
                <a:solidFill>
                  <a:schemeClr val="tx1"/>
                </a:solidFill>
                <a:latin typeface="Arial" panose="020B0604020202020204" pitchFamily="34" charset="0"/>
                <a:ea typeface="Calibri" panose="020F0502020204030204" pitchFamily="34" charset="0"/>
                <a:cs typeface="Times New Roman" panose="02020603050405020304" pitchFamily="18" charset="0"/>
              </a:rPr>
              <a:t> </a:t>
            </a:r>
            <a:endParaRPr lang="sl-SI" sz="16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sl-SI" u="sng" dirty="0" smtClean="0">
                <a:solidFill>
                  <a:schemeClr val="tx1"/>
                </a:solidFill>
                <a:latin typeface="Arial" panose="020B0604020202020204" pitchFamily="34" charset="0"/>
                <a:ea typeface="Calibri" panose="020F0502020204030204" pitchFamily="34" charset="0"/>
                <a:cs typeface="Times New Roman" panose="02020603050405020304" pitchFamily="18" charset="0"/>
              </a:rPr>
              <a:t>b. Language </a:t>
            </a:r>
            <a:r>
              <a:rPr lang="sl-SI" u="sng" dirty="0">
                <a:solidFill>
                  <a:schemeClr val="tx1"/>
                </a:solidFill>
                <a:latin typeface="Arial" panose="020B0604020202020204" pitchFamily="34" charset="0"/>
                <a:ea typeface="Calibri" panose="020F0502020204030204" pitchFamily="34" charset="0"/>
                <a:cs typeface="Times New Roman" panose="02020603050405020304" pitchFamily="18" charset="0"/>
              </a:rPr>
              <a:t>content</a:t>
            </a:r>
            <a:r>
              <a:rPr lang="sl-SI" dirty="0">
                <a:solidFill>
                  <a:schemeClr val="tx1"/>
                </a:solidFill>
                <a:latin typeface="Arial" panose="020B0604020202020204" pitchFamily="34" charset="0"/>
                <a:ea typeface="Calibri" panose="020F0502020204030204" pitchFamily="34" charset="0"/>
                <a:cs typeface="Times New Roman" panose="02020603050405020304" pitchFamily="18" charset="0"/>
              </a:rPr>
              <a:t>:</a:t>
            </a:r>
            <a:endParaRPr lang="sl-SI" sz="16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Calibri" panose="020F0502020204030204" pitchFamily="34" charset="0"/>
              <a:buChar char="-"/>
            </a:pPr>
            <a:r>
              <a:rPr lang="sl-SI" dirty="0">
                <a:solidFill>
                  <a:schemeClr val="tx1"/>
                </a:solidFill>
                <a:latin typeface="Arial" panose="020B0604020202020204" pitchFamily="34" charset="0"/>
                <a:ea typeface="Calibri" panose="020F0502020204030204" pitchFamily="34" charset="0"/>
                <a:cs typeface="Calibri" panose="020F0502020204030204" pitchFamily="34" charset="0"/>
              </a:rPr>
              <a:t>English vocabulary linked to Australia</a:t>
            </a:r>
            <a:endParaRPr lang="sl-SI"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lvl="0">
              <a:lnSpc>
                <a:spcPct val="107000"/>
              </a:lnSpc>
              <a:spcAft>
                <a:spcPts val="800"/>
              </a:spcAft>
              <a:buFont typeface="Calibri" panose="020F0502020204030204" pitchFamily="34" charset="0"/>
              <a:buChar char="-"/>
            </a:pPr>
            <a:r>
              <a:rPr lang="sl-SI" dirty="0">
                <a:solidFill>
                  <a:schemeClr val="tx1"/>
                </a:solidFill>
                <a:latin typeface="Arial" panose="020B0604020202020204" pitchFamily="34" charset="0"/>
                <a:ea typeface="Calibri" panose="020F0502020204030204" pitchFamily="34" charset="0"/>
                <a:cs typeface="Calibri" panose="020F0502020204030204" pitchFamily="34" charset="0"/>
              </a:rPr>
              <a:t>Learning to fill in a form</a:t>
            </a:r>
            <a:endParaRPr lang="sl-SI"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endParaRPr lang="sl-SI" dirty="0"/>
          </a:p>
        </p:txBody>
      </p:sp>
    </p:spTree>
    <p:extLst>
      <p:ext uri="{BB962C8B-B14F-4D97-AF65-F5344CB8AC3E}">
        <p14:creationId xmlns:p14="http://schemas.microsoft.com/office/powerpoint/2010/main" val="17205699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673349"/>
          </a:xfrm>
        </p:spPr>
        <p:txBody>
          <a:bodyPr/>
          <a:lstStyle/>
          <a:p>
            <a:endParaRPr lang="sl-SI" dirty="0"/>
          </a:p>
        </p:txBody>
      </p:sp>
      <p:sp>
        <p:nvSpPr>
          <p:cNvPr id="3" name="Content Placeholder 2"/>
          <p:cNvSpPr>
            <a:spLocks noGrp="1"/>
          </p:cNvSpPr>
          <p:nvPr>
            <p:ph idx="1"/>
          </p:nvPr>
        </p:nvSpPr>
        <p:spPr>
          <a:xfrm>
            <a:off x="2589212" y="1297459"/>
            <a:ext cx="8915400" cy="4613763"/>
          </a:xfrm>
        </p:spPr>
        <p:txBody>
          <a:bodyPr>
            <a:normAutofit/>
          </a:bodyPr>
          <a:lstStyle/>
          <a:p>
            <a:pPr>
              <a:lnSpc>
                <a:spcPct val="107000"/>
              </a:lnSpc>
              <a:spcAft>
                <a:spcPts val="800"/>
              </a:spcAft>
            </a:pPr>
            <a:r>
              <a:rPr lang="sl-SI" dirty="0">
                <a:latin typeface="Arial" panose="020B0604020202020204" pitchFamily="34" charset="0"/>
                <a:ea typeface="Calibri" panose="020F0502020204030204" pitchFamily="34" charset="0"/>
                <a:cs typeface="Times New Roman" panose="02020603050405020304" pitchFamily="18" charset="0"/>
              </a:rPr>
              <a:t>WORKING OBJECTIVES:</a:t>
            </a:r>
            <a:endParaRPr lang="sl-SI" sz="16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mj-lt"/>
              <a:buAutoNum type="alphaLcPeriod"/>
            </a:pPr>
            <a:r>
              <a:rPr lang="sl-SI" u="sng" dirty="0">
                <a:latin typeface="Arial" panose="020B0604020202020204" pitchFamily="34" charset="0"/>
                <a:ea typeface="Calibri" panose="020F0502020204030204" pitchFamily="34" charset="0"/>
                <a:cs typeface="Times New Roman" panose="02020603050405020304" pitchFamily="18" charset="0"/>
              </a:rPr>
              <a:t>Listening and listening comprehension</a:t>
            </a:r>
            <a:r>
              <a:rPr lang="sl-SI" dirty="0">
                <a:latin typeface="Arial" panose="020B0604020202020204" pitchFamily="34" charset="0"/>
                <a:ea typeface="Calibri" panose="020F0502020204030204" pitchFamily="34" charset="0"/>
                <a:cs typeface="Times New Roman" panose="02020603050405020304" pitchFamily="18" charset="0"/>
              </a:rPr>
              <a:t>:</a:t>
            </a:r>
            <a:endParaRPr lang="sl-SI" sz="16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Calibri" panose="020F0502020204030204" pitchFamily="34" charset="0"/>
              <a:buChar char="-"/>
            </a:pPr>
            <a:r>
              <a:rPr lang="sl-SI" dirty="0">
                <a:latin typeface="Arial" panose="020B0604020202020204" pitchFamily="34" charset="0"/>
                <a:ea typeface="Calibri" panose="020F0502020204030204" pitchFamily="34" charset="0"/>
                <a:cs typeface="Calibri" panose="020F0502020204030204" pitchFamily="34" charset="0"/>
              </a:rPr>
              <a:t>listening and understanding the task instructions</a:t>
            </a:r>
            <a:endParaRPr lang="sl-SI" sz="1600" dirty="0">
              <a:latin typeface="Calibri" panose="020F0502020204030204" pitchFamily="34" charset="0"/>
              <a:ea typeface="Calibri" panose="020F0502020204030204" pitchFamily="34" charset="0"/>
              <a:cs typeface="Calibri" panose="020F0502020204030204" pitchFamily="34" charset="0"/>
            </a:endParaRPr>
          </a:p>
          <a:p>
            <a:pPr lvl="0">
              <a:lnSpc>
                <a:spcPct val="107000"/>
              </a:lnSpc>
              <a:spcAft>
                <a:spcPts val="800"/>
              </a:spcAft>
              <a:buFont typeface="Calibri" panose="020F0502020204030204" pitchFamily="34" charset="0"/>
              <a:buChar char="-"/>
            </a:pPr>
            <a:r>
              <a:rPr lang="sl-SI" dirty="0">
                <a:latin typeface="Arial" panose="020B0604020202020204" pitchFamily="34" charset="0"/>
                <a:ea typeface="Calibri" panose="020F0502020204030204" pitchFamily="34" charset="0"/>
                <a:cs typeface="Calibri" panose="020F0502020204030204" pitchFamily="34" charset="0"/>
              </a:rPr>
              <a:t>reciprocal listening during pair work</a:t>
            </a:r>
            <a:endParaRPr lang="sl-SI" sz="1600" dirty="0">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Aft>
                <a:spcPts val="800"/>
              </a:spcAft>
              <a:buNone/>
            </a:pPr>
            <a:endParaRPr lang="sl-SI" sz="16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sl-SI" u="sng" dirty="0" smtClean="0">
                <a:latin typeface="Arial" panose="020B0604020202020204" pitchFamily="34" charset="0"/>
                <a:ea typeface="Calibri" panose="020F0502020204030204" pitchFamily="34" charset="0"/>
                <a:cs typeface="Times New Roman" panose="02020603050405020304" pitchFamily="18" charset="0"/>
              </a:rPr>
              <a:t>b. Speech </a:t>
            </a:r>
            <a:r>
              <a:rPr lang="sl-SI" u="sng" dirty="0">
                <a:latin typeface="Arial" panose="020B0604020202020204" pitchFamily="34" charset="0"/>
                <a:ea typeface="Calibri" panose="020F0502020204030204" pitchFamily="34" charset="0"/>
                <a:cs typeface="Times New Roman" panose="02020603050405020304" pitchFamily="18" charset="0"/>
              </a:rPr>
              <a:t>and speech communication</a:t>
            </a:r>
            <a:r>
              <a:rPr lang="sl-SI" dirty="0">
                <a:latin typeface="Arial" panose="020B0604020202020204" pitchFamily="34" charset="0"/>
                <a:ea typeface="Calibri" panose="020F0502020204030204" pitchFamily="34" charset="0"/>
                <a:cs typeface="Times New Roman" panose="02020603050405020304" pitchFamily="18" charset="0"/>
              </a:rPr>
              <a:t>:</a:t>
            </a:r>
            <a:endParaRPr lang="sl-SI" sz="16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Calibri" panose="020F0502020204030204" pitchFamily="34" charset="0"/>
              <a:buChar char="-"/>
            </a:pPr>
            <a:r>
              <a:rPr lang="sl-SI" dirty="0">
                <a:latin typeface="Arial" panose="020B0604020202020204" pitchFamily="34" charset="0"/>
                <a:ea typeface="Calibri" panose="020F0502020204030204" pitchFamily="34" charset="0"/>
                <a:cs typeface="Calibri" panose="020F0502020204030204" pitchFamily="34" charset="0"/>
              </a:rPr>
              <a:t>Answering questions</a:t>
            </a:r>
            <a:endParaRPr lang="sl-SI" sz="1600" dirty="0">
              <a:latin typeface="Calibri" panose="020F0502020204030204" pitchFamily="34" charset="0"/>
              <a:ea typeface="Calibri" panose="020F0502020204030204" pitchFamily="34" charset="0"/>
              <a:cs typeface="Calibri" panose="020F0502020204030204" pitchFamily="34" charset="0"/>
            </a:endParaRPr>
          </a:p>
          <a:p>
            <a:pPr lvl="0">
              <a:lnSpc>
                <a:spcPct val="107000"/>
              </a:lnSpc>
              <a:spcAft>
                <a:spcPts val="800"/>
              </a:spcAft>
              <a:buFont typeface="Calibri" panose="020F0502020204030204" pitchFamily="34" charset="0"/>
              <a:buChar char="-"/>
            </a:pPr>
            <a:r>
              <a:rPr lang="sl-SI" dirty="0">
                <a:latin typeface="Arial" panose="020B0604020202020204" pitchFamily="34" charset="0"/>
                <a:ea typeface="Calibri" panose="020F0502020204030204" pitchFamily="34" charset="0"/>
                <a:cs typeface="Calibri" panose="020F0502020204030204" pitchFamily="34" charset="0"/>
              </a:rPr>
              <a:t>Using appropriate linguistic resources and vocabulary</a:t>
            </a:r>
            <a:endParaRPr lang="sl-SI" sz="1600" dirty="0">
              <a:latin typeface="Calibri" panose="020F0502020204030204" pitchFamily="34" charset="0"/>
              <a:ea typeface="Calibri" panose="020F0502020204030204" pitchFamily="34" charset="0"/>
              <a:cs typeface="Calibri" panose="020F0502020204030204" pitchFamily="34" charset="0"/>
            </a:endParaRPr>
          </a:p>
          <a:p>
            <a:pPr marL="228600">
              <a:lnSpc>
                <a:spcPct val="107000"/>
              </a:lnSpc>
              <a:spcAft>
                <a:spcPts val="800"/>
              </a:spcAft>
            </a:pPr>
            <a:endParaRPr lang="sl-SI" dirty="0"/>
          </a:p>
        </p:txBody>
      </p:sp>
    </p:spTree>
    <p:extLst>
      <p:ext uri="{BB962C8B-B14F-4D97-AF65-F5344CB8AC3E}">
        <p14:creationId xmlns:p14="http://schemas.microsoft.com/office/powerpoint/2010/main" val="8673258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l-SI"/>
          </a:p>
        </p:txBody>
      </p:sp>
      <p:sp>
        <p:nvSpPr>
          <p:cNvPr id="3" name="Content Placeholder 2"/>
          <p:cNvSpPr>
            <a:spLocks noGrp="1"/>
          </p:cNvSpPr>
          <p:nvPr>
            <p:ph idx="1"/>
          </p:nvPr>
        </p:nvSpPr>
        <p:spPr/>
        <p:txBody>
          <a:bodyPr/>
          <a:lstStyle/>
          <a:p>
            <a:pPr marL="0" lvl="0" indent="0">
              <a:lnSpc>
                <a:spcPct val="107000"/>
              </a:lnSpc>
              <a:buNone/>
            </a:pPr>
            <a:r>
              <a:rPr lang="sl-SI" u="sng" dirty="0" smtClean="0">
                <a:latin typeface="Arial" panose="020B0604020202020204" pitchFamily="34" charset="0"/>
                <a:ea typeface="Calibri" panose="020F0502020204030204" pitchFamily="34" charset="0"/>
                <a:cs typeface="Times New Roman" panose="02020603050405020304" pitchFamily="18" charset="0"/>
              </a:rPr>
              <a:t>c. Reading </a:t>
            </a:r>
            <a:r>
              <a:rPr lang="sl-SI" u="sng" dirty="0">
                <a:latin typeface="Arial" panose="020B0604020202020204" pitchFamily="34" charset="0"/>
                <a:ea typeface="Calibri" panose="020F0502020204030204" pitchFamily="34" charset="0"/>
                <a:cs typeface="Times New Roman" panose="02020603050405020304" pitchFamily="18" charset="0"/>
              </a:rPr>
              <a:t>and reading comprehension</a:t>
            </a:r>
            <a:r>
              <a:rPr lang="sl-SI" dirty="0">
                <a:latin typeface="Arial" panose="020B0604020202020204" pitchFamily="34" charset="0"/>
                <a:ea typeface="Calibri" panose="020F0502020204030204" pitchFamily="34" charset="0"/>
                <a:cs typeface="Times New Roman" panose="02020603050405020304" pitchFamily="18" charset="0"/>
              </a:rPr>
              <a:t>:</a:t>
            </a:r>
            <a:endParaRPr lang="sl-SI" sz="16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Calibri" panose="020F0502020204030204" pitchFamily="34" charset="0"/>
              <a:buChar char="-"/>
            </a:pPr>
            <a:r>
              <a:rPr lang="sl-SI" dirty="0">
                <a:latin typeface="Arial" panose="020B0604020202020204" pitchFamily="34" charset="0"/>
                <a:ea typeface="Calibri" panose="020F0502020204030204" pitchFamily="34" charset="0"/>
                <a:cs typeface="Calibri" panose="020F0502020204030204" pitchFamily="34" charset="0"/>
              </a:rPr>
              <a:t>Developing reading skills and reading comprehension</a:t>
            </a:r>
            <a:endParaRPr lang="sl-SI" sz="1600" dirty="0">
              <a:latin typeface="Calibri" panose="020F0502020204030204" pitchFamily="34" charset="0"/>
              <a:ea typeface="Calibri" panose="020F0502020204030204" pitchFamily="34" charset="0"/>
              <a:cs typeface="Calibri" panose="020F0502020204030204" pitchFamily="34" charset="0"/>
            </a:endParaRPr>
          </a:p>
          <a:p>
            <a:pPr lvl="0">
              <a:lnSpc>
                <a:spcPct val="107000"/>
              </a:lnSpc>
              <a:buFont typeface="Calibri" panose="020F0502020204030204" pitchFamily="34" charset="0"/>
              <a:buChar char="-"/>
            </a:pPr>
            <a:r>
              <a:rPr lang="sl-SI" dirty="0">
                <a:latin typeface="Arial" panose="020B0604020202020204" pitchFamily="34" charset="0"/>
                <a:ea typeface="Calibri" panose="020F0502020204030204" pitchFamily="34" charset="0"/>
                <a:cs typeface="Calibri" panose="020F0502020204030204" pitchFamily="34" charset="0"/>
              </a:rPr>
              <a:t>Learning the vocabulary within the framework of the given theme (Australia) and its use in context</a:t>
            </a:r>
            <a:endParaRPr lang="sl-SI" sz="1600" dirty="0">
              <a:latin typeface="Calibri" panose="020F0502020204030204" pitchFamily="34" charset="0"/>
              <a:ea typeface="Calibri" panose="020F0502020204030204" pitchFamily="34" charset="0"/>
              <a:cs typeface="Calibri" panose="020F0502020204030204" pitchFamily="34" charset="0"/>
            </a:endParaRPr>
          </a:p>
          <a:p>
            <a:pPr lvl="0">
              <a:lnSpc>
                <a:spcPct val="107000"/>
              </a:lnSpc>
              <a:buFont typeface="Calibri" panose="020F0502020204030204" pitchFamily="34" charset="0"/>
              <a:buChar char="-"/>
            </a:pPr>
            <a:r>
              <a:rPr lang="sl-SI" dirty="0">
                <a:latin typeface="Arial" panose="020B0604020202020204" pitchFamily="34" charset="0"/>
                <a:ea typeface="Calibri" panose="020F0502020204030204" pitchFamily="34" charset="0"/>
                <a:cs typeface="Calibri" panose="020F0502020204030204" pitchFamily="34" charset="0"/>
              </a:rPr>
              <a:t>Reading silently and out loud</a:t>
            </a:r>
            <a:endParaRPr lang="sl-SI" sz="1600" dirty="0">
              <a:latin typeface="Calibri" panose="020F0502020204030204" pitchFamily="34" charset="0"/>
              <a:ea typeface="Calibri" panose="020F0502020204030204" pitchFamily="34" charset="0"/>
              <a:cs typeface="Calibri" panose="020F0502020204030204" pitchFamily="34" charset="0"/>
            </a:endParaRPr>
          </a:p>
          <a:p>
            <a:pPr lvl="0">
              <a:lnSpc>
                <a:spcPct val="107000"/>
              </a:lnSpc>
              <a:spcAft>
                <a:spcPts val="800"/>
              </a:spcAft>
              <a:buFont typeface="Calibri" panose="020F0502020204030204" pitchFamily="34" charset="0"/>
              <a:buChar char="-"/>
            </a:pPr>
            <a:r>
              <a:rPr lang="sl-SI" dirty="0">
                <a:latin typeface="Arial" panose="020B0604020202020204" pitchFamily="34" charset="0"/>
                <a:ea typeface="Calibri" panose="020F0502020204030204" pitchFamily="34" charset="0"/>
                <a:cs typeface="Calibri" panose="020F0502020204030204" pitchFamily="34" charset="0"/>
              </a:rPr>
              <a:t>Individual reading literature from the internet linked to the theme of the lesson (Australia)</a:t>
            </a:r>
            <a:endParaRPr lang="sl-SI" sz="1600" dirty="0">
              <a:latin typeface="Calibri" panose="020F0502020204030204" pitchFamily="34" charset="0"/>
              <a:ea typeface="Calibri" panose="020F0502020204030204" pitchFamily="34" charset="0"/>
              <a:cs typeface="Calibri" panose="020F0502020204030204" pitchFamily="34" charset="0"/>
            </a:endParaRPr>
          </a:p>
          <a:p>
            <a:endParaRPr lang="sl-SI" dirty="0"/>
          </a:p>
        </p:txBody>
      </p:sp>
    </p:spTree>
    <p:extLst>
      <p:ext uri="{BB962C8B-B14F-4D97-AF65-F5344CB8AC3E}">
        <p14:creationId xmlns:p14="http://schemas.microsoft.com/office/powerpoint/2010/main" val="41335404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833987"/>
          </a:xfrm>
        </p:spPr>
        <p:txBody>
          <a:bodyPr/>
          <a:lstStyle/>
          <a:p>
            <a:endParaRPr lang="sl-SI" dirty="0"/>
          </a:p>
        </p:txBody>
      </p:sp>
      <p:sp>
        <p:nvSpPr>
          <p:cNvPr id="3" name="Content Placeholder 2"/>
          <p:cNvSpPr>
            <a:spLocks noGrp="1"/>
          </p:cNvSpPr>
          <p:nvPr>
            <p:ph idx="1"/>
          </p:nvPr>
        </p:nvSpPr>
        <p:spPr>
          <a:xfrm>
            <a:off x="2589212" y="1556951"/>
            <a:ext cx="8915400" cy="4354271"/>
          </a:xfrm>
        </p:spPr>
        <p:txBody>
          <a:bodyPr>
            <a:normAutofit/>
          </a:bodyPr>
          <a:lstStyle/>
          <a:p>
            <a:pPr marL="0" lvl="0" indent="0">
              <a:lnSpc>
                <a:spcPct val="107000"/>
              </a:lnSpc>
              <a:buNone/>
            </a:pPr>
            <a:r>
              <a:rPr lang="sl-SI" u="sng" dirty="0" smtClean="0">
                <a:latin typeface="Arial" panose="020B0604020202020204" pitchFamily="34" charset="0"/>
                <a:ea typeface="Calibri" panose="020F0502020204030204" pitchFamily="34" charset="0"/>
                <a:cs typeface="Times New Roman" panose="02020603050405020304" pitchFamily="18" charset="0"/>
              </a:rPr>
              <a:t>d. Writing </a:t>
            </a:r>
            <a:r>
              <a:rPr lang="sl-SI" u="sng" dirty="0">
                <a:latin typeface="Arial" panose="020B0604020202020204" pitchFamily="34" charset="0"/>
                <a:ea typeface="Calibri" panose="020F0502020204030204" pitchFamily="34" charset="0"/>
                <a:cs typeface="Times New Roman" panose="02020603050405020304" pitchFamily="18" charset="0"/>
              </a:rPr>
              <a:t>and writing skills</a:t>
            </a:r>
            <a:r>
              <a:rPr lang="sl-SI" dirty="0">
                <a:latin typeface="Arial" panose="020B0604020202020204" pitchFamily="34" charset="0"/>
                <a:ea typeface="Calibri" panose="020F0502020204030204" pitchFamily="34" charset="0"/>
                <a:cs typeface="Times New Roman" panose="02020603050405020304" pitchFamily="18" charset="0"/>
              </a:rPr>
              <a:t>:</a:t>
            </a:r>
            <a:endParaRPr lang="sl-SI" sz="16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Calibri" panose="020F0502020204030204" pitchFamily="34" charset="0"/>
              <a:buChar char="-"/>
            </a:pPr>
            <a:r>
              <a:rPr lang="sl-SI" dirty="0">
                <a:latin typeface="Arial" panose="020B0604020202020204" pitchFamily="34" charset="0"/>
                <a:ea typeface="Calibri" panose="020F0502020204030204" pitchFamily="34" charset="0"/>
                <a:cs typeface="Calibri" panose="020F0502020204030204" pitchFamily="34" charset="0"/>
              </a:rPr>
              <a:t>Independent gap filling</a:t>
            </a:r>
            <a:endParaRPr lang="sl-SI" sz="1600" dirty="0">
              <a:latin typeface="Calibri" panose="020F0502020204030204" pitchFamily="34" charset="0"/>
              <a:ea typeface="Calibri" panose="020F0502020204030204" pitchFamily="34" charset="0"/>
              <a:cs typeface="Calibri" panose="020F0502020204030204" pitchFamily="34" charset="0"/>
            </a:endParaRPr>
          </a:p>
          <a:p>
            <a:pPr marL="0" lvl="0" indent="0">
              <a:lnSpc>
                <a:spcPct val="107000"/>
              </a:lnSpc>
              <a:buNone/>
            </a:pPr>
            <a:r>
              <a:rPr lang="sl-SI" u="sng" dirty="0" smtClean="0">
                <a:latin typeface="Arial" panose="020B0604020202020204" pitchFamily="34" charset="0"/>
                <a:ea typeface="Calibri" panose="020F0502020204030204" pitchFamily="34" charset="0"/>
                <a:cs typeface="Times New Roman" panose="02020603050405020304" pitchFamily="18" charset="0"/>
              </a:rPr>
              <a:t>e. Mediation</a:t>
            </a:r>
            <a:r>
              <a:rPr lang="sl-SI" dirty="0">
                <a:latin typeface="Arial" panose="020B0604020202020204" pitchFamily="34" charset="0"/>
                <a:ea typeface="Calibri" panose="020F0502020204030204" pitchFamily="34" charset="0"/>
                <a:cs typeface="Times New Roman" panose="02020603050405020304" pitchFamily="18" charset="0"/>
              </a:rPr>
              <a:t>:</a:t>
            </a:r>
            <a:endParaRPr lang="sl-SI" sz="16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buFont typeface="Calibri" panose="020F0502020204030204" pitchFamily="34" charset="0"/>
              <a:buChar char="-"/>
            </a:pPr>
            <a:r>
              <a:rPr lang="sl-SI" dirty="0">
                <a:latin typeface="Arial" panose="020B0604020202020204" pitchFamily="34" charset="0"/>
                <a:ea typeface="Calibri" panose="020F0502020204030204" pitchFamily="34" charset="0"/>
                <a:cs typeface="Calibri" panose="020F0502020204030204" pitchFamily="34" charset="0"/>
              </a:rPr>
              <a:t>Spoken and written mediation of </a:t>
            </a:r>
            <a:r>
              <a:rPr lang="sl-SI" dirty="0" smtClean="0">
                <a:latin typeface="Arial" panose="020B0604020202020204" pitchFamily="34" charset="0"/>
                <a:ea typeface="Calibri" panose="020F0502020204030204" pitchFamily="34" charset="0"/>
                <a:cs typeface="Calibri" panose="020F0502020204030204" pitchFamily="34" charset="0"/>
              </a:rPr>
              <a:t>answers</a:t>
            </a:r>
            <a:r>
              <a:rPr lang="sl-SI" dirty="0" smtClean="0">
                <a:latin typeface="Arial" panose="020B0604020202020204" pitchFamily="34" charset="0"/>
                <a:ea typeface="Calibri" panose="020F0502020204030204" pitchFamily="34" charset="0"/>
                <a:cs typeface="Times New Roman" panose="02020603050405020304" pitchFamily="18" charset="0"/>
              </a:rPr>
              <a:t> </a:t>
            </a:r>
            <a:endParaRPr lang="sl-SI" sz="1600" dirty="0" smtClean="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buAutoNum type="alphaLcPeriod" startAt="6"/>
            </a:pPr>
            <a:r>
              <a:rPr lang="sl-SI" u="sng" dirty="0" smtClean="0">
                <a:latin typeface="Arial" panose="020B0604020202020204" pitchFamily="34" charset="0"/>
                <a:ea typeface="Calibri" panose="020F0502020204030204" pitchFamily="34" charset="0"/>
                <a:cs typeface="Times New Roman" panose="02020603050405020304" pitchFamily="18" charset="0"/>
              </a:rPr>
              <a:t>Developing </a:t>
            </a:r>
            <a:r>
              <a:rPr lang="sl-SI" u="sng" dirty="0">
                <a:latin typeface="Arial" panose="020B0604020202020204" pitchFamily="34" charset="0"/>
                <a:ea typeface="Calibri" panose="020F0502020204030204" pitchFamily="34" charset="0"/>
                <a:cs typeface="Times New Roman" panose="02020603050405020304" pitchFamily="18" charset="0"/>
              </a:rPr>
              <a:t>digital competences</a:t>
            </a:r>
            <a:r>
              <a:rPr lang="sl-SI" dirty="0" smtClean="0">
                <a:latin typeface="Arial" panose="020B0604020202020204" pitchFamily="34" charset="0"/>
                <a:ea typeface="Calibri" panose="020F0502020204030204" pitchFamily="34" charset="0"/>
                <a:cs typeface="Times New Roman" panose="02020603050405020304" pitchFamily="18" charset="0"/>
              </a:rPr>
              <a:t>:</a:t>
            </a:r>
          </a:p>
          <a:p>
            <a:pPr marL="0" lvl="0" indent="0">
              <a:lnSpc>
                <a:spcPct val="107000"/>
              </a:lnSpc>
              <a:spcAft>
                <a:spcPts val="800"/>
              </a:spcAft>
              <a:buNone/>
            </a:pPr>
            <a:r>
              <a:rPr lang="sl-SI" dirty="0" smtClean="0">
                <a:latin typeface="Arial" panose="020B0604020202020204" pitchFamily="34" charset="0"/>
                <a:ea typeface="Calibri" panose="020F0502020204030204" pitchFamily="34" charset="0"/>
                <a:cs typeface="Times New Roman" panose="02020603050405020304" pitchFamily="18" charset="0"/>
              </a:rPr>
              <a:t>   - learning to independently search the Internet for information</a:t>
            </a:r>
            <a:endParaRPr lang="sl-SI"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None/>
            </a:pPr>
            <a:r>
              <a:rPr lang="sl-SI" dirty="0">
                <a:latin typeface="Arial" panose="020B0604020202020204" pitchFamily="34" charset="0"/>
                <a:ea typeface="Calibri" panose="020F0502020204030204" pitchFamily="34" charset="0"/>
                <a:cs typeface="Calibri" panose="020F0502020204030204" pitchFamily="34" charset="0"/>
              </a:rPr>
              <a:t> </a:t>
            </a:r>
            <a:r>
              <a:rPr lang="sl-SI" dirty="0" smtClean="0">
                <a:latin typeface="Arial" panose="020B0604020202020204" pitchFamily="34" charset="0"/>
                <a:ea typeface="Calibri" panose="020F0502020204030204" pitchFamily="34" charset="0"/>
                <a:cs typeface="Calibri" panose="020F0502020204030204" pitchFamily="34" charset="0"/>
              </a:rPr>
              <a:t>  - practing the responsible </a:t>
            </a:r>
            <a:r>
              <a:rPr lang="sl-SI" dirty="0">
                <a:latin typeface="Arial" panose="020B0604020202020204" pitchFamily="34" charset="0"/>
                <a:ea typeface="Calibri" panose="020F0502020204030204" pitchFamily="34" charset="0"/>
                <a:cs typeface="Calibri" panose="020F0502020204030204" pitchFamily="34" charset="0"/>
              </a:rPr>
              <a:t>and safe use of ICT for acquiring, assessing and storing </a:t>
            </a:r>
            <a:endParaRPr lang="sl-SI" dirty="0" smtClean="0">
              <a:latin typeface="Arial" panose="020B0604020202020204" pitchFamily="34" charset="0"/>
              <a:ea typeface="Calibri" panose="020F0502020204030204" pitchFamily="34" charset="0"/>
              <a:cs typeface="Calibri" panose="020F0502020204030204" pitchFamily="34" charset="0"/>
            </a:endParaRPr>
          </a:p>
          <a:p>
            <a:pPr marL="0" lvl="0" indent="0">
              <a:lnSpc>
                <a:spcPct val="107000"/>
              </a:lnSpc>
              <a:spcAft>
                <a:spcPts val="800"/>
              </a:spcAft>
              <a:buNone/>
            </a:pPr>
            <a:r>
              <a:rPr lang="sl-SI" dirty="0" smtClean="0">
                <a:latin typeface="Arial" panose="020B0604020202020204" pitchFamily="34" charset="0"/>
                <a:ea typeface="Calibri" panose="020F0502020204030204" pitchFamily="34" charset="0"/>
                <a:cs typeface="Calibri" panose="020F0502020204030204" pitchFamily="34" charset="0"/>
              </a:rPr>
              <a:t>     information</a:t>
            </a:r>
            <a:endParaRPr lang="sl-SI" sz="1600" dirty="0">
              <a:latin typeface="Calibri" panose="020F0502020204030204" pitchFamily="34" charset="0"/>
              <a:ea typeface="Calibri" panose="020F0502020204030204" pitchFamily="34" charset="0"/>
              <a:cs typeface="Calibri" panose="020F0502020204030204" pitchFamily="34" charset="0"/>
            </a:endParaRPr>
          </a:p>
          <a:p>
            <a:endParaRPr lang="sl-SI" dirty="0"/>
          </a:p>
        </p:txBody>
      </p:sp>
    </p:spTree>
    <p:extLst>
      <p:ext uri="{BB962C8B-B14F-4D97-AF65-F5344CB8AC3E}">
        <p14:creationId xmlns:p14="http://schemas.microsoft.com/office/powerpoint/2010/main" val="23177831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932841"/>
          </a:xfrm>
        </p:spPr>
        <p:txBody>
          <a:bodyPr>
            <a:normAutofit fontScale="90000"/>
          </a:bodyPr>
          <a:lstStyle/>
          <a:p>
            <a:pPr algn="ctr">
              <a:lnSpc>
                <a:spcPct val="107000"/>
              </a:lnSpc>
              <a:spcAft>
                <a:spcPts val="800"/>
              </a:spcAft>
            </a:pPr>
            <a:r>
              <a:rPr lang="sl-SI" dirty="0">
                <a:latin typeface="Arial" panose="020B0604020202020204" pitchFamily="34" charset="0"/>
                <a:ea typeface="Calibri" panose="020F0502020204030204" pitchFamily="34" charset="0"/>
                <a:cs typeface="Times New Roman" panose="02020603050405020304" pitchFamily="18" charset="0"/>
              </a:rPr>
              <a:t>LESSON </a:t>
            </a:r>
            <a:r>
              <a:rPr lang="sl-SI" dirty="0" smtClean="0">
                <a:latin typeface="Arial" panose="020B0604020202020204" pitchFamily="34" charset="0"/>
                <a:ea typeface="Calibri" panose="020F0502020204030204" pitchFamily="34" charset="0"/>
                <a:cs typeface="Times New Roman" panose="02020603050405020304" pitchFamily="18" charset="0"/>
              </a:rPr>
              <a:t>PROCEDURE</a:t>
            </a:r>
            <a:r>
              <a:rPr lang="sl-SI" sz="3100" dirty="0" smtClean="0">
                <a:latin typeface="Calibri" panose="020F0502020204030204" pitchFamily="34" charset="0"/>
                <a:ea typeface="Calibri" panose="020F0502020204030204" pitchFamily="34" charset="0"/>
                <a:cs typeface="Times New Roman" panose="02020603050405020304" pitchFamily="18" charset="0"/>
              </a:rPr>
              <a:t/>
            </a:r>
            <a:br>
              <a:rPr lang="sl-SI" sz="3100" dirty="0" smtClean="0">
                <a:latin typeface="Calibri" panose="020F0502020204030204" pitchFamily="34" charset="0"/>
                <a:ea typeface="Calibri" panose="020F0502020204030204" pitchFamily="34" charset="0"/>
                <a:cs typeface="Times New Roman" panose="02020603050405020304" pitchFamily="18" charset="0"/>
              </a:rPr>
            </a:br>
            <a:r>
              <a:rPr lang="sl-SI" dirty="0">
                <a:latin typeface="Arial" panose="020B0604020202020204" pitchFamily="34" charset="0"/>
                <a:ea typeface="Calibri" panose="020F0502020204030204" pitchFamily="34" charset="0"/>
                <a:cs typeface="Times New Roman" panose="02020603050405020304" pitchFamily="18" charset="0"/>
              </a:rPr>
              <a:t> </a:t>
            </a:r>
            <a:endParaRPr lang="sl-SI"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a:xfrm>
            <a:off x="2354433" y="1556951"/>
            <a:ext cx="8915400" cy="4992130"/>
          </a:xfrm>
        </p:spPr>
        <p:txBody>
          <a:bodyPr>
            <a:normAutofit/>
          </a:bodyPr>
          <a:lstStyle/>
          <a:p>
            <a:r>
              <a:rPr lang="sl-SI" dirty="0">
                <a:solidFill>
                  <a:prstClr val="black">
                    <a:lumMod val="85000"/>
                    <a:lumOff val="15000"/>
                  </a:prstClr>
                </a:solidFill>
                <a:latin typeface="Arial" panose="020B0604020202020204" pitchFamily="34" charset="0"/>
                <a:ea typeface="Calibri" panose="020F0502020204030204" pitchFamily="34" charset="0"/>
                <a:cs typeface="Times New Roman" panose="02020603050405020304" pitchFamily="18" charset="0"/>
              </a:rPr>
              <a:t>English will be referred to as L2</a:t>
            </a:r>
            <a:r>
              <a:rPr lang="sl-SI" sz="2400"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rPr>
              <a:t/>
            </a:r>
            <a:br>
              <a:rPr lang="sl-SI" sz="2400"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rPr>
            </a:br>
            <a:r>
              <a:rPr lang="sl-SI" dirty="0">
                <a:solidFill>
                  <a:prstClr val="black">
                    <a:lumMod val="85000"/>
                    <a:lumOff val="15000"/>
                  </a:prstClr>
                </a:solidFill>
                <a:latin typeface="Arial" panose="020B0604020202020204" pitchFamily="34" charset="0"/>
                <a:ea typeface="Calibri" panose="020F0502020204030204" pitchFamily="34" charset="0"/>
                <a:cs typeface="Times New Roman" panose="02020603050405020304" pitchFamily="18" charset="0"/>
              </a:rPr>
              <a:t>Slovenian (mother tonue) will be referred to as </a:t>
            </a:r>
            <a:r>
              <a:rPr lang="sl-SI" dirty="0" smtClean="0">
                <a:solidFill>
                  <a:prstClr val="black">
                    <a:lumMod val="85000"/>
                    <a:lumOff val="15000"/>
                  </a:prstClr>
                </a:solidFill>
                <a:latin typeface="Arial" panose="020B0604020202020204" pitchFamily="34" charset="0"/>
                <a:ea typeface="Calibri" panose="020F0502020204030204" pitchFamily="34" charset="0"/>
                <a:cs typeface="Times New Roman" panose="02020603050405020304" pitchFamily="18" charset="0"/>
              </a:rPr>
              <a:t>L1</a:t>
            </a:r>
          </a:p>
          <a:p>
            <a:pPr marL="0" indent="0">
              <a:buNone/>
            </a:pPr>
            <a:r>
              <a:rPr lang="sl-SI" sz="2400"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rPr>
              <a:t/>
            </a:r>
            <a:br>
              <a:rPr lang="sl-SI" sz="2400"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rPr>
            </a:br>
            <a:r>
              <a:rPr lang="en-US" sz="2800" b="1" u="sng"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rPr>
              <a:t>Step 1:</a:t>
            </a:r>
            <a:endParaRPr lang="en-US" sz="2400" b="1" u="sng"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endParaRPr>
          </a:p>
          <a:p>
            <a:r>
              <a:rPr lang="en-US" sz="2400"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rPr>
              <a:t>Introduction for motivation purposes based on any prior knowledge of Australia </a:t>
            </a:r>
          </a:p>
          <a:p>
            <a:r>
              <a:rPr lang="en-US" sz="2400" dirty="0" smtClean="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rPr>
              <a:t>Using </a:t>
            </a:r>
            <a:r>
              <a:rPr lang="en-US" sz="2400"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rPr>
              <a:t>the students' prior knowledge (from geography/history, relatives), students are asked if they know anything about Australia</a:t>
            </a:r>
          </a:p>
          <a:p>
            <a:r>
              <a:rPr lang="en-US" sz="2400" dirty="0" smtClean="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rPr>
              <a:t>Using </a:t>
            </a:r>
            <a:r>
              <a:rPr lang="en-US" sz="2400"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rPr>
              <a:t>the </a:t>
            </a:r>
            <a:r>
              <a:rPr lang="en-US" sz="2400" dirty="0" smtClean="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rPr>
              <a:t>course</a:t>
            </a:r>
            <a:r>
              <a:rPr lang="sl-SI" sz="2400" dirty="0" smtClean="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rPr>
              <a:t> </a:t>
            </a:r>
            <a:r>
              <a:rPr lang="en-US" sz="2400" dirty="0" smtClean="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rPr>
              <a:t>book picture</a:t>
            </a:r>
            <a:r>
              <a:rPr lang="sl-SI" sz="2400" dirty="0" smtClean="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rPr>
              <a:t> and/or internet links</a:t>
            </a:r>
            <a:r>
              <a:rPr lang="en-US" sz="2400" dirty="0" smtClean="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rPr>
              <a:t> </a:t>
            </a:r>
            <a:r>
              <a:rPr lang="en-US" sz="2400"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rPr>
              <a:t>as reference they discuss and comment on what they see</a:t>
            </a:r>
          </a:p>
          <a:p>
            <a:endParaRPr lang="en-US" sz="2400"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01564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574495"/>
          </a:xfrm>
        </p:spPr>
        <p:txBody>
          <a:bodyPr>
            <a:normAutofit fontScale="90000"/>
          </a:bodyPr>
          <a:lstStyle/>
          <a:p>
            <a:endParaRPr lang="sl-SI"/>
          </a:p>
        </p:txBody>
      </p:sp>
      <p:sp>
        <p:nvSpPr>
          <p:cNvPr id="3" name="Content Placeholder 2"/>
          <p:cNvSpPr>
            <a:spLocks noGrp="1"/>
          </p:cNvSpPr>
          <p:nvPr>
            <p:ph idx="1"/>
          </p:nvPr>
        </p:nvSpPr>
        <p:spPr>
          <a:xfrm>
            <a:off x="2589212" y="1198605"/>
            <a:ext cx="8915400" cy="4955060"/>
          </a:xfrm>
        </p:spPr>
        <p:txBody>
          <a:bodyPr>
            <a:normAutofit/>
          </a:bodyPr>
          <a:lstStyle/>
          <a:p>
            <a:pPr>
              <a:lnSpc>
                <a:spcPct val="107000"/>
              </a:lnSpc>
              <a:spcAft>
                <a:spcPts val="800"/>
              </a:spcAft>
            </a:pPr>
            <a:r>
              <a:rPr lang="sl-SI" b="1" u="sng" dirty="0">
                <a:latin typeface="Arial" panose="020B0604020202020204" pitchFamily="34" charset="0"/>
                <a:ea typeface="Calibri" panose="020F0502020204030204" pitchFamily="34" charset="0"/>
                <a:cs typeface="Times New Roman" panose="02020603050405020304" pitchFamily="18" charset="0"/>
              </a:rPr>
              <a:t>Step 2:</a:t>
            </a:r>
            <a:endParaRPr lang="sl-SI"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u="sng" dirty="0">
                <a:latin typeface="Arial" panose="020B0604020202020204" pitchFamily="34" charset="0"/>
                <a:ea typeface="Calibri" panose="020F0502020204030204" pitchFamily="34" charset="0"/>
                <a:cs typeface="Times New Roman" panose="02020603050405020304" pitchFamily="18" charset="0"/>
              </a:rPr>
              <a:t>Preparing for pair work / listening to instructions</a:t>
            </a:r>
            <a:endParaRPr lang="sl-SI" sz="16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Calibri" panose="020F0502020204030204" pitchFamily="34" charset="0"/>
              <a:buChar char="-"/>
            </a:pPr>
            <a:r>
              <a:rPr lang="sl-SI" dirty="0">
                <a:latin typeface="Arial" panose="020B0604020202020204" pitchFamily="34" charset="0"/>
                <a:ea typeface="Calibri" panose="020F0502020204030204" pitchFamily="34" charset="0"/>
                <a:cs typeface="Calibri" panose="020F0502020204030204" pitchFamily="34" charset="0"/>
              </a:rPr>
              <a:t>Students work in pairs using the text of Australia, the coursebook dictionary and their glossaries</a:t>
            </a:r>
            <a:endParaRPr lang="sl-SI" sz="1600" dirty="0">
              <a:latin typeface="Calibri" panose="020F0502020204030204" pitchFamily="34" charset="0"/>
              <a:ea typeface="Calibri" panose="020F0502020204030204" pitchFamily="34" charset="0"/>
              <a:cs typeface="Calibri" panose="020F0502020204030204" pitchFamily="34" charset="0"/>
            </a:endParaRPr>
          </a:p>
          <a:p>
            <a:pPr lvl="0">
              <a:lnSpc>
                <a:spcPct val="107000"/>
              </a:lnSpc>
              <a:buFont typeface="Calibri" panose="020F0502020204030204" pitchFamily="34" charset="0"/>
              <a:buChar char="-"/>
            </a:pPr>
            <a:r>
              <a:rPr lang="sl-SI" dirty="0">
                <a:latin typeface="Arial" panose="020B0604020202020204" pitchFamily="34" charset="0"/>
                <a:ea typeface="Calibri" panose="020F0502020204030204" pitchFamily="34" charset="0"/>
                <a:cs typeface="Calibri" panose="020F0502020204030204" pitchFamily="34" charset="0"/>
              </a:rPr>
              <a:t>The teacher projects words and expressions from the text and gives </a:t>
            </a:r>
            <a:r>
              <a:rPr lang="sl-SI" dirty="0" smtClean="0">
                <a:latin typeface="Arial" panose="020B0604020202020204" pitchFamily="34" charset="0"/>
                <a:ea typeface="Calibri" panose="020F0502020204030204" pitchFamily="34" charset="0"/>
                <a:cs typeface="Calibri" panose="020F0502020204030204" pitchFamily="34" charset="0"/>
              </a:rPr>
              <a:t>instructions </a:t>
            </a:r>
            <a:r>
              <a:rPr lang="sl-SI" dirty="0">
                <a:latin typeface="Arial" panose="020B0604020202020204" pitchFamily="34" charset="0"/>
                <a:ea typeface="Calibri" panose="020F0502020204030204" pitchFamily="34" charset="0"/>
                <a:cs typeface="Calibri" panose="020F0502020204030204" pitchFamily="34" charset="0"/>
              </a:rPr>
              <a:t>for their task</a:t>
            </a:r>
            <a:endParaRPr lang="sl-SI" sz="1600" dirty="0">
              <a:latin typeface="Calibri" panose="020F0502020204030204" pitchFamily="34" charset="0"/>
              <a:ea typeface="Calibri" panose="020F0502020204030204" pitchFamily="34" charset="0"/>
              <a:cs typeface="Calibri" panose="020F0502020204030204" pitchFamily="34" charset="0"/>
            </a:endParaRPr>
          </a:p>
          <a:p>
            <a:pPr marL="457200">
              <a:lnSpc>
                <a:spcPct val="107000"/>
              </a:lnSpc>
            </a:pPr>
            <a:r>
              <a:rPr lang="sl-SI" dirty="0">
                <a:latin typeface="Arial" panose="020B0604020202020204" pitchFamily="34" charset="0"/>
                <a:ea typeface="Calibri" panose="020F0502020204030204" pitchFamily="34" charset="0"/>
                <a:cs typeface="Times New Roman" panose="02020603050405020304" pitchFamily="18" charset="0"/>
              </a:rPr>
              <a:t>= students are to recopy the words and expressions into their glossaries</a:t>
            </a:r>
            <a:endParaRPr lang="sl-SI" sz="16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sl-SI" dirty="0">
                <a:latin typeface="Arial" panose="020B0604020202020204" pitchFamily="34" charset="0"/>
                <a:ea typeface="Calibri" panose="020F0502020204030204" pitchFamily="34" charset="0"/>
                <a:cs typeface="Times New Roman" panose="02020603050405020304" pitchFamily="18" charset="0"/>
              </a:rPr>
              <a:t>= they search for the words and expressions in the text and try to guess at </a:t>
            </a:r>
            <a:endParaRPr lang="sl-SI" sz="16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sl-SI" dirty="0">
                <a:latin typeface="Arial" panose="020B0604020202020204" pitchFamily="34" charset="0"/>
                <a:ea typeface="Calibri" panose="020F0502020204030204" pitchFamily="34" charset="0"/>
                <a:cs typeface="Times New Roman" panose="02020603050405020304" pitchFamily="18" charset="0"/>
              </a:rPr>
              <a:t>   their meaning through the context of the text in which they are found</a:t>
            </a:r>
            <a:endParaRPr lang="sl-SI" sz="16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sl-SI" dirty="0">
                <a:latin typeface="Arial" panose="020B0604020202020204" pitchFamily="34" charset="0"/>
                <a:ea typeface="Calibri" panose="020F0502020204030204" pitchFamily="34" charset="0"/>
                <a:cs typeface="Times New Roman" panose="02020603050405020304" pitchFamily="18" charset="0"/>
              </a:rPr>
              <a:t>= students write their meanings into their glossaries in L1 but also try to add </a:t>
            </a:r>
            <a:endParaRPr lang="sl-SI" sz="16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sl-SI" dirty="0">
                <a:latin typeface="Arial" panose="020B0604020202020204" pitchFamily="34" charset="0"/>
                <a:ea typeface="Calibri" panose="020F0502020204030204" pitchFamily="34" charset="0"/>
                <a:cs typeface="Times New Roman" panose="02020603050405020304" pitchFamily="18" charset="0"/>
              </a:rPr>
              <a:t>   an L2 explanation or find their synonyms</a:t>
            </a:r>
            <a:endParaRPr lang="sl-SI" sz="1600" dirty="0">
              <a:latin typeface="Calibri" panose="020F0502020204030204" pitchFamily="34" charset="0"/>
              <a:ea typeface="Calibri" panose="020F0502020204030204" pitchFamily="34" charset="0"/>
              <a:cs typeface="Times New Roman" panose="02020603050405020304" pitchFamily="18" charset="0"/>
            </a:endParaRPr>
          </a:p>
          <a:p>
            <a:pPr marL="114300" indent="0">
              <a:lnSpc>
                <a:spcPct val="107000"/>
              </a:lnSpc>
              <a:spcAft>
                <a:spcPts val="800"/>
              </a:spcAft>
              <a:buNone/>
            </a:pPr>
            <a:endParaRPr lang="sl-SI"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337006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l-SI"/>
          </a:p>
        </p:txBody>
      </p:sp>
      <p:sp>
        <p:nvSpPr>
          <p:cNvPr id="3" name="Content Placeholder 2"/>
          <p:cNvSpPr>
            <a:spLocks noGrp="1"/>
          </p:cNvSpPr>
          <p:nvPr>
            <p:ph idx="1"/>
          </p:nvPr>
        </p:nvSpPr>
        <p:spPr/>
        <p:txBody>
          <a:bodyPr>
            <a:normAutofit/>
          </a:bodyPr>
          <a:lstStyle/>
          <a:p>
            <a:pPr marL="457200">
              <a:lnSpc>
                <a:spcPct val="107000"/>
              </a:lnSpc>
            </a:pPr>
            <a:r>
              <a:rPr lang="sl-SI" dirty="0">
                <a:latin typeface="Arial" panose="020B0604020202020204" pitchFamily="34" charset="0"/>
                <a:ea typeface="Calibri" panose="020F0502020204030204" pitchFamily="34" charset="0"/>
                <a:cs typeface="Times New Roman" panose="02020603050405020304" pitchFamily="18" charset="0"/>
              </a:rPr>
              <a:t>= they are given a time limit, after which their work is discussed and </a:t>
            </a:r>
            <a:endParaRPr lang="sl-SI" sz="1600" dirty="0">
              <a:latin typeface="Calibri" panose="020F0502020204030204" pitchFamily="34" charset="0"/>
              <a:ea typeface="Calibri" panose="020F0502020204030204" pitchFamily="34" charset="0"/>
              <a:cs typeface="Times New Roman" panose="02020603050405020304" pitchFamily="18" charset="0"/>
            </a:endParaRPr>
          </a:p>
          <a:p>
            <a:pPr marL="114300" indent="0">
              <a:lnSpc>
                <a:spcPct val="107000"/>
              </a:lnSpc>
              <a:spcAft>
                <a:spcPts val="800"/>
              </a:spcAft>
              <a:buNone/>
            </a:pPr>
            <a:r>
              <a:rPr lang="sl-SI" dirty="0" smtClean="0">
                <a:latin typeface="Arial" panose="020B0604020202020204" pitchFamily="34" charset="0"/>
                <a:ea typeface="Calibri" panose="020F0502020204030204" pitchFamily="34" charset="0"/>
                <a:cs typeface="Times New Roman" panose="02020603050405020304" pitchFamily="18" charset="0"/>
              </a:rPr>
              <a:t>         corrected </a:t>
            </a:r>
            <a:r>
              <a:rPr lang="sl-SI" dirty="0">
                <a:latin typeface="Arial" panose="020B0604020202020204" pitchFamily="34" charset="0"/>
                <a:ea typeface="Calibri" panose="020F0502020204030204" pitchFamily="34" charset="0"/>
                <a:cs typeface="Times New Roman" panose="02020603050405020304" pitchFamily="18" charset="0"/>
              </a:rPr>
              <a:t>by the students </a:t>
            </a:r>
            <a:r>
              <a:rPr lang="sl-SI" dirty="0" smtClean="0">
                <a:latin typeface="Arial" panose="020B0604020202020204" pitchFamily="34" charset="0"/>
                <a:ea typeface="Calibri" panose="020F0502020204030204" pitchFamily="34" charset="0"/>
                <a:cs typeface="Times New Roman" panose="02020603050405020304" pitchFamily="18" charset="0"/>
              </a:rPr>
              <a:t>themselves</a:t>
            </a:r>
            <a:endParaRPr lang="sl-SI"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b="1" u="sng" dirty="0">
                <a:latin typeface="Arial" panose="020B0604020202020204" pitchFamily="34" charset="0"/>
                <a:ea typeface="Calibri" panose="020F0502020204030204" pitchFamily="34" charset="0"/>
                <a:cs typeface="Times New Roman" panose="02020603050405020304" pitchFamily="18" charset="0"/>
              </a:rPr>
              <a:t>Step 3:</a:t>
            </a:r>
            <a:endParaRPr lang="sl-SI"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u="sng" dirty="0">
                <a:latin typeface="Arial" panose="020B0604020202020204" pitchFamily="34" charset="0"/>
                <a:ea typeface="Calibri" panose="020F0502020204030204" pitchFamily="34" charset="0"/>
                <a:cs typeface="Times New Roman" panose="02020603050405020304" pitchFamily="18" charset="0"/>
              </a:rPr>
              <a:t>Pair work continued – Complete the Fact File about Australia</a:t>
            </a:r>
            <a:endParaRPr lang="sl-SI" sz="16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Calibri" panose="020F0502020204030204" pitchFamily="34" charset="0"/>
              <a:buChar char="-"/>
            </a:pPr>
            <a:r>
              <a:rPr lang="sl-SI" dirty="0">
                <a:latin typeface="Arial" panose="020B0604020202020204" pitchFamily="34" charset="0"/>
                <a:ea typeface="Calibri" panose="020F0502020204030204" pitchFamily="34" charset="0"/>
                <a:cs typeface="Calibri" panose="020F0502020204030204" pitchFamily="34" charset="0"/>
              </a:rPr>
              <a:t>Still working in pairs students recopy the fact file form for Australia into their </a:t>
            </a:r>
            <a:endParaRPr lang="sl-SI" sz="1600" dirty="0">
              <a:latin typeface="Calibri" panose="020F0502020204030204" pitchFamily="34" charset="0"/>
              <a:ea typeface="Calibri" panose="020F0502020204030204" pitchFamily="34" charset="0"/>
              <a:cs typeface="Calibri" panose="020F0502020204030204" pitchFamily="34" charset="0"/>
            </a:endParaRPr>
          </a:p>
          <a:p>
            <a:pPr marL="457200">
              <a:lnSpc>
                <a:spcPct val="107000"/>
              </a:lnSpc>
            </a:pPr>
            <a:r>
              <a:rPr lang="sl-SI" dirty="0">
                <a:latin typeface="Arial" panose="020B0604020202020204" pitchFamily="34" charset="0"/>
                <a:ea typeface="Calibri" panose="020F0502020204030204" pitchFamily="34" charset="0"/>
                <a:cs typeface="Times New Roman" panose="02020603050405020304" pitchFamily="18" charset="0"/>
              </a:rPr>
              <a:t>exercise notebooks and fill in the required information from the text </a:t>
            </a:r>
            <a:endParaRPr lang="sl-SI" sz="16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buFont typeface="Calibri" panose="020F0502020204030204" pitchFamily="34" charset="0"/>
              <a:buChar char="-"/>
            </a:pPr>
            <a:r>
              <a:rPr lang="sl-SI" dirty="0">
                <a:latin typeface="Arial" panose="020B0604020202020204" pitchFamily="34" charset="0"/>
                <a:ea typeface="Calibri" panose="020F0502020204030204" pitchFamily="34" charset="0"/>
                <a:cs typeface="Calibri" panose="020F0502020204030204" pitchFamily="34" charset="0"/>
              </a:rPr>
              <a:t>Their work in discussed and corrected</a:t>
            </a:r>
            <a:endParaRPr lang="sl-SI" sz="1600" dirty="0">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Aft>
                <a:spcPts val="800"/>
              </a:spcAft>
              <a:buNone/>
            </a:pPr>
            <a:endParaRPr lang="sl-SI" sz="1600" dirty="0">
              <a:latin typeface="Calibri" panose="020F0502020204030204" pitchFamily="34" charset="0"/>
              <a:ea typeface="Calibri" panose="020F0502020204030204" pitchFamily="34" charset="0"/>
              <a:cs typeface="Times New Roman" panose="02020603050405020304" pitchFamily="18" charset="0"/>
            </a:endParaRPr>
          </a:p>
          <a:p>
            <a:endParaRPr lang="sl-SI" dirty="0"/>
          </a:p>
        </p:txBody>
      </p:sp>
    </p:spTree>
    <p:extLst>
      <p:ext uri="{BB962C8B-B14F-4D97-AF65-F5344CB8AC3E}">
        <p14:creationId xmlns:p14="http://schemas.microsoft.com/office/powerpoint/2010/main" val="14791978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l-SI"/>
          </a:p>
        </p:txBody>
      </p:sp>
      <p:sp>
        <p:nvSpPr>
          <p:cNvPr id="3" name="Content Placeholder 2"/>
          <p:cNvSpPr>
            <a:spLocks noGrp="1"/>
          </p:cNvSpPr>
          <p:nvPr>
            <p:ph idx="1"/>
          </p:nvPr>
        </p:nvSpPr>
        <p:spPr>
          <a:xfrm>
            <a:off x="2589212" y="2133599"/>
            <a:ext cx="8915400" cy="4249093"/>
          </a:xfrm>
        </p:spPr>
        <p:txBody>
          <a:bodyPr>
            <a:normAutofit/>
          </a:bodyPr>
          <a:lstStyle/>
          <a:p>
            <a:pPr algn="just">
              <a:lnSpc>
                <a:spcPct val="150000"/>
              </a:lnSpc>
              <a:spcAft>
                <a:spcPts val="800"/>
              </a:spcAft>
            </a:pPr>
            <a:r>
              <a:rPr lang="sl-SI" sz="2000" dirty="0">
                <a:latin typeface="Arial" panose="020B0604020202020204" pitchFamily="34" charset="0"/>
                <a:ea typeface="Calibri" panose="020F0502020204030204" pitchFamily="34" charset="0"/>
                <a:cs typeface="Times New Roman" panose="02020603050405020304" pitchFamily="18" charset="0"/>
              </a:rPr>
              <a:t>Today's MFL coursebooks are often written by authors who are not natives of the country where a particular coursebook is being used, and sometimes the reading content presented in the books </a:t>
            </a:r>
            <a:r>
              <a:rPr lang="sl-SI" sz="2000" dirty="0" smtClean="0">
                <a:latin typeface="Arial" panose="020B0604020202020204" pitchFamily="34" charset="0"/>
                <a:ea typeface="Calibri" panose="020F0502020204030204" pitchFamily="34" charset="0"/>
                <a:cs typeface="Times New Roman" panose="02020603050405020304" pitchFamily="18" charset="0"/>
              </a:rPr>
              <a:t>is </a:t>
            </a:r>
            <a:r>
              <a:rPr lang="sl-SI" sz="2000" dirty="0">
                <a:latin typeface="Arial" panose="020B0604020202020204" pitchFamily="34" charset="0"/>
                <a:ea typeface="Calibri" panose="020F0502020204030204" pitchFamily="34" charset="0"/>
                <a:cs typeface="Times New Roman" panose="02020603050405020304" pitchFamily="18" charset="0"/>
              </a:rPr>
              <a:t>not close to home for students who come from a different cultural background from that of the author. This can have a negative effect on them because they cannot identify themselves with that particular content. With little or no prior knowledge of the content's background, learning grammar from this perspective can be very difficult. </a:t>
            </a:r>
            <a:endParaRPr lang="sl-SI" dirty="0">
              <a:latin typeface="Calibri" panose="020F0502020204030204" pitchFamily="34" charset="0"/>
              <a:ea typeface="Calibri" panose="020F0502020204030204" pitchFamily="34" charset="0"/>
              <a:cs typeface="Times New Roman" panose="02020603050405020304" pitchFamily="18" charset="0"/>
            </a:endParaRPr>
          </a:p>
          <a:p>
            <a:endParaRPr lang="sl-SI" sz="2000" dirty="0"/>
          </a:p>
        </p:txBody>
      </p:sp>
      <p:pic>
        <p:nvPicPr>
          <p:cNvPr id="4" name="Picture 3"/>
          <p:cNvPicPr>
            <a:picLocks noChangeAspect="1"/>
          </p:cNvPicPr>
          <p:nvPr/>
        </p:nvPicPr>
        <p:blipFill>
          <a:blip r:embed="rId3"/>
          <a:stretch>
            <a:fillRect/>
          </a:stretch>
        </p:blipFill>
        <p:spPr>
          <a:xfrm>
            <a:off x="457209" y="1548333"/>
            <a:ext cx="1688738" cy="1170533"/>
          </a:xfrm>
          <a:prstGeom prst="rect">
            <a:avLst/>
          </a:prstGeom>
        </p:spPr>
      </p:pic>
    </p:spTree>
    <p:extLst>
      <p:ext uri="{BB962C8B-B14F-4D97-AF65-F5344CB8AC3E}">
        <p14:creationId xmlns:p14="http://schemas.microsoft.com/office/powerpoint/2010/main" val="34471597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l-SI"/>
          </a:p>
        </p:txBody>
      </p:sp>
      <p:sp>
        <p:nvSpPr>
          <p:cNvPr id="3" name="Content Placeholder 2"/>
          <p:cNvSpPr>
            <a:spLocks noGrp="1"/>
          </p:cNvSpPr>
          <p:nvPr>
            <p:ph idx="1"/>
          </p:nvPr>
        </p:nvSpPr>
        <p:spPr/>
        <p:txBody>
          <a:bodyPr/>
          <a:lstStyle/>
          <a:p>
            <a:pPr>
              <a:lnSpc>
                <a:spcPct val="107000"/>
              </a:lnSpc>
              <a:spcAft>
                <a:spcPts val="800"/>
              </a:spcAft>
            </a:pPr>
            <a:r>
              <a:rPr lang="sl-SI" b="1" u="sng" dirty="0">
                <a:latin typeface="Arial" panose="020B0604020202020204" pitchFamily="34" charset="0"/>
                <a:ea typeface="Calibri" panose="020F0502020204030204" pitchFamily="34" charset="0"/>
                <a:cs typeface="Times New Roman" panose="02020603050405020304" pitchFamily="18" charset="0"/>
              </a:rPr>
              <a:t>Step 4:</a:t>
            </a:r>
            <a:endParaRPr lang="sl-SI"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u="sng" dirty="0">
                <a:latin typeface="Arial" panose="020B0604020202020204" pitchFamily="34" charset="0"/>
                <a:ea typeface="Calibri" panose="020F0502020204030204" pitchFamily="34" charset="0"/>
                <a:cs typeface="Times New Roman" panose="02020603050405020304" pitchFamily="18" charset="0"/>
              </a:rPr>
              <a:t>Learning about other unknown countries in the world</a:t>
            </a:r>
            <a:endParaRPr lang="sl-SI" sz="16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Calibri" panose="020F0502020204030204" pitchFamily="34" charset="0"/>
              <a:buChar char="-"/>
            </a:pPr>
            <a:r>
              <a:rPr lang="sl-SI" dirty="0">
                <a:latin typeface="Arial" panose="020B0604020202020204" pitchFamily="34" charset="0"/>
                <a:ea typeface="Calibri" panose="020F0502020204030204" pitchFamily="34" charset="0"/>
                <a:cs typeface="Calibri" panose="020F0502020204030204" pitchFamily="34" charset="0"/>
              </a:rPr>
              <a:t>Students work individually one per computer</a:t>
            </a:r>
            <a:endParaRPr lang="sl-SI" sz="1600" dirty="0">
              <a:latin typeface="Calibri" panose="020F0502020204030204" pitchFamily="34" charset="0"/>
              <a:ea typeface="Calibri" panose="020F0502020204030204" pitchFamily="34" charset="0"/>
              <a:cs typeface="Calibri" panose="020F0502020204030204" pitchFamily="34" charset="0"/>
            </a:endParaRPr>
          </a:p>
          <a:p>
            <a:pPr lvl="0">
              <a:lnSpc>
                <a:spcPct val="107000"/>
              </a:lnSpc>
              <a:buFont typeface="Calibri" panose="020F0502020204030204" pitchFamily="34" charset="0"/>
              <a:buChar char="-"/>
            </a:pPr>
            <a:r>
              <a:rPr lang="sl-SI" dirty="0">
                <a:latin typeface="Arial" panose="020B0604020202020204" pitchFamily="34" charset="0"/>
                <a:ea typeface="Calibri" panose="020F0502020204030204" pitchFamily="34" charset="0"/>
                <a:cs typeface="Calibri" panose="020F0502020204030204" pitchFamily="34" charset="0"/>
              </a:rPr>
              <a:t>Each student is given an envelope in which there is the name of an unknown country, an empty fact file and the internet site where to look for the required information about the given country</a:t>
            </a:r>
            <a:endParaRPr lang="sl-SI" sz="1600" dirty="0">
              <a:latin typeface="Calibri" panose="020F0502020204030204" pitchFamily="34" charset="0"/>
              <a:ea typeface="Calibri" panose="020F0502020204030204" pitchFamily="34" charset="0"/>
              <a:cs typeface="Calibri" panose="020F0502020204030204" pitchFamily="34" charset="0"/>
            </a:endParaRPr>
          </a:p>
          <a:p>
            <a:pPr lvl="0">
              <a:lnSpc>
                <a:spcPct val="107000"/>
              </a:lnSpc>
              <a:spcAft>
                <a:spcPts val="800"/>
              </a:spcAft>
              <a:buFont typeface="Calibri" panose="020F0502020204030204" pitchFamily="34" charset="0"/>
              <a:buChar char="-"/>
            </a:pPr>
            <a:r>
              <a:rPr lang="sl-SI" dirty="0">
                <a:latin typeface="Arial" panose="020B0604020202020204" pitchFamily="34" charset="0"/>
                <a:ea typeface="Calibri" panose="020F0502020204030204" pitchFamily="34" charset="0"/>
                <a:cs typeface="Calibri" panose="020F0502020204030204" pitchFamily="34" charset="0"/>
              </a:rPr>
              <a:t>Each student searches the internet and having found the information, fills in the fact file</a:t>
            </a:r>
            <a:endParaRPr lang="sl-SI" sz="1600" dirty="0">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Aft>
                <a:spcPts val="800"/>
              </a:spcAft>
              <a:buNone/>
            </a:pPr>
            <a:endParaRPr lang="sl-SI"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24933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413858"/>
          </a:xfrm>
        </p:spPr>
        <p:txBody>
          <a:bodyPr>
            <a:normAutofit fontScale="90000"/>
          </a:bodyPr>
          <a:lstStyle/>
          <a:p>
            <a:endParaRPr lang="sl-SI" dirty="0"/>
          </a:p>
        </p:txBody>
      </p:sp>
      <p:sp>
        <p:nvSpPr>
          <p:cNvPr id="3" name="Content Placeholder 2"/>
          <p:cNvSpPr>
            <a:spLocks noGrp="1"/>
          </p:cNvSpPr>
          <p:nvPr>
            <p:ph idx="1"/>
          </p:nvPr>
        </p:nvSpPr>
        <p:spPr>
          <a:xfrm>
            <a:off x="2589212" y="1124465"/>
            <a:ext cx="8915400" cy="4601406"/>
          </a:xfrm>
        </p:spPr>
        <p:txBody>
          <a:bodyPr>
            <a:normAutofit lnSpcReduction="10000"/>
          </a:bodyPr>
          <a:lstStyle/>
          <a:p>
            <a:pPr>
              <a:lnSpc>
                <a:spcPct val="107000"/>
              </a:lnSpc>
              <a:spcAft>
                <a:spcPts val="800"/>
              </a:spcAft>
            </a:pPr>
            <a:r>
              <a:rPr lang="sl-SI" b="1" u="sng" dirty="0">
                <a:latin typeface="Arial" panose="020B0604020202020204" pitchFamily="34" charset="0"/>
                <a:ea typeface="Calibri" panose="020F0502020204030204" pitchFamily="34" charset="0"/>
                <a:cs typeface="Times New Roman" panose="02020603050405020304" pitchFamily="18" charset="0"/>
              </a:rPr>
              <a:t>Step 5:</a:t>
            </a:r>
            <a:endParaRPr lang="sl-SI"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u="sng" dirty="0">
                <a:latin typeface="Arial" panose="020B0604020202020204" pitchFamily="34" charset="0"/>
                <a:ea typeface="Calibri" panose="020F0502020204030204" pitchFamily="34" charset="0"/>
                <a:cs typeface="Times New Roman" panose="02020603050405020304" pitchFamily="18" charset="0"/>
              </a:rPr>
              <a:t>A Poster of new countries</a:t>
            </a:r>
            <a:endParaRPr lang="sl-SI" sz="16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buFont typeface="Calibri" panose="020F0502020204030204" pitchFamily="34" charset="0"/>
              <a:buChar char="-"/>
            </a:pPr>
            <a:r>
              <a:rPr lang="sl-SI" dirty="0">
                <a:latin typeface="Arial" panose="020B0604020202020204" pitchFamily="34" charset="0"/>
                <a:ea typeface="Calibri" panose="020F0502020204030204" pitchFamily="34" charset="0"/>
                <a:cs typeface="Calibri" panose="020F0502020204030204" pitchFamily="34" charset="0"/>
              </a:rPr>
              <a:t>Having filled in their fact file with facts of the unknown coutry, each student sticks their fact file onto a poster entitled 'DID YOU KNOW...?'</a:t>
            </a:r>
            <a:endParaRPr lang="sl-SI" sz="1600" dirty="0">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Aft>
                <a:spcPts val="800"/>
              </a:spcAft>
              <a:buNone/>
            </a:pPr>
            <a:endParaRPr lang="sl-SI"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b="1" u="sng" dirty="0">
                <a:latin typeface="Arial" panose="020B0604020202020204" pitchFamily="34" charset="0"/>
                <a:ea typeface="Calibri" panose="020F0502020204030204" pitchFamily="34" charset="0"/>
                <a:cs typeface="Times New Roman" panose="02020603050405020304" pitchFamily="18" charset="0"/>
              </a:rPr>
              <a:t>Step 6</a:t>
            </a:r>
            <a:r>
              <a:rPr lang="sl-SI" u="sng" dirty="0">
                <a:latin typeface="Arial" panose="020B0604020202020204" pitchFamily="34" charset="0"/>
                <a:ea typeface="Calibri" panose="020F0502020204030204" pitchFamily="34" charset="0"/>
                <a:cs typeface="Times New Roman" panose="02020603050405020304" pitchFamily="18" charset="0"/>
              </a:rPr>
              <a:t>:</a:t>
            </a:r>
            <a:endParaRPr lang="sl-SI"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u="sng" dirty="0">
                <a:latin typeface="Arial" panose="020B0604020202020204" pitchFamily="34" charset="0"/>
                <a:ea typeface="Calibri" panose="020F0502020204030204" pitchFamily="34" charset="0"/>
                <a:cs typeface="Times New Roman" panose="02020603050405020304" pitchFamily="18" charset="0"/>
              </a:rPr>
              <a:t>A Collage of newly aquired countries</a:t>
            </a:r>
            <a:endParaRPr lang="sl-SI" sz="16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buFont typeface="Calibri" panose="020F0502020204030204" pitchFamily="34" charset="0"/>
              <a:buChar char="-"/>
            </a:pPr>
            <a:r>
              <a:rPr lang="sl-SI" dirty="0">
                <a:latin typeface="Arial" panose="020B0604020202020204" pitchFamily="34" charset="0"/>
                <a:ea typeface="Calibri" panose="020F0502020204030204" pitchFamily="34" charset="0"/>
                <a:cs typeface="Calibri" panose="020F0502020204030204" pitchFamily="34" charset="0"/>
              </a:rPr>
              <a:t>After all the students have added their fact files to the poster, each student presents their new country to the class.</a:t>
            </a:r>
            <a:endParaRPr lang="sl-SI" sz="1600" dirty="0">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Aft>
                <a:spcPts val="800"/>
              </a:spcAft>
              <a:buNone/>
            </a:pPr>
            <a:r>
              <a:rPr lang="sl-SI" dirty="0">
                <a:latin typeface="Arial" panose="020B0604020202020204" pitchFamily="34" charset="0"/>
                <a:ea typeface="Calibri" panose="020F0502020204030204" pitchFamily="34" charset="0"/>
                <a:cs typeface="Times New Roman" panose="02020603050405020304" pitchFamily="18" charset="0"/>
              </a:rPr>
              <a:t> </a:t>
            </a:r>
            <a:endParaRPr lang="sl-SI" sz="16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sl-SI" sz="1600" dirty="0">
              <a:latin typeface="Calibri" panose="020F0502020204030204" pitchFamily="34" charset="0"/>
              <a:ea typeface="Calibri" panose="020F0502020204030204" pitchFamily="34" charset="0"/>
              <a:cs typeface="Times New Roman" panose="02020603050405020304" pitchFamily="18" charset="0"/>
            </a:endParaRPr>
          </a:p>
          <a:p>
            <a:pPr marL="114300" indent="0">
              <a:lnSpc>
                <a:spcPct val="107000"/>
              </a:lnSpc>
              <a:spcAft>
                <a:spcPts val="800"/>
              </a:spcAft>
              <a:buNone/>
            </a:pPr>
            <a:endParaRPr lang="sl-SI"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93322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sl-SI" sz="2000" b="1" dirty="0">
                <a:solidFill>
                  <a:prstClr val="black">
                    <a:lumMod val="75000"/>
                    <a:lumOff val="25000"/>
                  </a:prstClr>
                </a:solidFill>
                <a:latin typeface="Arial" panose="020B0604020202020204" pitchFamily="34" charset="0"/>
                <a:ea typeface="Calibri" panose="020F0502020204030204" pitchFamily="34" charset="0"/>
                <a:cs typeface="Times New Roman" panose="02020603050405020304" pitchFamily="18" charset="0"/>
              </a:rPr>
              <a:t>END RESULT: A COLLAGE OF NEWLY ACQUIRED COUNTRIES</a:t>
            </a:r>
            <a:r>
              <a:rPr lang="sl-SI" sz="2000"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t/>
            </a:r>
            <a:br>
              <a:rPr lang="sl-SI" sz="2000"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br>
            <a:endParaRPr lang="sl-SI" sz="4800" dirty="0"/>
          </a:p>
        </p:txBody>
      </p:sp>
      <p:pic>
        <p:nvPicPr>
          <p:cNvPr id="4" name="Content Placeholder 3"/>
          <p:cNvPicPr>
            <a:picLocks noGrp="1" noChangeAspect="1"/>
          </p:cNvPicPr>
          <p:nvPr>
            <p:ph idx="1"/>
          </p:nvPr>
        </p:nvPicPr>
        <p:blipFill>
          <a:blip r:embed="rId2"/>
          <a:stretch>
            <a:fillRect/>
          </a:stretch>
        </p:blipFill>
        <p:spPr>
          <a:xfrm>
            <a:off x="3602346" y="1273175"/>
            <a:ext cx="6889133" cy="5164138"/>
          </a:xfrm>
          <a:prstGeom prst="rect">
            <a:avLst/>
          </a:prstGeom>
        </p:spPr>
      </p:pic>
    </p:spTree>
    <p:extLst>
      <p:ext uri="{BB962C8B-B14F-4D97-AF65-F5344CB8AC3E}">
        <p14:creationId xmlns:p14="http://schemas.microsoft.com/office/powerpoint/2010/main" val="12801029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450928"/>
          </a:xfrm>
        </p:spPr>
        <p:txBody>
          <a:bodyPr>
            <a:normAutofit fontScale="90000"/>
          </a:bodyPr>
          <a:lstStyle/>
          <a:p>
            <a:pPr marL="342900" lvl="0" indent="-342900" algn="ctr">
              <a:spcBef>
                <a:spcPts val="1000"/>
              </a:spcBef>
            </a:pPr>
            <a:r>
              <a:rPr lang="sl-SI" sz="2400" b="1" dirty="0">
                <a:solidFill>
                  <a:prstClr val="black">
                    <a:lumMod val="95000"/>
                    <a:lumOff val="5000"/>
                  </a:prstClr>
                </a:solidFill>
                <a:ea typeface="+mn-ea"/>
                <a:cs typeface="+mn-cs"/>
              </a:rPr>
              <a:t>Expanding on the FACT FILE end product:</a:t>
            </a:r>
            <a:br>
              <a:rPr lang="sl-SI" sz="2400" b="1" dirty="0">
                <a:solidFill>
                  <a:prstClr val="black">
                    <a:lumMod val="95000"/>
                    <a:lumOff val="5000"/>
                  </a:prstClr>
                </a:solidFill>
                <a:ea typeface="+mn-ea"/>
                <a:cs typeface="+mn-cs"/>
              </a:rPr>
            </a:br>
            <a:endParaRPr lang="sl-SI" b="1" dirty="0"/>
          </a:p>
        </p:txBody>
      </p:sp>
      <p:sp>
        <p:nvSpPr>
          <p:cNvPr id="3" name="Content Placeholder 2"/>
          <p:cNvSpPr>
            <a:spLocks noGrp="1"/>
          </p:cNvSpPr>
          <p:nvPr>
            <p:ph idx="1"/>
          </p:nvPr>
        </p:nvSpPr>
        <p:spPr>
          <a:xfrm>
            <a:off x="1902941" y="1075038"/>
            <a:ext cx="9601671" cy="5128054"/>
          </a:xfrm>
        </p:spPr>
        <p:txBody>
          <a:bodyPr>
            <a:noAutofit/>
          </a:bodyPr>
          <a:lstStyle/>
          <a:p>
            <a:pPr lvl="0">
              <a:lnSpc>
                <a:spcPct val="150000"/>
              </a:lnSpc>
              <a:buClr>
                <a:srgbClr val="A53010"/>
              </a:buClr>
            </a:pPr>
            <a:r>
              <a:rPr lang="sl-SI" sz="2400" dirty="0">
                <a:solidFill>
                  <a:schemeClr val="tx1"/>
                </a:solidFill>
              </a:rPr>
              <a:t>= find your country on the map of the world and signpost it (geography) </a:t>
            </a:r>
          </a:p>
          <a:p>
            <a:pPr lvl="0">
              <a:lnSpc>
                <a:spcPct val="150000"/>
              </a:lnSpc>
              <a:buClr>
                <a:srgbClr val="A53010"/>
              </a:buClr>
            </a:pPr>
            <a:r>
              <a:rPr lang="sl-SI" sz="2400" dirty="0">
                <a:solidFill>
                  <a:schemeClr val="tx1"/>
                </a:solidFill>
              </a:rPr>
              <a:t>= search the Internet to find how you can get from your school to that country (means of transport; the cost of travel; time difference; weather conditions...) (geo.)</a:t>
            </a:r>
          </a:p>
          <a:p>
            <a:pPr lvl="0">
              <a:lnSpc>
                <a:spcPct val="150000"/>
              </a:lnSpc>
              <a:buClr>
                <a:srgbClr val="A53010"/>
              </a:buClr>
            </a:pPr>
            <a:r>
              <a:rPr lang="sl-SI" sz="2400" dirty="0">
                <a:solidFill>
                  <a:schemeClr val="tx1"/>
                </a:solidFill>
              </a:rPr>
              <a:t>= research the history of your country (who were the first settlers, wars fought, trade, currency) (history) </a:t>
            </a:r>
          </a:p>
          <a:p>
            <a:pPr lvl="0">
              <a:lnSpc>
                <a:spcPct val="150000"/>
              </a:lnSpc>
              <a:buClr>
                <a:srgbClr val="A53010"/>
              </a:buClr>
            </a:pPr>
            <a:r>
              <a:rPr lang="sl-SI" sz="2400" dirty="0">
                <a:solidFill>
                  <a:schemeClr val="tx1"/>
                </a:solidFill>
              </a:rPr>
              <a:t>= using the fact file, make a simple travel brochure for a tourist agency about what you can do and see there</a:t>
            </a:r>
          </a:p>
          <a:p>
            <a:endParaRPr lang="sl-SI" sz="2400" dirty="0" smtClean="0">
              <a:solidFill>
                <a:schemeClr val="tx1"/>
              </a:solidFill>
            </a:endParaRPr>
          </a:p>
        </p:txBody>
      </p:sp>
    </p:spTree>
    <p:extLst>
      <p:ext uri="{BB962C8B-B14F-4D97-AF65-F5344CB8AC3E}">
        <p14:creationId xmlns:p14="http://schemas.microsoft.com/office/powerpoint/2010/main" val="23889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574495"/>
          </a:xfrm>
        </p:spPr>
        <p:txBody>
          <a:bodyPr>
            <a:normAutofit fontScale="90000"/>
          </a:bodyPr>
          <a:lstStyle/>
          <a:p>
            <a:endParaRPr lang="sl-SI" dirty="0"/>
          </a:p>
        </p:txBody>
      </p:sp>
      <p:sp>
        <p:nvSpPr>
          <p:cNvPr id="3" name="Content Placeholder 2"/>
          <p:cNvSpPr>
            <a:spLocks noGrp="1"/>
          </p:cNvSpPr>
          <p:nvPr>
            <p:ph idx="1"/>
          </p:nvPr>
        </p:nvSpPr>
        <p:spPr>
          <a:xfrm>
            <a:off x="2589212" y="1346886"/>
            <a:ext cx="8915400" cy="4893276"/>
          </a:xfrm>
        </p:spPr>
        <p:txBody>
          <a:bodyPr>
            <a:noAutofit/>
          </a:bodyPr>
          <a:lstStyle/>
          <a:p>
            <a:pPr lvl="0">
              <a:lnSpc>
                <a:spcPct val="150000"/>
              </a:lnSpc>
              <a:buClr>
                <a:srgbClr val="A53010"/>
              </a:buClr>
            </a:pPr>
            <a:r>
              <a:rPr lang="sl-SI" sz="2400" b="1" dirty="0" smtClean="0">
                <a:solidFill>
                  <a:schemeClr val="tx1"/>
                </a:solidFill>
                <a:latin typeface="Calibri" panose="020F0502020204030204" pitchFamily="34" charset="0"/>
              </a:rPr>
              <a:t>= </a:t>
            </a:r>
            <a:r>
              <a:rPr lang="sl-SI" sz="2400" b="1" dirty="0">
                <a:solidFill>
                  <a:schemeClr val="tx1"/>
                </a:solidFill>
                <a:latin typeface="Calibri" panose="020F0502020204030204" pitchFamily="34" charset="0"/>
              </a:rPr>
              <a:t>pretend to be a tourist who has just arrived in that country and describe your first impressions and/or expectations of the people, the land, animals, food</a:t>
            </a:r>
          </a:p>
          <a:p>
            <a:pPr lvl="0">
              <a:lnSpc>
                <a:spcPct val="150000"/>
              </a:lnSpc>
              <a:buClr>
                <a:srgbClr val="A53010"/>
              </a:buClr>
            </a:pPr>
            <a:r>
              <a:rPr lang="sl-SI" sz="2400" b="1" dirty="0" smtClean="0">
                <a:solidFill>
                  <a:schemeClr val="tx1"/>
                </a:solidFill>
                <a:latin typeface="Calibri" panose="020F0502020204030204" pitchFamily="34" charset="0"/>
              </a:rPr>
              <a:t>= Create </a:t>
            </a:r>
            <a:r>
              <a:rPr lang="sl-SI" sz="2400" b="1" dirty="0">
                <a:solidFill>
                  <a:schemeClr val="tx1"/>
                </a:solidFill>
                <a:latin typeface="Calibri" panose="020F0502020204030204" pitchFamily="34" charset="0"/>
              </a:rPr>
              <a:t>a dialogue or interview with one of the locals, where you ask them questions about the country/region using the information provided from your research and then write a report.</a:t>
            </a:r>
          </a:p>
          <a:p>
            <a:pPr lvl="0">
              <a:lnSpc>
                <a:spcPct val="150000"/>
              </a:lnSpc>
              <a:buClr>
                <a:srgbClr val="A53010"/>
              </a:buClr>
            </a:pPr>
            <a:r>
              <a:rPr lang="sl-SI" sz="2400" b="1" dirty="0" smtClean="0">
                <a:solidFill>
                  <a:schemeClr val="tx1"/>
                </a:solidFill>
                <a:latin typeface="Calibri" panose="020F0502020204030204" pitchFamily="34" charset="0"/>
              </a:rPr>
              <a:t>= Investigate </a:t>
            </a:r>
            <a:r>
              <a:rPr lang="sl-SI" sz="2400" b="1" dirty="0">
                <a:solidFill>
                  <a:schemeClr val="tx1"/>
                </a:solidFill>
                <a:latin typeface="Calibri" panose="020F0502020204030204" pitchFamily="34" charset="0"/>
              </a:rPr>
              <a:t>the ´School of the Air‘ – what it entails, advantages/disadvantages</a:t>
            </a:r>
          </a:p>
        </p:txBody>
      </p:sp>
    </p:spTree>
    <p:extLst>
      <p:ext uri="{BB962C8B-B14F-4D97-AF65-F5344CB8AC3E}">
        <p14:creationId xmlns:p14="http://schemas.microsoft.com/office/powerpoint/2010/main" val="37271253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l-SI" dirty="0"/>
          </a:p>
        </p:txBody>
      </p:sp>
      <p:sp>
        <p:nvSpPr>
          <p:cNvPr id="4" name="Text Placeholder 3"/>
          <p:cNvSpPr>
            <a:spLocks noGrp="1"/>
          </p:cNvSpPr>
          <p:nvPr>
            <p:ph type="body" sz="half" idx="2"/>
          </p:nvPr>
        </p:nvSpPr>
        <p:spPr/>
        <p:txBody>
          <a:bodyPr/>
          <a:lstStyle/>
          <a:p>
            <a:endParaRPr lang="sl-SI"/>
          </a:p>
        </p:txBody>
      </p:sp>
      <p:sp>
        <p:nvSpPr>
          <p:cNvPr id="5" name="Rectangle 4"/>
          <p:cNvSpPr/>
          <p:nvPr/>
        </p:nvSpPr>
        <p:spPr>
          <a:xfrm>
            <a:off x="3027406" y="1970942"/>
            <a:ext cx="7982464" cy="1676741"/>
          </a:xfrm>
          <a:prstGeom prst="rect">
            <a:avLst/>
          </a:prstGeom>
        </p:spPr>
        <p:txBody>
          <a:bodyPr wrap="square">
            <a:spAutoFit/>
          </a:bodyPr>
          <a:lstStyle/>
          <a:p>
            <a:pPr algn="ctr">
              <a:lnSpc>
                <a:spcPct val="107000"/>
              </a:lnSpc>
              <a:spcAft>
                <a:spcPts val="800"/>
              </a:spcAft>
            </a:pPr>
            <a:r>
              <a:rPr lang="sl-SI" dirty="0">
                <a:latin typeface="Arial" panose="020B0604020202020204" pitchFamily="34" charset="0"/>
                <a:ea typeface="Calibri" panose="020F0502020204030204" pitchFamily="34" charset="0"/>
                <a:cs typeface="Times New Roman" panose="02020603050405020304" pitchFamily="18" charset="0"/>
              </a:rPr>
              <a:t>STATEMENT</a:t>
            </a:r>
            <a:endParaRPr lang="sl-SI" sz="1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sl-SI" dirty="0">
                <a:latin typeface="Arial" panose="020B0604020202020204" pitchFamily="34" charset="0"/>
                <a:ea typeface="Calibri" panose="020F0502020204030204" pitchFamily="34"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a:t>
            </a:r>
            <a:endParaRPr lang="sl-SI"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Picture Placeholder 8"/>
          <p:cNvSpPr>
            <a:spLocks noGrp="1"/>
          </p:cNvSpPr>
          <p:nvPr>
            <p:ph type="pic" idx="1"/>
          </p:nvPr>
        </p:nvSpPr>
        <p:spPr/>
      </p:sp>
    </p:spTree>
    <p:extLst>
      <p:ext uri="{BB962C8B-B14F-4D97-AF65-F5344CB8AC3E}">
        <p14:creationId xmlns:p14="http://schemas.microsoft.com/office/powerpoint/2010/main" val="30684195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685706"/>
          </a:xfrm>
        </p:spPr>
        <p:txBody>
          <a:bodyPr/>
          <a:lstStyle/>
          <a:p>
            <a:r>
              <a:rPr lang="sl-SI" dirty="0" smtClean="0"/>
              <a:t>Sources:</a:t>
            </a:r>
            <a:endParaRPr lang="sl-SI" dirty="0"/>
          </a:p>
        </p:txBody>
      </p:sp>
      <p:sp>
        <p:nvSpPr>
          <p:cNvPr id="3" name="Content Placeholder 2"/>
          <p:cNvSpPr>
            <a:spLocks noGrp="1"/>
          </p:cNvSpPr>
          <p:nvPr>
            <p:ph idx="1"/>
          </p:nvPr>
        </p:nvSpPr>
        <p:spPr>
          <a:xfrm>
            <a:off x="2589212" y="1421027"/>
            <a:ext cx="8915400" cy="4490195"/>
          </a:xfrm>
        </p:spPr>
        <p:txBody>
          <a:bodyPr>
            <a:normAutofit/>
          </a:bodyPr>
          <a:lstStyle/>
          <a:p>
            <a:r>
              <a:rPr lang="sl-SI" dirty="0" smtClean="0">
                <a:solidFill>
                  <a:schemeClr val="tx1"/>
                </a:solidFill>
                <a:hlinkClick r:id="rId2"/>
              </a:rPr>
              <a:t>Map of Japan</a:t>
            </a:r>
            <a:r>
              <a:rPr lang="sl-SI" dirty="0" smtClean="0">
                <a:hlinkClick r:id="rId2"/>
              </a:rPr>
              <a:t>:</a:t>
            </a:r>
          </a:p>
          <a:p>
            <a:r>
              <a:rPr lang="sl-SI" dirty="0">
                <a:hlinkClick r:id="rId2"/>
              </a:rPr>
              <a:t>http://www.freeworldmaps.net/asia/japan</a:t>
            </a:r>
            <a:r>
              <a:rPr lang="sl-SI" dirty="0" smtClean="0">
                <a:hlinkClick r:id="rId2"/>
              </a:rPr>
              <a:t>/</a:t>
            </a:r>
          </a:p>
          <a:p>
            <a:pPr marL="0" indent="0">
              <a:buNone/>
            </a:pPr>
            <a:endParaRPr lang="sl-SI" dirty="0" smtClean="0">
              <a:hlinkClick r:id="rId2"/>
            </a:endParaRPr>
          </a:p>
          <a:p>
            <a:r>
              <a:rPr lang="sl-SI" dirty="0" smtClean="0">
                <a:hlinkClick r:id="rId2"/>
              </a:rPr>
              <a:t>Map of Australia:</a:t>
            </a:r>
          </a:p>
          <a:p>
            <a:r>
              <a:rPr lang="sl-SI" dirty="0">
                <a:hlinkClick r:id="rId2"/>
              </a:rPr>
              <a:t>http://</a:t>
            </a:r>
            <a:r>
              <a:rPr lang="sl-SI" dirty="0" smtClean="0">
                <a:hlinkClick r:id="rId2"/>
              </a:rPr>
              <a:t>www.turkey-visit.com/map/australia/toowoomba-map.asp</a:t>
            </a:r>
          </a:p>
          <a:p>
            <a:endParaRPr lang="sl-SI" dirty="0">
              <a:hlinkClick r:id="rId2"/>
            </a:endParaRPr>
          </a:p>
          <a:p>
            <a:r>
              <a:rPr lang="sl-SI" dirty="0" smtClean="0">
                <a:hlinkClick r:id="rId2"/>
              </a:rPr>
              <a:t>Picture of puzzle taken from:</a:t>
            </a:r>
          </a:p>
          <a:p>
            <a:r>
              <a:rPr lang="sl-SI" dirty="0" smtClean="0">
                <a:hlinkClick r:id="rId2"/>
              </a:rPr>
              <a:t>https</a:t>
            </a:r>
            <a:r>
              <a:rPr lang="sl-SI" dirty="0">
                <a:hlinkClick r:id="rId2"/>
              </a:rPr>
              <a:t>://</a:t>
            </a:r>
            <a:r>
              <a:rPr lang="sl-SI" dirty="0" smtClean="0">
                <a:hlinkClick r:id="rId2"/>
              </a:rPr>
              <a:t>jhall128-integrate.weebly.com/key-elements.html</a:t>
            </a:r>
            <a:r>
              <a:rPr lang="sl-SI" dirty="0" smtClean="0"/>
              <a:t> </a:t>
            </a:r>
          </a:p>
          <a:p>
            <a:r>
              <a:rPr lang="sl-SI" dirty="0" smtClean="0">
                <a:hlinkClick r:id="rId3"/>
              </a:rPr>
              <a:t>https</a:t>
            </a:r>
            <a:r>
              <a:rPr lang="sl-SI" dirty="0">
                <a:hlinkClick r:id="rId3"/>
              </a:rPr>
              <a:t>://</a:t>
            </a:r>
            <a:r>
              <a:rPr lang="sl-SI" dirty="0" smtClean="0">
                <a:hlinkClick r:id="rId3"/>
              </a:rPr>
              <a:t>www.tes.com/lessons/B8x4jJw40alP2Q/aborigines</a:t>
            </a:r>
            <a:r>
              <a:rPr lang="sl-SI" dirty="0" smtClean="0"/>
              <a:t> </a:t>
            </a:r>
          </a:p>
          <a:p>
            <a:r>
              <a:rPr lang="sl-SI" dirty="0">
                <a:hlinkClick r:id="rId4"/>
              </a:rPr>
              <a:t>https://mobilab.lu/event/instr-2018</a:t>
            </a:r>
            <a:r>
              <a:rPr lang="sl-SI" dirty="0" smtClean="0">
                <a:hlinkClick r:id="rId4"/>
              </a:rPr>
              <a:t>/</a:t>
            </a:r>
            <a:r>
              <a:rPr lang="sl-SI" dirty="0" smtClean="0"/>
              <a:t> </a:t>
            </a:r>
            <a:endParaRPr lang="sl-SI" dirty="0"/>
          </a:p>
        </p:txBody>
      </p:sp>
    </p:spTree>
    <p:extLst>
      <p:ext uri="{BB962C8B-B14F-4D97-AF65-F5344CB8AC3E}">
        <p14:creationId xmlns:p14="http://schemas.microsoft.com/office/powerpoint/2010/main" val="11615509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l-SI" dirty="0"/>
          </a:p>
        </p:txBody>
      </p:sp>
      <p:sp>
        <p:nvSpPr>
          <p:cNvPr id="3" name="Content Placeholder 2"/>
          <p:cNvSpPr>
            <a:spLocks noGrp="1"/>
          </p:cNvSpPr>
          <p:nvPr>
            <p:ph idx="1"/>
          </p:nvPr>
        </p:nvSpPr>
        <p:spPr>
          <a:xfrm>
            <a:off x="2589212" y="1905000"/>
            <a:ext cx="8915400" cy="4720282"/>
          </a:xfrm>
        </p:spPr>
        <p:txBody>
          <a:bodyPr>
            <a:normAutofit/>
          </a:bodyPr>
          <a:lstStyle/>
          <a:p>
            <a:pPr>
              <a:lnSpc>
                <a:spcPct val="150000"/>
              </a:lnSpc>
              <a:spcAft>
                <a:spcPts val="800"/>
              </a:spcAft>
            </a:pPr>
            <a:r>
              <a:rPr lang="sl-SI" sz="2000" dirty="0">
                <a:latin typeface="Arial" panose="020B0604020202020204" pitchFamily="34" charset="0"/>
                <a:ea typeface="Calibri" panose="020F0502020204030204" pitchFamily="34" charset="0"/>
                <a:cs typeface="Times New Roman" panose="02020603050405020304" pitchFamily="18" charset="0"/>
              </a:rPr>
              <a:t>However, if teachers can </a:t>
            </a:r>
            <a:r>
              <a:rPr lang="sl-SI" sz="2000" dirty="0" smtClean="0">
                <a:latin typeface="Arial" panose="020B0604020202020204" pitchFamily="34" charset="0"/>
                <a:ea typeface="Calibri" panose="020F0502020204030204" pitchFamily="34" charset="0"/>
                <a:cs typeface="Times New Roman" panose="02020603050405020304" pitchFamily="18" charset="0"/>
              </a:rPr>
              <a:t>bring </a:t>
            </a:r>
            <a:r>
              <a:rPr lang="sl-SI" sz="2000" dirty="0">
                <a:solidFill>
                  <a:prstClr val="black">
                    <a:lumMod val="75000"/>
                    <a:lumOff val="25000"/>
                  </a:prstClr>
                </a:solidFill>
                <a:latin typeface="Arial" panose="020B0604020202020204" pitchFamily="34" charset="0"/>
                <a:ea typeface="Calibri" panose="020F0502020204030204" pitchFamily="34" charset="0"/>
                <a:cs typeface="Times New Roman" panose="02020603050405020304" pitchFamily="18" charset="0"/>
              </a:rPr>
              <a:t>content, which has already been taught in another subject </a:t>
            </a:r>
            <a:r>
              <a:rPr lang="sl-SI" sz="2000" dirty="0" smtClean="0">
                <a:solidFill>
                  <a:prstClr val="black">
                    <a:lumMod val="75000"/>
                    <a:lumOff val="25000"/>
                  </a:prstClr>
                </a:solidFill>
                <a:latin typeface="Arial" panose="020B0604020202020204" pitchFamily="34" charset="0"/>
                <a:ea typeface="Calibri" panose="020F0502020204030204" pitchFamily="34" charset="0"/>
                <a:cs typeface="Times New Roman" panose="02020603050405020304" pitchFamily="18" charset="0"/>
              </a:rPr>
              <a:t>area </a:t>
            </a:r>
            <a:r>
              <a:rPr lang="sl-SI" sz="2000" dirty="0" smtClean="0">
                <a:latin typeface="Arial" panose="020B0604020202020204" pitchFamily="34" charset="0"/>
                <a:ea typeface="Calibri" panose="020F0502020204030204" pitchFamily="34" charset="0"/>
                <a:cs typeface="Times New Roman" panose="02020603050405020304" pitchFamily="18" charset="0"/>
              </a:rPr>
              <a:t>into </a:t>
            </a:r>
            <a:r>
              <a:rPr lang="sl-SI" sz="2000" dirty="0">
                <a:latin typeface="Arial" panose="020B0604020202020204" pitchFamily="34" charset="0"/>
                <a:ea typeface="Calibri" panose="020F0502020204030204" pitchFamily="34" charset="0"/>
                <a:cs typeface="Times New Roman" panose="02020603050405020304" pitchFamily="18" charset="0"/>
              </a:rPr>
              <a:t>the </a:t>
            </a:r>
            <a:r>
              <a:rPr lang="sl-SI" sz="2000" dirty="0" smtClean="0">
                <a:latin typeface="Arial" panose="020B0604020202020204" pitchFamily="34" charset="0"/>
                <a:ea typeface="Calibri" panose="020F0502020204030204" pitchFamily="34" charset="0"/>
                <a:cs typeface="Times New Roman" panose="02020603050405020304" pitchFamily="18" charset="0"/>
              </a:rPr>
              <a:t>MFL classroom, even </a:t>
            </a:r>
            <a:r>
              <a:rPr lang="sl-SI" sz="2000" dirty="0">
                <a:latin typeface="Arial" panose="020B0604020202020204" pitchFamily="34" charset="0"/>
                <a:ea typeface="Calibri" panose="020F0502020204030204" pitchFamily="34" charset="0"/>
                <a:cs typeface="Times New Roman" panose="02020603050405020304" pitchFamily="18" charset="0"/>
              </a:rPr>
              <a:t>though </a:t>
            </a:r>
            <a:r>
              <a:rPr lang="sl-SI" sz="2000" dirty="0" smtClean="0">
                <a:latin typeface="Arial" panose="020B0604020202020204" pitchFamily="34" charset="0"/>
                <a:ea typeface="Calibri" panose="020F0502020204030204" pitchFamily="34" charset="0"/>
                <a:cs typeface="Times New Roman" panose="02020603050405020304" pitchFamily="18" charset="0"/>
              </a:rPr>
              <a:t>foreign at first, it will serve as a basis from which to build vocabulary as well as grammar, and make it easier for students to understand.  </a:t>
            </a:r>
            <a:endParaRPr lang="sl-SI"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sl-SI" sz="2000" dirty="0">
                <a:latin typeface="Arial" panose="020B0604020202020204" pitchFamily="34" charset="0"/>
                <a:ea typeface="Calibri" panose="020F0502020204030204" pitchFamily="34" charset="0"/>
                <a:cs typeface="Times New Roman" panose="02020603050405020304" pitchFamily="18" charset="0"/>
              </a:rPr>
              <a:t>MFL can be incorporated into any subject area in the curriculum. In MFL the cross- curricular approach can be used when introducing a new topic or grammar point, when reviewing grammar and expanding it to another subject area, expanding vocabulary as well as reading and writing skills. </a:t>
            </a:r>
            <a:endParaRPr lang="sl-SI" dirty="0">
              <a:latin typeface="Calibri" panose="020F0502020204030204" pitchFamily="34" charset="0"/>
              <a:ea typeface="Calibri" panose="020F0502020204030204" pitchFamily="34" charset="0"/>
              <a:cs typeface="Times New Roman" panose="02020603050405020304" pitchFamily="18" charset="0"/>
            </a:endParaRPr>
          </a:p>
          <a:p>
            <a:endParaRPr lang="sl-SI" sz="2000" dirty="0"/>
          </a:p>
        </p:txBody>
      </p:sp>
      <p:pic>
        <p:nvPicPr>
          <p:cNvPr id="4" name="Picture 3"/>
          <p:cNvPicPr>
            <a:picLocks noChangeAspect="1"/>
          </p:cNvPicPr>
          <p:nvPr/>
        </p:nvPicPr>
        <p:blipFill>
          <a:blip r:embed="rId3"/>
          <a:stretch>
            <a:fillRect/>
          </a:stretch>
        </p:blipFill>
        <p:spPr>
          <a:xfrm>
            <a:off x="568420" y="1521560"/>
            <a:ext cx="1688738" cy="1170533"/>
          </a:xfrm>
          <a:prstGeom prst="rect">
            <a:avLst/>
          </a:prstGeom>
        </p:spPr>
      </p:pic>
    </p:spTree>
    <p:extLst>
      <p:ext uri="{BB962C8B-B14F-4D97-AF65-F5344CB8AC3E}">
        <p14:creationId xmlns:p14="http://schemas.microsoft.com/office/powerpoint/2010/main" val="27265245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l-SI"/>
          </a:p>
        </p:txBody>
      </p:sp>
      <p:sp>
        <p:nvSpPr>
          <p:cNvPr id="3" name="Content Placeholder 2"/>
          <p:cNvSpPr>
            <a:spLocks noGrp="1"/>
          </p:cNvSpPr>
          <p:nvPr>
            <p:ph idx="1"/>
          </p:nvPr>
        </p:nvSpPr>
        <p:spPr/>
        <p:txBody>
          <a:bodyPr/>
          <a:lstStyle/>
          <a:p>
            <a:pPr algn="just">
              <a:lnSpc>
                <a:spcPct val="150000"/>
              </a:lnSpc>
              <a:spcAft>
                <a:spcPts val="800"/>
              </a:spcAft>
            </a:pPr>
            <a:r>
              <a:rPr lang="sl-SI" sz="2000" dirty="0">
                <a:latin typeface="Arial" panose="020B0604020202020204" pitchFamily="34" charset="0"/>
                <a:ea typeface="Calibri" panose="020F0502020204030204" pitchFamily="34" charset="0"/>
                <a:cs typeface="Times New Roman" panose="02020603050405020304" pitchFamily="18" charset="0"/>
              </a:rPr>
              <a:t>The cross-curricular sample of a lesson presented here shows how a geography lesson on Japan can be used in the L2 language classroom when revising the use of the degrees of the adjective and expanding vocabulary.</a:t>
            </a:r>
            <a:endParaRPr lang="sl-SI"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sl-SI" sz="2000" dirty="0">
                <a:latin typeface="Arial" panose="020B0604020202020204" pitchFamily="34" charset="0"/>
                <a:ea typeface="Calibri" panose="020F0502020204030204" pitchFamily="34" charset="0"/>
                <a:cs typeface="Times New Roman" panose="02020603050405020304" pitchFamily="18" charset="0"/>
              </a:rPr>
              <a:t> </a:t>
            </a:r>
            <a:r>
              <a:rPr lang="sl-SI" sz="2000" u="sng" dirty="0" smtClean="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3"/>
              </a:rPr>
              <a:t>https</a:t>
            </a:r>
            <a:r>
              <a:rPr lang="sl-SI" sz="2000"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3"/>
              </a:rPr>
              <a:t>://www.youtube.com/watch?v=i-ZZwY5Q8ZA</a:t>
            </a:r>
            <a:endParaRPr lang="sl-SI"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l-SI" sz="2000"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4"/>
              </a:rPr>
              <a:t>https://www.youtube.com/watch?v=2SYtynp-zg4</a:t>
            </a:r>
            <a:endParaRPr lang="sl-SI" dirty="0">
              <a:latin typeface="Calibri" panose="020F0502020204030204" pitchFamily="34" charset="0"/>
              <a:ea typeface="Calibri" panose="020F0502020204030204" pitchFamily="34" charset="0"/>
              <a:cs typeface="Times New Roman" panose="02020603050405020304" pitchFamily="18" charset="0"/>
            </a:endParaRPr>
          </a:p>
          <a:p>
            <a:endParaRPr lang="sl-SI" dirty="0"/>
          </a:p>
        </p:txBody>
      </p:sp>
      <p:pic>
        <p:nvPicPr>
          <p:cNvPr id="4" name="Picture 3"/>
          <p:cNvPicPr>
            <a:picLocks noChangeAspect="1"/>
          </p:cNvPicPr>
          <p:nvPr/>
        </p:nvPicPr>
        <p:blipFill>
          <a:blip r:embed="rId5"/>
          <a:stretch>
            <a:fillRect/>
          </a:stretch>
        </p:blipFill>
        <p:spPr>
          <a:xfrm>
            <a:off x="9366921" y="4659299"/>
            <a:ext cx="1688738" cy="1170533"/>
          </a:xfrm>
          <a:prstGeom prst="rect">
            <a:avLst/>
          </a:prstGeom>
        </p:spPr>
      </p:pic>
    </p:spTree>
    <p:extLst>
      <p:ext uri="{BB962C8B-B14F-4D97-AF65-F5344CB8AC3E}">
        <p14:creationId xmlns:p14="http://schemas.microsoft.com/office/powerpoint/2010/main" val="19262619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l-SI" sz="2400" b="1" dirty="0">
                <a:solidFill>
                  <a:prstClr val="black">
                    <a:lumMod val="85000"/>
                    <a:lumOff val="15000"/>
                  </a:prstClr>
                </a:solidFill>
                <a:latin typeface="Arial" panose="020B0604020202020204" pitchFamily="34" charset="0"/>
                <a:ea typeface="Calibri" panose="020F0502020204030204" pitchFamily="34" charset="0"/>
                <a:cs typeface="Times New Roman" panose="02020603050405020304" pitchFamily="18" charset="0"/>
              </a:rPr>
              <a:t>THE LESSON PLAN 1</a:t>
            </a:r>
            <a:br>
              <a:rPr lang="sl-SI" sz="2400" b="1" dirty="0">
                <a:solidFill>
                  <a:prstClr val="black">
                    <a:lumMod val="85000"/>
                    <a:lumOff val="15000"/>
                  </a:prstClr>
                </a:solidFill>
                <a:latin typeface="Arial" panose="020B0604020202020204" pitchFamily="34" charset="0"/>
                <a:ea typeface="Calibri" panose="020F0502020204030204" pitchFamily="34" charset="0"/>
                <a:cs typeface="Times New Roman" panose="02020603050405020304" pitchFamily="18" charset="0"/>
              </a:rPr>
            </a:br>
            <a:r>
              <a:rPr lang="sl-SI" sz="2400"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rPr>
              <a:t/>
            </a:r>
            <a:br>
              <a:rPr lang="sl-SI" sz="2400"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rPr>
            </a:br>
            <a:r>
              <a:rPr lang="sl-SI" sz="2400" b="1" dirty="0">
                <a:solidFill>
                  <a:prstClr val="black">
                    <a:lumMod val="85000"/>
                    <a:lumOff val="15000"/>
                  </a:prstClr>
                </a:solidFill>
                <a:latin typeface="Arial" panose="020B0604020202020204" pitchFamily="34" charset="0"/>
                <a:ea typeface="Calibri" panose="020F0502020204030204" pitchFamily="34" charset="0"/>
                <a:cs typeface="Times New Roman" panose="02020603050405020304" pitchFamily="18" charset="0"/>
              </a:rPr>
              <a:t>JAPAN </a:t>
            </a:r>
            <a:r>
              <a:rPr lang="sl-SI" sz="2400" dirty="0">
                <a:solidFill>
                  <a:prstClr val="black">
                    <a:lumMod val="85000"/>
                    <a:lumOff val="15000"/>
                  </a:prstClr>
                </a:solidFill>
                <a:latin typeface="Arial" panose="020B0604020202020204" pitchFamily="34" charset="0"/>
                <a:ea typeface="Calibri" panose="020F0502020204030204" pitchFamily="34" charset="0"/>
                <a:cs typeface="Times New Roman" panose="02020603050405020304" pitchFamily="18" charset="0"/>
              </a:rPr>
              <a:t>- (CROSS-CURRICULAR LINK – GEOGRAPHY)</a:t>
            </a:r>
            <a:r>
              <a:rPr lang="sl-SI" sz="2400"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rPr>
              <a:t/>
            </a:r>
            <a:br>
              <a:rPr lang="sl-SI" sz="2400"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rPr>
            </a:br>
            <a:endParaRPr lang="sl-SI" dirty="0"/>
          </a:p>
        </p:txBody>
      </p:sp>
      <p:pic>
        <p:nvPicPr>
          <p:cNvPr id="4" name="Content Placeholder 3"/>
          <p:cNvPicPr>
            <a:picLocks noGrp="1" noChangeAspect="1"/>
          </p:cNvPicPr>
          <p:nvPr>
            <p:ph idx="1"/>
          </p:nvPr>
        </p:nvPicPr>
        <p:blipFill>
          <a:blip r:embed="rId2"/>
          <a:stretch>
            <a:fillRect/>
          </a:stretch>
        </p:blipFill>
        <p:spPr>
          <a:xfrm>
            <a:off x="5078627" y="1898235"/>
            <a:ext cx="4201297" cy="4225238"/>
          </a:xfrm>
          <a:prstGeom prst="rect">
            <a:avLst/>
          </a:prstGeom>
        </p:spPr>
      </p:pic>
    </p:spTree>
    <p:extLst>
      <p:ext uri="{BB962C8B-B14F-4D97-AF65-F5344CB8AC3E}">
        <p14:creationId xmlns:p14="http://schemas.microsoft.com/office/powerpoint/2010/main" val="42259627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lnSpc>
                <a:spcPct val="107000"/>
              </a:lnSpc>
              <a:spcAft>
                <a:spcPts val="800"/>
              </a:spcAft>
            </a:pPr>
            <a:r>
              <a:rPr lang="sl-SI" sz="2400" b="1" dirty="0">
                <a:latin typeface="Arial" panose="020B0604020202020204" pitchFamily="34" charset="0"/>
                <a:ea typeface="Calibri" panose="020F0502020204030204" pitchFamily="34" charset="0"/>
                <a:cs typeface="Times New Roman" panose="02020603050405020304" pitchFamily="18" charset="0"/>
              </a:rPr>
              <a:t>THE LESSON PLAN </a:t>
            </a:r>
            <a:r>
              <a:rPr lang="sl-SI" sz="2400" b="1" dirty="0" smtClean="0">
                <a:latin typeface="Arial" panose="020B0604020202020204" pitchFamily="34" charset="0"/>
                <a:ea typeface="Calibri" panose="020F0502020204030204" pitchFamily="34" charset="0"/>
                <a:cs typeface="Times New Roman" panose="02020603050405020304" pitchFamily="18" charset="0"/>
              </a:rPr>
              <a:t>1</a:t>
            </a:r>
            <a:br>
              <a:rPr lang="sl-SI" sz="2400" b="1" dirty="0" smtClean="0">
                <a:latin typeface="Arial" panose="020B0604020202020204" pitchFamily="34" charset="0"/>
                <a:ea typeface="Calibri" panose="020F0502020204030204" pitchFamily="34" charset="0"/>
                <a:cs typeface="Times New Roman" panose="02020603050405020304" pitchFamily="18" charset="0"/>
              </a:rPr>
            </a:br>
            <a:r>
              <a:rPr lang="sl-SI" sz="2400" dirty="0">
                <a:latin typeface="Calibri" panose="020F0502020204030204" pitchFamily="34" charset="0"/>
                <a:ea typeface="Calibri" panose="020F0502020204030204" pitchFamily="34" charset="0"/>
                <a:cs typeface="Times New Roman" panose="02020603050405020304" pitchFamily="18" charset="0"/>
              </a:rPr>
              <a:t/>
            </a:r>
            <a:br>
              <a:rPr lang="sl-SI" sz="2400" dirty="0">
                <a:latin typeface="Calibri" panose="020F0502020204030204" pitchFamily="34" charset="0"/>
                <a:ea typeface="Calibri" panose="020F0502020204030204" pitchFamily="34" charset="0"/>
                <a:cs typeface="Times New Roman" panose="02020603050405020304" pitchFamily="18" charset="0"/>
              </a:rPr>
            </a:br>
            <a:r>
              <a:rPr lang="sl-SI" sz="2400" b="1" dirty="0" smtClean="0">
                <a:latin typeface="Arial" panose="020B0604020202020204" pitchFamily="34" charset="0"/>
                <a:ea typeface="Calibri" panose="020F0502020204030204" pitchFamily="34" charset="0"/>
                <a:cs typeface="Times New Roman" panose="02020603050405020304" pitchFamily="18" charset="0"/>
              </a:rPr>
              <a:t>JAPAN </a:t>
            </a:r>
            <a:r>
              <a:rPr lang="sl-SI" sz="2400" dirty="0" smtClean="0">
                <a:latin typeface="Arial" panose="020B0604020202020204" pitchFamily="34" charset="0"/>
                <a:ea typeface="Calibri" panose="020F0502020204030204" pitchFamily="34" charset="0"/>
                <a:cs typeface="Times New Roman" panose="02020603050405020304" pitchFamily="18" charset="0"/>
              </a:rPr>
              <a:t>- </a:t>
            </a:r>
            <a:r>
              <a:rPr lang="sl-SI" sz="2400" dirty="0">
                <a:latin typeface="Arial" panose="020B0604020202020204" pitchFamily="34" charset="0"/>
                <a:ea typeface="Calibri" panose="020F0502020204030204" pitchFamily="34" charset="0"/>
                <a:cs typeface="Times New Roman" panose="02020603050405020304" pitchFamily="18" charset="0"/>
              </a:rPr>
              <a:t>(CROSS-CURRICULAR LINK – GEOGRAPHY)</a:t>
            </a:r>
            <a:r>
              <a:rPr lang="sl-SI" sz="2400" dirty="0">
                <a:latin typeface="Calibri" panose="020F0502020204030204" pitchFamily="34" charset="0"/>
                <a:ea typeface="Calibri" panose="020F0502020204030204" pitchFamily="34" charset="0"/>
                <a:cs typeface="Times New Roman" panose="02020603050405020304" pitchFamily="18" charset="0"/>
              </a:rPr>
              <a:t/>
            </a:r>
            <a:br>
              <a:rPr lang="sl-SI" sz="2400" dirty="0">
                <a:latin typeface="Calibri" panose="020F0502020204030204" pitchFamily="34" charset="0"/>
                <a:ea typeface="Calibri" panose="020F0502020204030204" pitchFamily="34" charset="0"/>
                <a:cs typeface="Times New Roman" panose="02020603050405020304" pitchFamily="18" charset="0"/>
              </a:rPr>
            </a:br>
            <a:endParaRPr lang="sl-SI" sz="2400" dirty="0"/>
          </a:p>
        </p:txBody>
      </p:sp>
      <p:sp>
        <p:nvSpPr>
          <p:cNvPr id="3" name="Content Placeholder 2"/>
          <p:cNvSpPr>
            <a:spLocks noGrp="1"/>
          </p:cNvSpPr>
          <p:nvPr>
            <p:ph idx="1"/>
          </p:nvPr>
        </p:nvSpPr>
        <p:spPr>
          <a:xfrm>
            <a:off x="2589212" y="1904999"/>
            <a:ext cx="8915400" cy="4731191"/>
          </a:xfrm>
        </p:spPr>
        <p:txBody>
          <a:bodyPr>
            <a:normAutofit/>
          </a:bodyPr>
          <a:lstStyle/>
          <a:p>
            <a:r>
              <a:rPr lang="sl-SI" dirty="0"/>
              <a:t>SUBJECT: English</a:t>
            </a:r>
          </a:p>
          <a:p>
            <a:r>
              <a:rPr lang="sl-SI" dirty="0"/>
              <a:t>AGE GROUP: 12 / 13 (7th class) </a:t>
            </a:r>
          </a:p>
          <a:p>
            <a:r>
              <a:rPr lang="sl-SI" dirty="0"/>
              <a:t>COURSE BOOK: MESSAGES 2 by Diana Goodey and Noel Goodey </a:t>
            </a:r>
          </a:p>
          <a:p>
            <a:r>
              <a:rPr lang="sl-SI" dirty="0"/>
              <a:t>MODULE 1 / UNIT 2: Differences (The degrees of the adjective)</a:t>
            </a:r>
          </a:p>
          <a:p>
            <a:r>
              <a:rPr lang="sl-SI" dirty="0"/>
              <a:t>THEME: JAPAN (CROSS-CURRICULAR LINK – GEOGRAPHY)</a:t>
            </a:r>
          </a:p>
          <a:p>
            <a:r>
              <a:rPr lang="sl-SI" dirty="0"/>
              <a:t>TEACHING APPROACH: frontal, individual, pair work, group work, project work</a:t>
            </a:r>
          </a:p>
          <a:p>
            <a:r>
              <a:rPr lang="sl-SI" dirty="0"/>
              <a:t>TEACHING METHODS: discussion, explanations, reading, listening, revising, working with ICT </a:t>
            </a:r>
          </a:p>
          <a:p>
            <a:r>
              <a:rPr lang="sl-SI" dirty="0"/>
              <a:t>LEARNING TOOLS AND ACCESSORIES: the computer, the white board, powerpoint, dictionaries, task in envelope, notebooks, geography notes, the Internet </a:t>
            </a:r>
          </a:p>
          <a:p>
            <a:pPr marL="0" indent="0">
              <a:buNone/>
            </a:pPr>
            <a:r>
              <a:rPr lang="sl-SI" dirty="0"/>
              <a:t> </a:t>
            </a:r>
          </a:p>
          <a:p>
            <a:endParaRPr lang="sl-SI" dirty="0"/>
          </a:p>
        </p:txBody>
      </p:sp>
    </p:spTree>
    <p:extLst>
      <p:ext uri="{BB962C8B-B14F-4D97-AF65-F5344CB8AC3E}">
        <p14:creationId xmlns:p14="http://schemas.microsoft.com/office/powerpoint/2010/main" val="32684430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l-SI"/>
          </a:p>
        </p:txBody>
      </p:sp>
      <p:sp>
        <p:nvSpPr>
          <p:cNvPr id="3" name="Content Placeholder 2"/>
          <p:cNvSpPr>
            <a:spLocks noGrp="1"/>
          </p:cNvSpPr>
          <p:nvPr>
            <p:ph idx="1"/>
          </p:nvPr>
        </p:nvSpPr>
        <p:spPr>
          <a:xfrm>
            <a:off x="2589212" y="2133599"/>
            <a:ext cx="8915400" cy="4547857"/>
          </a:xfrm>
        </p:spPr>
        <p:txBody>
          <a:bodyPr>
            <a:noAutofit/>
          </a:bodyPr>
          <a:lstStyle/>
          <a:p>
            <a:pPr lvl="0">
              <a:buClr>
                <a:srgbClr val="A53010"/>
              </a:buClr>
            </a:pPr>
            <a:r>
              <a:rPr lang="sl-SI" b="1" dirty="0">
                <a:solidFill>
                  <a:prstClr val="black">
                    <a:lumMod val="75000"/>
                    <a:lumOff val="25000"/>
                  </a:prstClr>
                </a:solidFill>
              </a:rPr>
              <a:t>LESSON OBJECTIVES</a:t>
            </a:r>
            <a:r>
              <a:rPr lang="sl-SI" dirty="0">
                <a:solidFill>
                  <a:prstClr val="black">
                    <a:lumMod val="75000"/>
                    <a:lumOff val="25000"/>
                  </a:prstClr>
                </a:solidFill>
              </a:rPr>
              <a:t>:</a:t>
            </a:r>
          </a:p>
          <a:p>
            <a:pPr marL="0" lvl="0" indent="0">
              <a:buClr>
                <a:srgbClr val="A53010"/>
              </a:buClr>
              <a:buNone/>
            </a:pPr>
            <a:r>
              <a:rPr lang="sl-SI" u="sng" dirty="0" smtClean="0">
                <a:solidFill>
                  <a:prstClr val="black">
                    <a:lumMod val="75000"/>
                    <a:lumOff val="25000"/>
                  </a:prstClr>
                </a:solidFill>
              </a:rPr>
              <a:t>a. Educational </a:t>
            </a:r>
            <a:r>
              <a:rPr lang="sl-SI" u="sng" dirty="0">
                <a:solidFill>
                  <a:prstClr val="black">
                    <a:lumMod val="75000"/>
                    <a:lumOff val="25000"/>
                  </a:prstClr>
                </a:solidFill>
              </a:rPr>
              <a:t>objectives</a:t>
            </a:r>
            <a:r>
              <a:rPr lang="sl-SI" dirty="0">
                <a:solidFill>
                  <a:prstClr val="black">
                    <a:lumMod val="75000"/>
                    <a:lumOff val="25000"/>
                  </a:prstClr>
                </a:solidFill>
              </a:rPr>
              <a:t>:</a:t>
            </a:r>
          </a:p>
          <a:p>
            <a:pPr lvl="0">
              <a:buClr>
                <a:srgbClr val="A53010"/>
              </a:buClr>
            </a:pPr>
            <a:r>
              <a:rPr lang="sl-SI" dirty="0">
                <a:solidFill>
                  <a:prstClr val="black">
                    <a:lumMod val="75000"/>
                    <a:lumOff val="25000"/>
                  </a:prstClr>
                </a:solidFill>
              </a:rPr>
              <a:t>Reviewing and learning interesting facts about an unknown country – Japan</a:t>
            </a:r>
          </a:p>
          <a:p>
            <a:pPr lvl="0">
              <a:buClr>
                <a:srgbClr val="A53010"/>
              </a:buClr>
            </a:pPr>
            <a:r>
              <a:rPr lang="sl-SI" dirty="0">
                <a:solidFill>
                  <a:prstClr val="black">
                    <a:lumMod val="75000"/>
                    <a:lumOff val="25000"/>
                  </a:prstClr>
                </a:solidFill>
              </a:rPr>
              <a:t>completing a given text using English geographical names and other new expressions</a:t>
            </a:r>
          </a:p>
          <a:p>
            <a:pPr lvl="0">
              <a:buClr>
                <a:srgbClr val="A53010"/>
              </a:buClr>
            </a:pPr>
            <a:r>
              <a:rPr lang="sl-SI" dirty="0">
                <a:solidFill>
                  <a:prstClr val="black">
                    <a:lumMod val="75000"/>
                    <a:lumOff val="25000"/>
                  </a:prstClr>
                </a:solidFill>
              </a:rPr>
              <a:t>searching for required information using Internet sources, books, notes from the geography lesson</a:t>
            </a:r>
          </a:p>
          <a:p>
            <a:pPr lvl="0">
              <a:buClr>
                <a:srgbClr val="A53010"/>
              </a:buClr>
            </a:pPr>
            <a:r>
              <a:rPr lang="sl-SI" dirty="0">
                <a:solidFill>
                  <a:prstClr val="black">
                    <a:lumMod val="75000"/>
                    <a:lumOff val="25000"/>
                  </a:prstClr>
                </a:solidFill>
              </a:rPr>
              <a:t>writing new particularities using the new information obtained</a:t>
            </a:r>
          </a:p>
          <a:p>
            <a:pPr marL="0" lvl="0" indent="0">
              <a:buClr>
                <a:srgbClr val="A53010"/>
              </a:buClr>
              <a:buNone/>
            </a:pPr>
            <a:r>
              <a:rPr lang="sl-SI" u="sng" dirty="0" smtClean="0">
                <a:solidFill>
                  <a:prstClr val="black">
                    <a:lumMod val="75000"/>
                    <a:lumOff val="25000"/>
                  </a:prstClr>
                </a:solidFill>
              </a:rPr>
              <a:t>b. Language </a:t>
            </a:r>
            <a:r>
              <a:rPr lang="sl-SI" u="sng" dirty="0">
                <a:solidFill>
                  <a:prstClr val="black">
                    <a:lumMod val="75000"/>
                    <a:lumOff val="25000"/>
                  </a:prstClr>
                </a:solidFill>
              </a:rPr>
              <a:t>content</a:t>
            </a:r>
            <a:r>
              <a:rPr lang="sl-SI" dirty="0">
                <a:solidFill>
                  <a:prstClr val="black">
                    <a:lumMod val="75000"/>
                    <a:lumOff val="25000"/>
                  </a:prstClr>
                </a:solidFill>
              </a:rPr>
              <a:t>:</a:t>
            </a:r>
          </a:p>
          <a:p>
            <a:pPr lvl="0">
              <a:buClr>
                <a:srgbClr val="A53010"/>
              </a:buClr>
            </a:pPr>
            <a:r>
              <a:rPr lang="sl-SI" dirty="0">
                <a:solidFill>
                  <a:prstClr val="black">
                    <a:lumMod val="75000"/>
                    <a:lumOff val="25000"/>
                  </a:prstClr>
                </a:solidFill>
              </a:rPr>
              <a:t>English vocabulary linked to Japan</a:t>
            </a:r>
          </a:p>
          <a:p>
            <a:pPr lvl="0">
              <a:buClr>
                <a:srgbClr val="A53010"/>
              </a:buClr>
            </a:pPr>
            <a:r>
              <a:rPr lang="sl-SI" dirty="0">
                <a:solidFill>
                  <a:prstClr val="black">
                    <a:lumMod val="75000"/>
                    <a:lumOff val="25000"/>
                  </a:prstClr>
                </a:solidFill>
              </a:rPr>
              <a:t>Using the degrees of the adjective, primarily the comparative and superlative degrees</a:t>
            </a:r>
          </a:p>
          <a:p>
            <a:endParaRPr lang="sl-SI" sz="2000" dirty="0"/>
          </a:p>
        </p:txBody>
      </p:sp>
    </p:spTree>
    <p:extLst>
      <p:ext uri="{BB962C8B-B14F-4D97-AF65-F5344CB8AC3E}">
        <p14:creationId xmlns:p14="http://schemas.microsoft.com/office/powerpoint/2010/main" val="25735385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l-SI"/>
          </a:p>
        </p:txBody>
      </p:sp>
      <p:sp>
        <p:nvSpPr>
          <p:cNvPr id="3" name="Content Placeholder 2"/>
          <p:cNvSpPr>
            <a:spLocks noGrp="1"/>
          </p:cNvSpPr>
          <p:nvPr>
            <p:ph idx="1"/>
          </p:nvPr>
        </p:nvSpPr>
        <p:spPr>
          <a:xfrm>
            <a:off x="2589212" y="2133599"/>
            <a:ext cx="8915400" cy="4384895"/>
          </a:xfrm>
        </p:spPr>
        <p:txBody>
          <a:bodyPr>
            <a:normAutofit fontScale="92500" lnSpcReduction="10000"/>
          </a:bodyPr>
          <a:lstStyle/>
          <a:p>
            <a:pPr>
              <a:lnSpc>
                <a:spcPct val="120000"/>
              </a:lnSpc>
              <a:spcAft>
                <a:spcPts val="800"/>
              </a:spcAft>
            </a:pPr>
            <a:r>
              <a:rPr lang="sl-SI" sz="2200" b="1" dirty="0">
                <a:latin typeface="Arial" panose="020B0604020202020204" pitchFamily="34" charset="0"/>
                <a:ea typeface="Calibri" panose="020F0502020204030204" pitchFamily="34" charset="0"/>
                <a:cs typeface="Times New Roman" panose="02020603050405020304" pitchFamily="18" charset="0"/>
              </a:rPr>
              <a:t>WORKING </a:t>
            </a:r>
            <a:r>
              <a:rPr lang="sl-SI" sz="2200" b="1" dirty="0" smtClean="0">
                <a:latin typeface="Arial" panose="020B0604020202020204" pitchFamily="34" charset="0"/>
                <a:ea typeface="Calibri" panose="020F0502020204030204" pitchFamily="34" charset="0"/>
                <a:cs typeface="Times New Roman" panose="02020603050405020304" pitchFamily="18" charset="0"/>
              </a:rPr>
              <a:t>OBJECTIVES</a:t>
            </a:r>
            <a:r>
              <a:rPr lang="sl-SI" sz="2200" dirty="0" smtClean="0">
                <a:latin typeface="Arial" panose="020B0604020202020204" pitchFamily="34" charset="0"/>
                <a:ea typeface="Calibri" panose="020F0502020204030204" pitchFamily="34" charset="0"/>
                <a:cs typeface="Times New Roman" panose="02020603050405020304" pitchFamily="18" charset="0"/>
              </a:rPr>
              <a:t>:</a:t>
            </a:r>
          </a:p>
          <a:p>
            <a:pPr marL="0" indent="0">
              <a:lnSpc>
                <a:spcPct val="120000"/>
              </a:lnSpc>
              <a:spcAft>
                <a:spcPts val="800"/>
              </a:spcAft>
              <a:buNone/>
            </a:pPr>
            <a:r>
              <a:rPr lang="sl-SI" sz="2200" u="sng" dirty="0" smtClean="0">
                <a:latin typeface="Arial" panose="020B0604020202020204" pitchFamily="34" charset="0"/>
                <a:ea typeface="Calibri" panose="020F0502020204030204" pitchFamily="34" charset="0"/>
                <a:cs typeface="Times New Roman" panose="02020603050405020304" pitchFamily="18" charset="0"/>
              </a:rPr>
              <a:t>a. Listening </a:t>
            </a:r>
            <a:r>
              <a:rPr lang="sl-SI" sz="2200" u="sng" dirty="0">
                <a:latin typeface="Arial" panose="020B0604020202020204" pitchFamily="34" charset="0"/>
                <a:ea typeface="Calibri" panose="020F0502020204030204" pitchFamily="34" charset="0"/>
                <a:cs typeface="Times New Roman" panose="02020603050405020304" pitchFamily="18" charset="0"/>
              </a:rPr>
              <a:t>and listening comprehension</a:t>
            </a:r>
            <a:r>
              <a:rPr lang="sl-SI" sz="2200" dirty="0">
                <a:latin typeface="Arial" panose="020B0604020202020204" pitchFamily="34" charset="0"/>
                <a:ea typeface="Calibri" panose="020F0502020204030204" pitchFamily="34" charset="0"/>
                <a:cs typeface="Times New Roman" panose="02020603050405020304" pitchFamily="18" charset="0"/>
              </a:rPr>
              <a:t>:</a:t>
            </a:r>
            <a:endParaRPr lang="sl-SI" sz="19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Calibri" panose="020F0502020204030204" pitchFamily="34" charset="0"/>
              <a:buChar char="-"/>
            </a:pPr>
            <a:r>
              <a:rPr lang="sl-SI" sz="2200" dirty="0">
                <a:latin typeface="Arial" panose="020B0604020202020204" pitchFamily="34" charset="0"/>
                <a:ea typeface="Calibri" panose="020F0502020204030204" pitchFamily="34" charset="0"/>
                <a:cs typeface="Calibri" panose="020F0502020204030204" pitchFamily="34" charset="0"/>
              </a:rPr>
              <a:t>listening and understanding the task instructions</a:t>
            </a:r>
            <a:endParaRPr lang="sl-SI" sz="1900" dirty="0">
              <a:latin typeface="Calibri" panose="020F0502020204030204" pitchFamily="34" charset="0"/>
              <a:ea typeface="Calibri" panose="020F0502020204030204" pitchFamily="34" charset="0"/>
              <a:cs typeface="Calibri" panose="020F0502020204030204" pitchFamily="34" charset="0"/>
            </a:endParaRPr>
          </a:p>
          <a:p>
            <a:pPr lvl="0">
              <a:lnSpc>
                <a:spcPct val="107000"/>
              </a:lnSpc>
              <a:spcAft>
                <a:spcPts val="800"/>
              </a:spcAft>
              <a:buFont typeface="Calibri" panose="020F0502020204030204" pitchFamily="34" charset="0"/>
              <a:buChar char="-"/>
            </a:pPr>
            <a:r>
              <a:rPr lang="sl-SI" sz="2200" dirty="0">
                <a:latin typeface="Arial" panose="020B0604020202020204" pitchFamily="34" charset="0"/>
                <a:ea typeface="Calibri" panose="020F0502020204030204" pitchFamily="34" charset="0"/>
                <a:cs typeface="Calibri" panose="020F0502020204030204" pitchFamily="34" charset="0"/>
              </a:rPr>
              <a:t>getting to know the vocabulary within the framework of the theme (Japan) and its meaning and use in </a:t>
            </a:r>
            <a:r>
              <a:rPr lang="sl-SI" sz="2200" dirty="0" smtClean="0">
                <a:latin typeface="Arial" panose="020B0604020202020204" pitchFamily="34" charset="0"/>
                <a:ea typeface="Calibri" panose="020F0502020204030204" pitchFamily="34" charset="0"/>
                <a:cs typeface="Calibri" panose="020F0502020204030204" pitchFamily="34" charset="0"/>
              </a:rPr>
              <a:t>context</a:t>
            </a:r>
            <a:endParaRPr lang="sl-SI" sz="1900" dirty="0" smtClean="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sl-SI" sz="2200" u="sng" dirty="0" smtClean="0">
                <a:latin typeface="Arial" panose="020B0604020202020204" pitchFamily="34" charset="0"/>
                <a:ea typeface="Calibri" panose="020F0502020204030204" pitchFamily="34" charset="0"/>
                <a:cs typeface="Times New Roman" panose="02020603050405020304" pitchFamily="18" charset="0"/>
              </a:rPr>
              <a:t>b.  Speech </a:t>
            </a:r>
            <a:r>
              <a:rPr lang="sl-SI" sz="2200" u="sng" dirty="0">
                <a:latin typeface="Arial" panose="020B0604020202020204" pitchFamily="34" charset="0"/>
                <a:ea typeface="Calibri" panose="020F0502020204030204" pitchFamily="34" charset="0"/>
                <a:cs typeface="Times New Roman" panose="02020603050405020304" pitchFamily="18" charset="0"/>
              </a:rPr>
              <a:t>and speech communication</a:t>
            </a:r>
            <a:r>
              <a:rPr lang="sl-SI" sz="2200" dirty="0">
                <a:latin typeface="Arial" panose="020B0604020202020204" pitchFamily="34" charset="0"/>
                <a:ea typeface="Calibri" panose="020F0502020204030204" pitchFamily="34" charset="0"/>
                <a:cs typeface="Times New Roman" panose="02020603050405020304" pitchFamily="18" charset="0"/>
              </a:rPr>
              <a:t>:</a:t>
            </a:r>
            <a:endParaRPr lang="sl-SI" sz="19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Calibri" panose="020F0502020204030204" pitchFamily="34" charset="0"/>
              <a:buChar char="-"/>
            </a:pPr>
            <a:r>
              <a:rPr lang="sl-SI" sz="2200" dirty="0" smtClean="0">
                <a:latin typeface="Arial" panose="020B0604020202020204" pitchFamily="34" charset="0"/>
                <a:ea typeface="Calibri" panose="020F0502020204030204" pitchFamily="34" charset="0"/>
                <a:cs typeface="Calibri" panose="020F0502020204030204" pitchFamily="34" charset="0"/>
              </a:rPr>
              <a:t>Answering </a:t>
            </a:r>
            <a:r>
              <a:rPr lang="sl-SI" sz="2200" dirty="0">
                <a:latin typeface="Arial" panose="020B0604020202020204" pitchFamily="34" charset="0"/>
                <a:ea typeface="Calibri" panose="020F0502020204030204" pitchFamily="34" charset="0"/>
                <a:cs typeface="Calibri" panose="020F0502020204030204" pitchFamily="34" charset="0"/>
              </a:rPr>
              <a:t>questions</a:t>
            </a:r>
            <a:endParaRPr lang="sl-SI" sz="1900" dirty="0">
              <a:latin typeface="Calibri" panose="020F0502020204030204" pitchFamily="34" charset="0"/>
              <a:ea typeface="Calibri" panose="020F0502020204030204" pitchFamily="34" charset="0"/>
              <a:cs typeface="Calibri" panose="020F0502020204030204" pitchFamily="34" charset="0"/>
            </a:endParaRPr>
          </a:p>
          <a:p>
            <a:pPr lvl="0">
              <a:lnSpc>
                <a:spcPct val="107000"/>
              </a:lnSpc>
              <a:spcAft>
                <a:spcPts val="800"/>
              </a:spcAft>
              <a:buFont typeface="Calibri" panose="020F0502020204030204" pitchFamily="34" charset="0"/>
              <a:buChar char="-"/>
            </a:pPr>
            <a:r>
              <a:rPr lang="sl-SI" sz="2200" dirty="0">
                <a:latin typeface="Arial" panose="020B0604020202020204" pitchFamily="34" charset="0"/>
                <a:ea typeface="Calibri" panose="020F0502020204030204" pitchFamily="34" charset="0"/>
                <a:cs typeface="Calibri" panose="020F0502020204030204" pitchFamily="34" charset="0"/>
              </a:rPr>
              <a:t>Using appropriate linguistic resources and vocabulary</a:t>
            </a:r>
            <a:endParaRPr lang="sl-SI" sz="1900" dirty="0">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Aft>
                <a:spcPts val="800"/>
              </a:spcAft>
              <a:buNone/>
            </a:pPr>
            <a:r>
              <a:rPr lang="sl-SI" dirty="0">
                <a:latin typeface="Arial" panose="020B0604020202020204" pitchFamily="34" charset="0"/>
                <a:ea typeface="Calibri" panose="020F0502020204030204" pitchFamily="34" charset="0"/>
                <a:cs typeface="Times New Roman" panose="02020603050405020304" pitchFamily="18" charset="0"/>
              </a:rPr>
              <a:t> </a:t>
            </a:r>
            <a:endParaRPr lang="sl-SI" sz="1600" dirty="0">
              <a:latin typeface="Calibri" panose="020F0502020204030204" pitchFamily="34" charset="0"/>
              <a:ea typeface="Calibri" panose="020F0502020204030204" pitchFamily="34" charset="0"/>
              <a:cs typeface="Times New Roman" panose="02020603050405020304" pitchFamily="18" charset="0"/>
            </a:endParaRPr>
          </a:p>
          <a:p>
            <a:endParaRPr lang="sl-SI" dirty="0"/>
          </a:p>
        </p:txBody>
      </p:sp>
    </p:spTree>
    <p:extLst>
      <p:ext uri="{BB962C8B-B14F-4D97-AF65-F5344CB8AC3E}">
        <p14:creationId xmlns:p14="http://schemas.microsoft.com/office/powerpoint/2010/main" val="13415264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1090</TotalTime>
  <Words>2114</Words>
  <Application>Microsoft Office PowerPoint</Application>
  <PresentationFormat>Širokozaslonsko</PresentationFormat>
  <Paragraphs>242</Paragraphs>
  <Slides>36</Slides>
  <Notes>20</Notes>
  <HiddenSlides>0</HiddenSlides>
  <MMClips>0</MMClips>
  <ScaleCrop>false</ScaleCrop>
  <HeadingPairs>
    <vt:vector size="6" baseType="variant">
      <vt:variant>
        <vt:lpstr>Uporabljene pisave</vt:lpstr>
      </vt:variant>
      <vt:variant>
        <vt:i4>5</vt:i4>
      </vt:variant>
      <vt:variant>
        <vt:lpstr>Tema</vt:lpstr>
      </vt:variant>
      <vt:variant>
        <vt:i4>1</vt:i4>
      </vt:variant>
      <vt:variant>
        <vt:lpstr>Naslovi diapozitivov</vt:lpstr>
      </vt:variant>
      <vt:variant>
        <vt:i4>36</vt:i4>
      </vt:variant>
    </vt:vector>
  </HeadingPairs>
  <TitlesOfParts>
    <vt:vector size="42" baseType="lpstr">
      <vt:lpstr>Arial</vt:lpstr>
      <vt:lpstr>Calibri</vt:lpstr>
      <vt:lpstr>Century Gothic</vt:lpstr>
      <vt:lpstr>Times New Roman</vt:lpstr>
      <vt:lpstr>Wingdings 3</vt:lpstr>
      <vt:lpstr>Wisp</vt:lpstr>
      <vt:lpstr>CROSS-CURRICULAR TEACHING  IN THE MFL CLASSROOM </vt:lpstr>
      <vt:lpstr>CROSS-CURRICULAR TEACHING  IN THE MFL CLASSROOM </vt:lpstr>
      <vt:lpstr>PowerPointova predstavitev</vt:lpstr>
      <vt:lpstr>PowerPointova predstavitev</vt:lpstr>
      <vt:lpstr>PowerPointova predstavitev</vt:lpstr>
      <vt:lpstr>THE LESSON PLAN 1  JAPAN - (CROSS-CURRICULAR LINK – GEOGRAPHY) </vt:lpstr>
      <vt:lpstr>THE LESSON PLAN 1  JAPAN - (CROSS-CURRICULAR LINK – GEOGRAPHY) </vt:lpstr>
      <vt:lpstr>PowerPointova predstavitev</vt:lpstr>
      <vt:lpstr>PowerPointova predstavitev</vt:lpstr>
      <vt:lpstr>PowerPointova predstavitev</vt:lpstr>
      <vt:lpstr>PowerPointova predstavitev</vt:lpstr>
      <vt:lpstr>LESSON PROCEDURE </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THE LESSON PLAN 2 AUSTRALIA   (CROSS-CURRICULAR LINK - HISTORY / GEOGRAPHY) </vt:lpstr>
      <vt:lpstr>THE LESSON PLAN 2 AUSTRALIA   (CROSS-CURRICULAR LINK - HISTORY / GEOGRAPHY) </vt:lpstr>
      <vt:lpstr>PowerPointova predstavitev</vt:lpstr>
      <vt:lpstr>PowerPointova predstavitev</vt:lpstr>
      <vt:lpstr>PowerPointova predstavitev</vt:lpstr>
      <vt:lpstr>PowerPointova predstavitev</vt:lpstr>
      <vt:lpstr>LESSON PROCEDURE  </vt:lpstr>
      <vt:lpstr>PowerPointova predstavitev</vt:lpstr>
      <vt:lpstr>PowerPointova predstavitev</vt:lpstr>
      <vt:lpstr>PowerPointova predstavitev</vt:lpstr>
      <vt:lpstr>PowerPointova predstavitev</vt:lpstr>
      <vt:lpstr>END RESULT: A COLLAGE OF NEWLY ACQUIRED COUNTRIES </vt:lpstr>
      <vt:lpstr>Expanding on the FACT FILE end product: </vt:lpstr>
      <vt:lpstr>PowerPointova predstavitev</vt:lpstr>
      <vt:lpstr>PowerPointova predstavitev</vt:lpstr>
      <vt:lpstr>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CROSS-CURRICULAR TEACHING  IN THE MFL CLASSROOM</dc:title>
  <dc:creator>Magdalena</dc:creator>
  <cp:lastModifiedBy>OŠ Pivka - zbo</cp:lastModifiedBy>
  <cp:revision>44</cp:revision>
  <cp:lastPrinted>2018-04-04T11:11:37Z</cp:lastPrinted>
  <dcterms:created xsi:type="dcterms:W3CDTF">2018-03-22T22:44:04Z</dcterms:created>
  <dcterms:modified xsi:type="dcterms:W3CDTF">2018-04-04T11:18:39Z</dcterms:modified>
</cp:coreProperties>
</file>