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0D37D-DAB0-49B3-AA8A-27564B52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5EF05A-FC0C-483E-BE26-4291E44F5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CA86460-A077-433E-8137-66F9F099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7E676F-164A-4CA5-A614-1C7D2C95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158EFD3-5AD3-426A-AFDF-C2DF606A1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28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BB76E-6B48-4FE5-B785-EDBA1818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6EC49B7-7DC5-4693-9F9C-FED2CAF8D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080B366-6255-43C3-8FFF-2AA13CE3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234CE9D-E29E-4A29-8DE9-9237877C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F716220-D32D-478A-A6BB-26C7DAAD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169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BFDE1A3-C940-4F32-9082-A258D3144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524729F-45D5-4765-B8DA-F82199EE1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0500E5A-DD1B-4FFD-AB67-DE40C1FF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216022E-4202-46C6-8FC8-4D5C88BF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845668C-F2C7-41E0-AA99-8262D0D3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402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1768D-69B9-4AA7-9F64-EDBDC7CE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F7D5C7B-B576-4E4B-81A8-04241A956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2877D58-A893-48A4-9772-34D32594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54F8657-096C-4D5F-8CE4-B965E1519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26B888F-6FCD-409A-9EA8-B75E7B53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976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10D62E-7304-4BC7-997D-66E64843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7859B41-BA03-4D00-B0BB-C2E44C724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E0065C0-A0BD-42E8-ACCD-0F57C1C3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B9BBC70-CAF5-412B-BFBF-AADC212F4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F7D09FD-3DB8-4BC6-9032-5D5BCF46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55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42287-F2E8-403B-ABD1-CD22F18F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2E2F605-36F6-4BAC-B071-85376A9A5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B012739-9950-4EAC-9A3A-42FA4184B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026F54E-6A7F-47A6-9FD1-F0890AFBE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66F6A79-AB63-4615-B75D-DED9895D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8C801C5-2426-48ED-99BE-6B5F5FBA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759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9EF6A-6BF0-4A24-AAD3-B21A61C8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97825C1-D2BB-43DA-B2F8-1A613AAAB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9ABAEC0-5DE7-46C5-A873-799A33A2F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EE17DB5-35D1-4461-BBDB-0347F730B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10392C6-103C-4A93-B58F-A521DE66C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50170254-208D-4B0A-ABEF-DE91A371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CB8762D-1A91-437E-BD53-067FDFD0C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D6DD3DBD-4595-405E-84A7-9B7AAC1FD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751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B1E22-ACD5-4322-98C2-C1312059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34F9010-9557-412D-809A-056C7715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A86FCC9-734C-427A-AA43-B761D69FC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B8A4030-35F5-457F-8B23-10402635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111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B621FF0-4921-42E2-9F50-5B31AA933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9F2EECA-D5BB-4E69-ADF4-84E57AA0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89C670E-0594-48CF-9F8B-32838F6F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15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42CA7-141F-4FD5-9352-4BB1DC38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609E416-96DD-402B-A537-4B919C0A2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81C9A2-4EAD-436F-80D0-F868B86A2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EC84DE3-DC10-4176-8015-C678E20A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EC3FF38-1677-4FFD-93E0-3AEE0472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E8B45D4-E52F-411A-8DCD-EF0D30EF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513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A59C6-EF99-490F-802E-4362D3B5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77793C4-F2C8-40E0-BA0D-C4809397F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40A54ED-0BDC-43A7-ABA2-ED30DF0A0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9B7B388-E084-4653-8E7E-AB6A55DB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B0B9FCB-A8C4-435C-AD18-36BAA17C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0BE1500-DB79-480C-9649-D20033899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926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BE8CDD9-B74F-4BFF-B3E8-0931E4C7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AB84C71-A258-47D6-9B98-B00109E83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C1C1FAA-BFDC-41CE-812A-6D4A14D40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61DCB-8B8C-4BA7-98D0-74E7439400BB}" type="datetimeFigureOut">
              <a:rPr lang="pt-PT" smtClean="0"/>
              <a:t>13/06/2020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15B11B6-1AE3-4D9F-91B9-8005B96B7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29445A6-A8A9-405F-A452-664005DC0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C895F-0A37-47E7-B6FE-CD43FE5224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624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0119B-CBCA-4C3C-87B0-8CD2938F8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7290"/>
            <a:ext cx="9144000" cy="1205948"/>
          </a:xfrm>
        </p:spPr>
        <p:txBody>
          <a:bodyPr/>
          <a:lstStyle/>
          <a:p>
            <a:r>
              <a:rPr lang="pt-P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Cientistas à distância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7AB427-A2A1-4621-9FA0-641A85E14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/>
          <a:lstStyle/>
          <a:p>
            <a:r>
              <a:rPr lang="pt-PT" dirty="0"/>
              <a:t>CEL 2º D</a:t>
            </a:r>
          </a:p>
        </p:txBody>
      </p:sp>
      <p:pic>
        <p:nvPicPr>
          <p:cNvPr id="8198" name="Picture 6" descr="O que é a biodiversidade? | Lista de Artigos | Dá a Mão à Floresta">
            <a:extLst>
              <a:ext uri="{FF2B5EF4-FFF2-40B4-BE49-F238E27FC236}">
                <a16:creationId xmlns:a16="http://schemas.microsoft.com/office/drawing/2014/main" id="{C74423F6-BD02-443D-9B21-784D1FE33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2"/>
          <a:stretch/>
        </p:blipFill>
        <p:spPr bwMode="auto">
          <a:xfrm>
            <a:off x="1961322" y="2407920"/>
            <a:ext cx="8706678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9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9A35C0-5F08-4F93-89F7-B52DE923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1775" r="11257" b="7544"/>
          <a:stretch/>
        </p:blipFill>
        <p:spPr bwMode="auto">
          <a:xfrm>
            <a:off x="2682648" y="1242461"/>
            <a:ext cx="4486414" cy="52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lha de Discurso: Oval 5">
            <a:extLst>
              <a:ext uri="{FF2B5EF4-FFF2-40B4-BE49-F238E27FC236}">
                <a16:creationId xmlns:a16="http://schemas.microsoft.com/office/drawing/2014/main" id="{2F9701E1-ACCF-4A6D-BD14-FB77D9885ABF}"/>
              </a:ext>
            </a:extLst>
          </p:cNvPr>
          <p:cNvSpPr/>
          <p:nvPr/>
        </p:nvSpPr>
        <p:spPr>
          <a:xfrm rot="868755">
            <a:off x="6407771" y="454217"/>
            <a:ext cx="3898855" cy="2090386"/>
          </a:xfrm>
          <a:prstGeom prst="wedgeEllipseCallout">
            <a:avLst>
              <a:gd name="adj1" fmla="val -41801"/>
              <a:gd name="adj2" fmla="val 55576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CA5E49E-EA9D-4CC9-B6FE-5397719DE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3532" y="836628"/>
            <a:ext cx="3132482" cy="1325563"/>
          </a:xfrm>
        </p:spPr>
        <p:txBody>
          <a:bodyPr>
            <a:noAutofit/>
          </a:bodyPr>
          <a:lstStyle/>
          <a:p>
            <a:r>
              <a:rPr lang="pt-PT" sz="2400" dirty="0">
                <a:latin typeface="+mn-lt"/>
              </a:rPr>
              <a:t>O que aconteceu quando aqueceste a folha de papel?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1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459C352-B22E-46C3-9738-937D1D552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2357" r="23366" b="38524"/>
          <a:stretch/>
        </p:blipFill>
        <p:spPr>
          <a:xfrm>
            <a:off x="434678" y="454441"/>
            <a:ext cx="5208481" cy="28798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5E9782-750C-4516-A9FC-05DD70304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16629" r="14188" b="23458"/>
          <a:stretch/>
        </p:blipFill>
        <p:spPr>
          <a:xfrm rot="16200000">
            <a:off x="7020251" y="-737300"/>
            <a:ext cx="3147769" cy="52633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9413346-CE6A-4604-A029-78B187437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24758" b="28001"/>
          <a:stretch/>
        </p:blipFill>
        <p:spPr>
          <a:xfrm rot="10800000">
            <a:off x="2370941" y="3657700"/>
            <a:ext cx="7794389" cy="2879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1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7491B4F-F3AF-4968-BDB9-43E4BD335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t="4938" r="22197" b="37477"/>
          <a:stretch/>
        </p:blipFill>
        <p:spPr>
          <a:xfrm rot="5400000">
            <a:off x="6190434" y="-235178"/>
            <a:ext cx="3284577" cy="394914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5A6974D-59FD-4931-A51D-26A6F5EE49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5556" b="34686"/>
          <a:stretch/>
        </p:blipFill>
        <p:spPr>
          <a:xfrm>
            <a:off x="5975200" y="3544576"/>
            <a:ext cx="5308606" cy="28600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4C12949-1DE6-4FB6-B958-EE031C28D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6" b="6052"/>
          <a:stretch/>
        </p:blipFill>
        <p:spPr>
          <a:xfrm>
            <a:off x="908194" y="3120079"/>
            <a:ext cx="4607340" cy="328457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E33AD3-E033-46B0-839E-8AFD7A4E1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60" y="453341"/>
            <a:ext cx="4420217" cy="2572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25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BA048DB-74A9-4969-83C5-FE43EDA9A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6" t="13295" r="26053" b="18844"/>
          <a:stretch/>
        </p:blipFill>
        <p:spPr>
          <a:xfrm rot="5400000">
            <a:off x="7787095" y="772657"/>
            <a:ext cx="2740854" cy="44767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ED76C3-5400-4629-8BC3-1A91B363D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0" b="27960"/>
          <a:stretch/>
        </p:blipFill>
        <p:spPr>
          <a:xfrm>
            <a:off x="1181883" y="1796108"/>
            <a:ext cx="5143500" cy="2429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7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BDB2536-D005-4DCD-A5F2-EB8CBD218707}"/>
              </a:ext>
            </a:extLst>
          </p:cNvPr>
          <p:cNvSpPr/>
          <p:nvPr/>
        </p:nvSpPr>
        <p:spPr>
          <a:xfrm>
            <a:off x="1106553" y="1188466"/>
            <a:ext cx="2849217" cy="70788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pt-PT" sz="4000" b="1" dirty="0">
                <a:latin typeface="+mj-lt"/>
              </a:rPr>
              <a:t>Conclusão</a:t>
            </a:r>
            <a:endParaRPr lang="pt-PT" sz="4000" dirty="0">
              <a:latin typeface="+mj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7B2533C-D065-49CD-801B-3561C87A6E85}"/>
              </a:ext>
            </a:extLst>
          </p:cNvPr>
          <p:cNvSpPr/>
          <p:nvPr/>
        </p:nvSpPr>
        <p:spPr>
          <a:xfrm>
            <a:off x="1775292" y="2640579"/>
            <a:ext cx="4360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0" i="0" u="none" strike="noStrike" dirty="0">
                <a:solidFill>
                  <a:srgbClr val="010013"/>
                </a:solidFill>
                <a:effectLst/>
              </a:rPr>
              <a:t>O sumo do limão possui um ácido chamado ácido cítrico, que, quando em contacto com o calor, sofre uma reação e fica castanho.</a:t>
            </a:r>
            <a:endParaRPr lang="pt-PT" dirty="0"/>
          </a:p>
        </p:txBody>
      </p:sp>
      <p:pic>
        <p:nvPicPr>
          <p:cNvPr id="5124" name="Picture 4" descr="Limão Bonito Dos Desenhos Animados Ilustração do Vetor ...">
            <a:extLst>
              <a:ext uri="{FF2B5EF4-FFF2-40B4-BE49-F238E27FC236}">
                <a16:creationId xmlns:a16="http://schemas.microsoft.com/office/drawing/2014/main" id="{D5325837-01D9-475C-96E8-0D2C2D44B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r="18836" b="8972"/>
          <a:stretch/>
        </p:blipFill>
        <p:spPr bwMode="auto">
          <a:xfrm>
            <a:off x="6621546" y="496605"/>
            <a:ext cx="3795162" cy="586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01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74785DC-801B-4806-9FC4-288A083EF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1775" r="11257" b="7544"/>
          <a:stretch/>
        </p:blipFill>
        <p:spPr bwMode="auto">
          <a:xfrm>
            <a:off x="3412985" y="2084888"/>
            <a:ext cx="3617845" cy="42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FBDA49-E364-47D8-8BF4-AF45D3FEEB1A}"/>
              </a:ext>
            </a:extLst>
          </p:cNvPr>
          <p:cNvSpPr txBox="1"/>
          <p:nvPr/>
        </p:nvSpPr>
        <p:spPr>
          <a:xfrm>
            <a:off x="924228" y="709576"/>
            <a:ext cx="4297679" cy="707886"/>
          </a:xfrm>
          <a:prstGeom prst="rect">
            <a:avLst/>
          </a:prstGeom>
          <a:noFill/>
          <a:ln w="57150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PT" sz="4000" b="1" dirty="0">
                <a:latin typeface="+mj-lt"/>
              </a:rPr>
              <a:t>Questão - Problema</a:t>
            </a:r>
          </a:p>
        </p:txBody>
      </p:sp>
      <p:sp>
        <p:nvSpPr>
          <p:cNvPr id="7" name="Bolha de Discurso: Oval 6">
            <a:extLst>
              <a:ext uri="{FF2B5EF4-FFF2-40B4-BE49-F238E27FC236}">
                <a16:creationId xmlns:a16="http://schemas.microsoft.com/office/drawing/2014/main" id="{C2D9A0DF-FA7C-4C45-8127-85E70A3B0CD5}"/>
              </a:ext>
            </a:extLst>
          </p:cNvPr>
          <p:cNvSpPr/>
          <p:nvPr/>
        </p:nvSpPr>
        <p:spPr>
          <a:xfrm rot="868755">
            <a:off x="6593301" y="1035051"/>
            <a:ext cx="3898855" cy="2090386"/>
          </a:xfrm>
          <a:prstGeom prst="wedgeEllipseCallout">
            <a:avLst>
              <a:gd name="adj1" fmla="val -41801"/>
              <a:gd name="adj2" fmla="val 55576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A126C2-BD8B-4718-93AF-7178495C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9062" y="1417462"/>
            <a:ext cx="3132482" cy="1325563"/>
          </a:xfrm>
        </p:spPr>
        <p:txBody>
          <a:bodyPr>
            <a:noAutofit/>
          </a:bodyPr>
          <a:lstStyle/>
          <a:p>
            <a:r>
              <a:rPr lang="pt-PT" sz="2400" dirty="0">
                <a:latin typeface="+mn-lt"/>
              </a:rPr>
              <a:t>Haverá uma tinta invisível para escrever mensagens secretas?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7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rl holding a book isolated cartoon character. elementary school ...">
            <a:extLst>
              <a:ext uri="{FF2B5EF4-FFF2-40B4-BE49-F238E27FC236}">
                <a16:creationId xmlns:a16="http://schemas.microsoft.com/office/drawing/2014/main" id="{02A3D9D7-CBB5-4709-A7D6-7D09D7679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 r="27924"/>
          <a:stretch/>
        </p:blipFill>
        <p:spPr bwMode="auto">
          <a:xfrm>
            <a:off x="888638" y="624195"/>
            <a:ext cx="2946372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lha de Discurso: Oval 5">
            <a:extLst>
              <a:ext uri="{FF2B5EF4-FFF2-40B4-BE49-F238E27FC236}">
                <a16:creationId xmlns:a16="http://schemas.microsoft.com/office/drawing/2014/main" id="{01777587-B0C9-4C6E-87D9-44F348EB6805}"/>
              </a:ext>
            </a:extLst>
          </p:cNvPr>
          <p:cNvSpPr/>
          <p:nvPr/>
        </p:nvSpPr>
        <p:spPr>
          <a:xfrm rot="868755">
            <a:off x="3614040" y="330375"/>
            <a:ext cx="2908233" cy="2090386"/>
          </a:xfrm>
          <a:prstGeom prst="wedgeEllipseCallout">
            <a:avLst>
              <a:gd name="adj1" fmla="val -41801"/>
              <a:gd name="adj2" fmla="val 55576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D3A0B7E-E0D3-4509-9FFA-B4030D27194B}"/>
              </a:ext>
            </a:extLst>
          </p:cNvPr>
          <p:cNvSpPr txBox="1"/>
          <p:nvPr/>
        </p:nvSpPr>
        <p:spPr>
          <a:xfrm>
            <a:off x="4025747" y="790413"/>
            <a:ext cx="263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Não sei, talvez a água que é transparente!</a:t>
            </a:r>
          </a:p>
        </p:txBody>
      </p:sp>
      <p:pic>
        <p:nvPicPr>
          <p:cNvPr id="2054" name="Picture 6" descr="Cartoon boy holding a pile of books vector image on | Ideias para ...">
            <a:extLst>
              <a:ext uri="{FF2B5EF4-FFF2-40B4-BE49-F238E27FC236}">
                <a16:creationId xmlns:a16="http://schemas.microsoft.com/office/drawing/2014/main" id="{057BF5DE-DACD-45EC-A381-791EA1302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 bwMode="auto">
          <a:xfrm>
            <a:off x="8708267" y="1895062"/>
            <a:ext cx="2753284" cy="38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lha de Discurso: Oval 9">
            <a:extLst>
              <a:ext uri="{FF2B5EF4-FFF2-40B4-BE49-F238E27FC236}">
                <a16:creationId xmlns:a16="http://schemas.microsoft.com/office/drawing/2014/main" id="{8289D185-6CAE-40CA-9155-6EDF353AABBF}"/>
              </a:ext>
            </a:extLst>
          </p:cNvPr>
          <p:cNvSpPr/>
          <p:nvPr/>
        </p:nvSpPr>
        <p:spPr>
          <a:xfrm rot="868755">
            <a:off x="7427466" y="629090"/>
            <a:ext cx="2561599" cy="1830883"/>
          </a:xfrm>
          <a:prstGeom prst="wedgeEllipseCallout">
            <a:avLst>
              <a:gd name="adj1" fmla="val 42372"/>
              <a:gd name="adj2" fmla="val 47597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B50DB40-3C95-422B-8E53-0F3D4205E85B}"/>
              </a:ext>
            </a:extLst>
          </p:cNvPr>
          <p:cNvSpPr txBox="1"/>
          <p:nvPr/>
        </p:nvSpPr>
        <p:spPr>
          <a:xfrm>
            <a:off x="7832404" y="1066800"/>
            <a:ext cx="1751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Humm</a:t>
            </a:r>
            <a:r>
              <a:rPr lang="pt-PT" sz="2400" dirty="0"/>
              <a:t>…. Impossível!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6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AE32BE3-26F7-43FB-97EA-4FC63BC60FE5}"/>
              </a:ext>
            </a:extLst>
          </p:cNvPr>
          <p:cNvSpPr txBox="1"/>
          <p:nvPr/>
        </p:nvSpPr>
        <p:spPr>
          <a:xfrm>
            <a:off x="2593257" y="2921168"/>
            <a:ext cx="7005486" cy="1015663"/>
          </a:xfrm>
          <a:prstGeom prst="rect">
            <a:avLst/>
          </a:prstGeom>
          <a:noFill/>
          <a:ln w="57150">
            <a:solidFill>
              <a:srgbClr val="FFFF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PT" sz="6000" b="1" dirty="0">
                <a:latin typeface="+mj-lt"/>
              </a:rPr>
              <a:t>Vamos experimentar!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4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D1A4633-E266-46E2-80E8-671E4AA787A0}"/>
              </a:ext>
            </a:extLst>
          </p:cNvPr>
          <p:cNvSpPr/>
          <p:nvPr/>
        </p:nvSpPr>
        <p:spPr>
          <a:xfrm>
            <a:off x="927653" y="845690"/>
            <a:ext cx="5830956" cy="707886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pt-PT" sz="4000" b="1" dirty="0">
                <a:latin typeface="+mj-lt"/>
              </a:rPr>
              <a:t>M</a:t>
            </a:r>
            <a:r>
              <a:rPr lang="pt-PT" sz="4000" b="1" i="0" u="none" strike="noStrike" dirty="0">
                <a:effectLst/>
                <a:latin typeface="+mj-lt"/>
              </a:rPr>
              <a:t>aterial </a:t>
            </a:r>
            <a:r>
              <a:rPr lang="pt-PT" sz="4000" b="1" dirty="0">
                <a:latin typeface="+mj-lt"/>
              </a:rPr>
              <a:t>que</a:t>
            </a:r>
            <a:r>
              <a:rPr lang="pt-PT" sz="4000" b="1" i="0" u="none" strike="noStrike" dirty="0">
                <a:effectLst/>
                <a:latin typeface="+mj-lt"/>
              </a:rPr>
              <a:t> vais precisar:</a:t>
            </a:r>
            <a:endParaRPr lang="pt-PT" sz="4000" dirty="0">
              <a:latin typeface="+mj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722B23E-67E4-4EE4-B0C5-26AC8C617FDF}"/>
              </a:ext>
            </a:extLst>
          </p:cNvPr>
          <p:cNvSpPr/>
          <p:nvPr/>
        </p:nvSpPr>
        <p:spPr>
          <a:xfrm>
            <a:off x="1384853" y="204847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1 copo</a:t>
            </a:r>
          </a:p>
          <a:p>
            <a:endParaRPr lang="pt-PT" sz="2000" dirty="0"/>
          </a:p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1 limão</a:t>
            </a:r>
          </a:p>
          <a:p>
            <a:endParaRPr lang="pt-PT" sz="2000" dirty="0"/>
          </a:p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1 pincel / cotonete</a:t>
            </a:r>
          </a:p>
          <a:p>
            <a:endParaRPr lang="pt-PT" sz="2000" dirty="0"/>
          </a:p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1 faca </a:t>
            </a:r>
          </a:p>
          <a:p>
            <a:endParaRPr lang="pt-PT" sz="2000" b="0" i="0" u="none" strike="noStrike" dirty="0">
              <a:solidFill>
                <a:srgbClr val="010013"/>
              </a:solidFill>
              <a:effectLst/>
            </a:endParaRPr>
          </a:p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Fósforos</a:t>
            </a:r>
          </a:p>
          <a:p>
            <a:endParaRPr lang="pt-PT" sz="2000" dirty="0"/>
          </a:p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1 vela ou ferro de engomar</a:t>
            </a:r>
          </a:p>
          <a:p>
            <a:endParaRPr lang="pt-PT" sz="2000" dirty="0"/>
          </a:p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1 folha de papel branco</a:t>
            </a:r>
            <a:endParaRPr lang="pt-PT" sz="2000" dirty="0"/>
          </a:p>
        </p:txBody>
      </p:sp>
      <p:pic>
        <p:nvPicPr>
          <p:cNvPr id="10" name="Gráfico 9" descr="Marca de Verificação">
            <a:extLst>
              <a:ext uri="{FF2B5EF4-FFF2-40B4-BE49-F238E27FC236}">
                <a16:creationId xmlns:a16="http://schemas.microsoft.com/office/drawing/2014/main" id="{598C7B60-E5BC-4365-98DC-5EF5107A9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513" y="2048472"/>
            <a:ext cx="404454" cy="404454"/>
          </a:xfrm>
          <a:prstGeom prst="rect">
            <a:avLst/>
          </a:prstGeom>
        </p:spPr>
      </p:pic>
      <p:pic>
        <p:nvPicPr>
          <p:cNvPr id="11" name="Gráfico 10" descr="Marca de Verificação">
            <a:extLst>
              <a:ext uri="{FF2B5EF4-FFF2-40B4-BE49-F238E27FC236}">
                <a16:creationId xmlns:a16="http://schemas.microsoft.com/office/drawing/2014/main" id="{120450D4-9778-4C7B-A33D-67F98D2BF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13" y="2700043"/>
            <a:ext cx="404454" cy="404454"/>
          </a:xfrm>
          <a:prstGeom prst="rect">
            <a:avLst/>
          </a:prstGeom>
        </p:spPr>
      </p:pic>
      <p:pic>
        <p:nvPicPr>
          <p:cNvPr id="12" name="Gráfico 11" descr="Marca de Verificação">
            <a:extLst>
              <a:ext uri="{FF2B5EF4-FFF2-40B4-BE49-F238E27FC236}">
                <a16:creationId xmlns:a16="http://schemas.microsoft.com/office/drawing/2014/main" id="{460F2C8D-781C-4AD6-A561-AEF3D22A6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13" y="3249085"/>
            <a:ext cx="404454" cy="404454"/>
          </a:xfrm>
          <a:prstGeom prst="rect">
            <a:avLst/>
          </a:prstGeom>
        </p:spPr>
      </p:pic>
      <p:pic>
        <p:nvPicPr>
          <p:cNvPr id="13" name="Gráfico 12" descr="Marca de Verificação">
            <a:extLst>
              <a:ext uri="{FF2B5EF4-FFF2-40B4-BE49-F238E27FC236}">
                <a16:creationId xmlns:a16="http://schemas.microsoft.com/office/drawing/2014/main" id="{794CF361-8404-42F0-8F35-6555F14C5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13" y="3914721"/>
            <a:ext cx="404454" cy="404454"/>
          </a:xfrm>
          <a:prstGeom prst="rect">
            <a:avLst/>
          </a:prstGeom>
        </p:spPr>
      </p:pic>
      <p:pic>
        <p:nvPicPr>
          <p:cNvPr id="14" name="Gráfico 13" descr="Marca de Verificação">
            <a:extLst>
              <a:ext uri="{FF2B5EF4-FFF2-40B4-BE49-F238E27FC236}">
                <a16:creationId xmlns:a16="http://schemas.microsoft.com/office/drawing/2014/main" id="{F44C3D51-8561-407D-B682-B9A9DBE36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13" y="4500739"/>
            <a:ext cx="404454" cy="404454"/>
          </a:xfrm>
          <a:prstGeom prst="rect">
            <a:avLst/>
          </a:prstGeom>
        </p:spPr>
      </p:pic>
      <p:pic>
        <p:nvPicPr>
          <p:cNvPr id="15" name="Gráfico 14" descr="Marca de Verificação">
            <a:extLst>
              <a:ext uri="{FF2B5EF4-FFF2-40B4-BE49-F238E27FC236}">
                <a16:creationId xmlns:a16="http://schemas.microsoft.com/office/drawing/2014/main" id="{B07A127E-5597-4FDC-B7E1-0DC48E5C0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13" y="5103824"/>
            <a:ext cx="404454" cy="404454"/>
          </a:xfrm>
          <a:prstGeom prst="rect">
            <a:avLst/>
          </a:prstGeom>
        </p:spPr>
      </p:pic>
      <p:pic>
        <p:nvPicPr>
          <p:cNvPr id="16" name="Gráfico 15" descr="Marca de Verificação">
            <a:extLst>
              <a:ext uri="{FF2B5EF4-FFF2-40B4-BE49-F238E27FC236}">
                <a16:creationId xmlns:a16="http://schemas.microsoft.com/office/drawing/2014/main" id="{84FC8460-FB16-4DF3-B0A0-B79B1B39D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513" y="5715984"/>
            <a:ext cx="404454" cy="40445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024E7E8-72A3-4E4A-85C0-3E13764606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2"/>
          <a:stretch/>
        </p:blipFill>
        <p:spPr>
          <a:xfrm>
            <a:off x="4187686" y="2129635"/>
            <a:ext cx="5830957" cy="245226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D539458-FBF6-427B-98CE-72F4DA7AD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2"/>
          <a:stretch/>
        </p:blipFill>
        <p:spPr>
          <a:xfrm>
            <a:off x="6525009" y="4817069"/>
            <a:ext cx="5428452" cy="1382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6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85D11B5-B58E-405A-956D-A70986283618}"/>
              </a:ext>
            </a:extLst>
          </p:cNvPr>
          <p:cNvSpPr/>
          <p:nvPr/>
        </p:nvSpPr>
        <p:spPr>
          <a:xfrm>
            <a:off x="927653" y="845690"/>
            <a:ext cx="3829877" cy="70788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pt-PT" sz="4000" b="1" dirty="0">
                <a:latin typeface="+mj-lt"/>
              </a:rPr>
              <a:t>Como vais fazer?</a:t>
            </a:r>
            <a:endParaRPr lang="pt-PT" sz="4000" dirty="0">
              <a:latin typeface="+mj-lt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A1275B4-C86D-42A7-98DB-79BB443CDE5B}"/>
              </a:ext>
            </a:extLst>
          </p:cNvPr>
          <p:cNvSpPr/>
          <p:nvPr/>
        </p:nvSpPr>
        <p:spPr>
          <a:xfrm>
            <a:off x="1318779" y="2540972"/>
            <a:ext cx="36244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0" i="0" u="none" strike="noStrike" dirty="0">
                <a:solidFill>
                  <a:srgbClr val="010013"/>
                </a:solidFill>
                <a:effectLst/>
              </a:rPr>
              <a:t>Com a ajuda de um adulto, corta o limão e espreme-o para o copo.</a:t>
            </a:r>
            <a:endParaRPr lang="pt-PT" sz="2000" dirty="0"/>
          </a:p>
        </p:txBody>
      </p:sp>
      <p:pic>
        <p:nvPicPr>
          <p:cNvPr id="7" name="Gráfico 6" descr="Lupa">
            <a:extLst>
              <a:ext uri="{FF2B5EF4-FFF2-40B4-BE49-F238E27FC236}">
                <a16:creationId xmlns:a16="http://schemas.microsoft.com/office/drawing/2014/main" id="{AE7ACE45-EFBE-4CB1-B8E0-C85AD2BB1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44000" y="2266193"/>
            <a:ext cx="549558" cy="5495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AFD53C9-1B26-4C4C-B3EB-40A23C560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16180" r="41849" b="4248"/>
          <a:stretch/>
        </p:blipFill>
        <p:spPr>
          <a:xfrm rot="10800000">
            <a:off x="5645050" y="1818620"/>
            <a:ext cx="5871087" cy="4343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76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0E4D8D-24B8-48ED-AAAF-26F66C02665B}"/>
              </a:ext>
            </a:extLst>
          </p:cNvPr>
          <p:cNvSpPr/>
          <p:nvPr/>
        </p:nvSpPr>
        <p:spPr>
          <a:xfrm>
            <a:off x="1845349" y="10862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b="0" i="0" u="none" strike="noStrike" dirty="0">
                <a:solidFill>
                  <a:srgbClr val="010013"/>
                </a:solidFill>
                <a:effectLst/>
              </a:rPr>
              <a:t>Molha o pincel no sumo de limão e escreve uma mensagem na folha de papel.</a:t>
            </a:r>
            <a:endParaRPr lang="pt-PT" dirty="0"/>
          </a:p>
        </p:txBody>
      </p:sp>
      <p:pic>
        <p:nvPicPr>
          <p:cNvPr id="5" name="Gráfico 4" descr="Lupa">
            <a:extLst>
              <a:ext uri="{FF2B5EF4-FFF2-40B4-BE49-F238E27FC236}">
                <a16:creationId xmlns:a16="http://schemas.microsoft.com/office/drawing/2014/main" id="{9B27CBC0-88DE-432A-B425-6CB2634CB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468069" y="859865"/>
            <a:ext cx="549558" cy="5495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842DC84-D600-4E75-BF7A-BA5B628D75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1" t="9190" r="19066" b="4498"/>
          <a:stretch/>
        </p:blipFill>
        <p:spPr>
          <a:xfrm rot="5400000">
            <a:off x="7496296" y="827318"/>
            <a:ext cx="2684152" cy="41595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58F8468-67F5-4480-AA6C-7624EEFEA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14449" r="4416" b="10228"/>
          <a:stretch/>
        </p:blipFill>
        <p:spPr>
          <a:xfrm>
            <a:off x="6758609" y="4367736"/>
            <a:ext cx="4159527" cy="244159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501C669-1620-4450-9D9C-EB04394D69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25264" b="24779"/>
          <a:stretch/>
        </p:blipFill>
        <p:spPr>
          <a:xfrm>
            <a:off x="1220857" y="2520813"/>
            <a:ext cx="5372309" cy="3067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11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4B10B06-917E-4ECE-9611-34C40D6E9360}"/>
              </a:ext>
            </a:extLst>
          </p:cNvPr>
          <p:cNvSpPr/>
          <p:nvPr/>
        </p:nvSpPr>
        <p:spPr>
          <a:xfrm>
            <a:off x="1696278" y="967612"/>
            <a:ext cx="7977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0" i="0" u="none" strike="noStrike" dirty="0">
                <a:solidFill>
                  <a:srgbClr val="010013"/>
                </a:solidFill>
                <a:effectLst/>
              </a:rPr>
              <a:t>Deixa secar completamente o que escreveste. O que aconteceu?</a:t>
            </a:r>
            <a:endParaRPr lang="pt-PT" dirty="0"/>
          </a:p>
        </p:txBody>
      </p:sp>
      <p:pic>
        <p:nvPicPr>
          <p:cNvPr id="5" name="Gráfico 4" descr="Lupa">
            <a:extLst>
              <a:ext uri="{FF2B5EF4-FFF2-40B4-BE49-F238E27FC236}">
                <a16:creationId xmlns:a16="http://schemas.microsoft.com/office/drawing/2014/main" id="{9A861656-6A40-4911-9CF5-9F7382542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421499" y="692833"/>
            <a:ext cx="549558" cy="549558"/>
          </a:xfrm>
          <a:prstGeom prst="rect">
            <a:avLst/>
          </a:prstGeom>
        </p:spPr>
      </p:pic>
      <p:pic>
        <p:nvPicPr>
          <p:cNvPr id="3074" name="Picture 2" descr="Cartoon of two student girl and boy Royalty Free Vector">
            <a:extLst>
              <a:ext uri="{FF2B5EF4-FFF2-40B4-BE49-F238E27FC236}">
                <a16:creationId xmlns:a16="http://schemas.microsoft.com/office/drawing/2014/main" id="{D00913ED-C562-4F56-8D4E-1B1FB2A20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b="8406"/>
          <a:stretch/>
        </p:blipFill>
        <p:spPr bwMode="auto">
          <a:xfrm>
            <a:off x="3321325" y="1815547"/>
            <a:ext cx="4727713" cy="46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lha de Discurso: Oval 6">
            <a:extLst>
              <a:ext uri="{FF2B5EF4-FFF2-40B4-BE49-F238E27FC236}">
                <a16:creationId xmlns:a16="http://schemas.microsoft.com/office/drawing/2014/main" id="{78AF18E3-1D5F-4F3C-9041-5B453BD5DC43}"/>
              </a:ext>
            </a:extLst>
          </p:cNvPr>
          <p:cNvSpPr/>
          <p:nvPr/>
        </p:nvSpPr>
        <p:spPr>
          <a:xfrm rot="868755">
            <a:off x="8105155" y="291750"/>
            <a:ext cx="2908233" cy="2090386"/>
          </a:xfrm>
          <a:prstGeom prst="wedgeEllipseCallout">
            <a:avLst>
              <a:gd name="adj1" fmla="val -41801"/>
              <a:gd name="adj2" fmla="val 55576"/>
            </a:avLst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8820EBD-8FEA-4596-BBA2-110710394FA0}"/>
              </a:ext>
            </a:extLst>
          </p:cNvPr>
          <p:cNvSpPr txBox="1"/>
          <p:nvPr/>
        </p:nvSpPr>
        <p:spPr>
          <a:xfrm>
            <a:off x="8498583" y="984550"/>
            <a:ext cx="2637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Ohhh</a:t>
            </a:r>
            <a:r>
              <a:rPr lang="pt-PT" sz="2400" dirty="0"/>
              <a:t>, não se vê nada!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0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3E4A8F1-6AB5-4BEB-9840-99A017CC644D}"/>
              </a:ext>
            </a:extLst>
          </p:cNvPr>
          <p:cNvSpPr/>
          <p:nvPr/>
        </p:nvSpPr>
        <p:spPr>
          <a:xfrm>
            <a:off x="1417983" y="7071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b="0" i="0" u="none" strike="noStrike" dirty="0">
                <a:solidFill>
                  <a:srgbClr val="010013"/>
                </a:solidFill>
                <a:effectLst/>
              </a:rPr>
              <a:t>Agora, com a ajuda de um adulto, coloca a folha de papel junto a uma fonte de calor.</a:t>
            </a:r>
            <a:endParaRPr lang="pt-PT" dirty="0"/>
          </a:p>
        </p:txBody>
      </p:sp>
      <p:pic>
        <p:nvPicPr>
          <p:cNvPr id="5" name="Gráfico 4" descr="Lupa">
            <a:extLst>
              <a:ext uri="{FF2B5EF4-FFF2-40B4-BE49-F238E27FC236}">
                <a16:creationId xmlns:a16="http://schemas.microsoft.com/office/drawing/2014/main" id="{959E7006-FFA4-4C9D-93DF-EB5CD37D8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37186" y="480798"/>
            <a:ext cx="549558" cy="5495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2CDBB8-601D-4B30-AEBE-5E48DDEC8F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5942" r="35459" b="17020"/>
          <a:stretch/>
        </p:blipFill>
        <p:spPr>
          <a:xfrm rot="5400000">
            <a:off x="4366398" y="1447800"/>
            <a:ext cx="2411895" cy="39624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3CC8A0B-9DE3-483E-939A-BDB23BDAC0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" t="21256" r="10837" b="14203"/>
          <a:stretch/>
        </p:blipFill>
        <p:spPr>
          <a:xfrm>
            <a:off x="7911162" y="1669368"/>
            <a:ext cx="3604783" cy="37507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CE7A01-515B-4DDC-840F-1540B282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30048" r="22431" b="21546"/>
          <a:stretch/>
        </p:blipFill>
        <p:spPr>
          <a:xfrm>
            <a:off x="569844" y="1888435"/>
            <a:ext cx="2663687" cy="3319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63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|1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7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TM10001106[[fn=Distintivo]]</Template>
  <TotalTime>90</TotalTime>
  <Words>175</Words>
  <Application>Microsoft Office PowerPoint</Application>
  <PresentationFormat>Ecrã Panorâmico</PresentationFormat>
  <Paragraphs>30</Paragraphs>
  <Slides>14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Cientistas à distância</vt:lpstr>
      <vt:lpstr>Haverá uma tinta invisível para escrever mensagens secretas?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aconteceu quando aqueceste a folha de papel?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Cientistas à distância</dc:title>
  <dc:creator>Justina Goreti Guerra de Carvalho Neto</dc:creator>
  <cp:lastModifiedBy>Justina Goreti Guerra de Carvalho Neto</cp:lastModifiedBy>
  <cp:revision>10</cp:revision>
  <dcterms:created xsi:type="dcterms:W3CDTF">2020-06-13T16:39:03Z</dcterms:created>
  <dcterms:modified xsi:type="dcterms:W3CDTF">2020-06-13T18:09:35Z</dcterms:modified>
</cp:coreProperties>
</file>