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Montserrat"/>
      <p:regular r:id="rId16"/>
      <p:bold r:id="rId17"/>
      <p:italic r:id="rId18"/>
      <p:boldItalic r:id="rId19"/>
    </p:embeddedFont>
    <p:embeddedFont>
      <p:font typeface="Lato"/>
      <p:regular r:id="rId20"/>
      <p:bold r:id="rId21"/>
      <p:italic r:id="rId22"/>
      <p:boldItalic r:id="rId23"/>
    </p:embeddedFont>
    <p:embeddedFont>
      <p:font typeface="Josefin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regular.fntdata"/><Relationship Id="rId22" Type="http://schemas.openxmlformats.org/officeDocument/2006/relationships/font" Target="fonts/Lato-italic.fntdata"/><Relationship Id="rId21" Type="http://schemas.openxmlformats.org/officeDocument/2006/relationships/font" Target="fonts/Lato-bold.fntdata"/><Relationship Id="rId24" Type="http://schemas.openxmlformats.org/officeDocument/2006/relationships/font" Target="fonts/JosefinSans-regular.fntdata"/><Relationship Id="rId23" Type="http://schemas.openxmlformats.org/officeDocument/2006/relationships/font" Target="fonts/La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JosefinSans-italic.fntdata"/><Relationship Id="rId25" Type="http://schemas.openxmlformats.org/officeDocument/2006/relationships/font" Target="fonts/JosefinSans-bold.fntdata"/><Relationship Id="rId27" Type="http://schemas.openxmlformats.org/officeDocument/2006/relationships/font" Target="fonts/Josefi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ontserrat-bold.fntdata"/><Relationship Id="rId16" Type="http://schemas.openxmlformats.org/officeDocument/2006/relationships/font" Target="fonts/Montserrat-regular.fntdata"/><Relationship Id="rId19" Type="http://schemas.openxmlformats.org/officeDocument/2006/relationships/font" Target="fonts/Montserrat-boldItalic.fntdata"/><Relationship Id="rId18" Type="http://schemas.openxmlformats.org/officeDocument/2006/relationships/font" Target="fonts/Montserrat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69356da12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c69356da12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b1887448f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b1887448f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bc5f11a0d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bc5f11a0d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b1887448f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bb1887448f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0acca8a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c0acca8a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999bfe7d4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999bfe7d4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bb1887448f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bb1887448f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999bfe7d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c999bfe7d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b970445a2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b970445a2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pl.m.wikipedia.org/wiki/Taniec_rytualny" TargetMode="External"/><Relationship Id="rId4" Type="http://schemas.openxmlformats.org/officeDocument/2006/relationships/hyperlink" Target="https://orion.fm/rytual-tanca-w-afryce/" TargetMode="External"/><Relationship Id="rId9" Type="http://schemas.openxmlformats.org/officeDocument/2006/relationships/hyperlink" Target="https://pl.wikipedia.org/wiki/Taniec_S%C5%82o%C5%84ca" TargetMode="External"/><Relationship Id="rId5" Type="http://schemas.openxmlformats.org/officeDocument/2006/relationships/hyperlink" Target="https://ncca.gov.ph/about-ncca-3/subcommissions/subcommission-on-the-arts-sca/dance/rituals-in-philippine-dance/" TargetMode="External"/><Relationship Id="rId6" Type="http://schemas.openxmlformats.org/officeDocument/2006/relationships/hyperlink" Target="https://meet.google.com/linkredirect?authuser=1&amp;dest=http%3A%2F%2Fwww.etnologia.pl%2Fswiat%2Fteksty%2Frola-i-historia-tanca-w-kulturze-indian.php" TargetMode="External"/><Relationship Id="rId7" Type="http://schemas.openxmlformats.org/officeDocument/2006/relationships/hyperlink" Target="https://pl.wikipedia.org/wiki/Taniec_S%C5%82o%C5%84ca" TargetMode="External"/><Relationship Id="rId8" Type="http://schemas.openxmlformats.org/officeDocument/2006/relationships/hyperlink" Target="https://lh3.googleusercontent.com/proxy/S7Bqpv2OmtxByhe0RPUliaaaMzw0ul3EgBJ4aeuy6YlQAt7s0aLV1jJVR2-zF81DaAxRHzrNiGxIjdF7HCOQ5Vo3-YUV9xG1yqiuInbmGXf7Xm2yJDv5SXlI1ajWMSMKdx_S4z66R3ubgp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58600" y="785450"/>
            <a:ext cx="5017500" cy="25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6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Ritual dances around the world</a:t>
            </a:r>
            <a:endParaRPr sz="6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287550" y="4299950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Nadia Płońska, Agata Czaban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Bibliografia</a:t>
            </a:r>
            <a:endParaRPr/>
          </a:p>
        </p:txBody>
      </p:sp>
      <p:sp>
        <p:nvSpPr>
          <p:cNvPr id="195" name="Google Shape;195;p22"/>
          <p:cNvSpPr txBox="1"/>
          <p:nvPr>
            <p:ph idx="1" type="body"/>
          </p:nvPr>
        </p:nvSpPr>
        <p:spPr>
          <a:xfrm>
            <a:off x="1297500" y="1114425"/>
            <a:ext cx="7038900" cy="38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FFFFFF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https://pl.m.wikipedia.org/wiki/Taniec_rytualny</a:t>
            </a:r>
            <a:r>
              <a:rPr lang="pl" sz="1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11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FFFFFF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https://orion.fm/rytual-tanca-w-afryce/</a:t>
            </a:r>
            <a:endParaRPr sz="11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FFFFFF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https://ncca.gov.ph/about-ncca-3/subcommissions/subcommission-on-the-arts-sca/dance/rituals-in-philippine-dance/</a:t>
            </a:r>
            <a:endParaRPr sz="11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FFFFFF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http://www.etnologia.pl/swiat/teksty/rola-i-historia-tanca-w-kulturze-indian.php</a:t>
            </a:r>
            <a:endParaRPr sz="11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FFFFFF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https://pl.wikipedia.org/wiki/Taniec_S%C5%82o%C5%84ca</a:t>
            </a:r>
            <a:endParaRPr sz="11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https://pl.wikipedia.org/wiki/Taniec_Ducha</a:t>
            </a:r>
            <a:endParaRPr sz="11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FFFFFF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https://lh3.googleusercontent.com/proxy/S7Bqpv2OmtxByhe0RPUliaaaMzw0ul3EgBJ4aeuy6YlQAt7s0aLV1jJVR2-zF81DaAxRHzrNiGxIjdF7HCOQ5Vo3-YUV9xG1yqiuInbmGXf7Xm2yJDv5SXlI1ajWMSMKdx_S4z66R3ubgps</a:t>
            </a:r>
            <a:endParaRPr sz="11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FFFFFF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https://pl.wikipedia.org/wiki/Taniec_S%C5%82o%C5%84ca</a:t>
            </a:r>
            <a:endParaRPr sz="11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2440675" y="402225"/>
            <a:ext cx="65832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Czym są tańce rytualne?</a:t>
            </a:r>
            <a:endParaRPr/>
          </a:p>
        </p:txBody>
      </p:sp>
      <p:sp>
        <p:nvSpPr>
          <p:cNvPr id="141" name="Google Shape;141;p1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	</a:t>
            </a:r>
            <a:r>
              <a:rPr lang="pl" sz="2000"/>
              <a:t>Tańce rytualne z reguły wykonywane są w grupach. Są bardzo zróżnicowane ze względu na liczne kultury i tradycje. </a:t>
            </a:r>
            <a:endParaRPr sz="2000"/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2000"/>
              <a:t>Wykonuje się je na różne okazje na przykład śluby, narodziny lub święta. Taniec rytualny jest formą porozumiewania się z siłami nadprzyrodzonymi i oddawania czci Bogom.</a:t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type="title"/>
          </p:nvPr>
        </p:nvSpPr>
        <p:spPr>
          <a:xfrm>
            <a:off x="1727700" y="393750"/>
            <a:ext cx="66087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Jak powstało światło, ogień i woda?</a:t>
            </a:r>
            <a:endParaRPr/>
          </a:p>
        </p:txBody>
      </p:sp>
      <p:sp>
        <p:nvSpPr>
          <p:cNvPr id="147" name="Google Shape;147;p15"/>
          <p:cNvSpPr txBox="1"/>
          <p:nvPr>
            <p:ph idx="1" type="body"/>
          </p:nvPr>
        </p:nvSpPr>
        <p:spPr>
          <a:xfrm>
            <a:off x="1227625" y="1158175"/>
            <a:ext cx="7315800" cy="31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	</a:t>
            </a:r>
            <a:r>
              <a:rPr lang="pl" sz="1500"/>
              <a:t>Według </a:t>
            </a:r>
            <a:r>
              <a:rPr lang="pl" sz="1500"/>
              <a:t>indiańskich </a:t>
            </a:r>
            <a:r>
              <a:rPr lang="pl" sz="1500"/>
              <a:t>legend w dawnych czasach istniało tylko jedno miejsce w którym istniało światło, ogień i woda, a mianowicie tipi starego wodza. Wszyscy Indianie na całym świecie cierpieli z zimna, z braku jedzenia i wody, ponieważ wódz nigdy im nie dał. </a:t>
            </a:r>
            <a:endParaRPr sz="15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500"/>
              <a:t>Mieszkańcy wioski powiedzieli wszystko zwierzętom i poprosili je o pomoc. Wszyscy razem zaczęli tańczyć i śpiewać jak najgłośniej się da. Każdy śpiewał własną piosenkę, ale w każdej pojawiała się prośba o światło. </a:t>
            </a:r>
            <a:endParaRPr sz="1500"/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500"/>
              <a:t>Nagle można dojrzeć było troszkę światła na niebie. Nagle niewyspany i zmęczony wódz wyłonił się z tipi i powiedział: “ Możecie mieć tyle światła ile tylko zechcecie. teraz światło przychodzi każdego ranka.”</a:t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/>
              <a:t>Rain dance</a:t>
            </a:r>
            <a:endParaRPr sz="2700"/>
          </a:p>
        </p:txBody>
      </p:sp>
      <p:sp>
        <p:nvSpPr>
          <p:cNvPr id="153" name="Google Shape;153;p1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000"/>
              <a:t>Ludzie tańczyli taniec deszczu podczas suszy, aby przywołać deszcz. Jak większość rytuałów, wykonywany był grupowo. Szczegółowe informacje, jak wykonać go najlepiej, były przekazywane ustnie.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Ghost dance</a:t>
            </a:r>
            <a:endParaRPr/>
          </a:p>
        </p:txBody>
      </p:sp>
      <p:sp>
        <p:nvSpPr>
          <p:cNvPr id="159" name="Google Shape;159;p1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Powstał w 1889 r. wśród Indian Ameryki Północnej. Ten obrzęd religijny trwał zazwyczaj 5 dni. Odbywał się post i rytualne duchowe oczyszczenie.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Jego inicjatorem był Wovoka, Indianin z plemienia Pajutów. W wyniku religijnej wizji w 1888 r. Zaczął rozprzestrzeniać Taniec Ducha. 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l"/>
              <a:t>Celem tego rytuału było sprowadzenie zabitych bizonów, jednocześnie usuwając białych najeźdźców z ziemi rdzennych Amerykanów. Pod koniec 1890 roku Taniec Ducha został zakazany w rezerwatach Lakotów. Tańczących “wrogich Indian” wezwano do powrotu do kontrolowanych przez władze placówek w rezerwatach.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>
            <p:ph type="title"/>
          </p:nvPr>
        </p:nvSpPr>
        <p:spPr>
          <a:xfrm>
            <a:off x="4880375" y="207025"/>
            <a:ext cx="3456000" cy="9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How is the movement depicted in ghost dance?</a:t>
            </a:r>
            <a:endParaRPr/>
          </a:p>
        </p:txBody>
      </p:sp>
      <p:sp>
        <p:nvSpPr>
          <p:cNvPr id="165" name="Google Shape;165;p18"/>
          <p:cNvSpPr txBox="1"/>
          <p:nvPr>
            <p:ph idx="1" type="body"/>
          </p:nvPr>
        </p:nvSpPr>
        <p:spPr>
          <a:xfrm>
            <a:off x="4388100" y="1315600"/>
            <a:ext cx="4464600" cy="31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	Podstawą “Ghost dance” jest taniec w kręgu. Polega on na tym, że tancerze łapią się za ręce tworząc duże koło. Zwykle tancerzom towarzyszy także grupa śpiewaków, którzy mogą jednocześnie grać na bębnach ręcznych. W środku zazwyczaj stoi osoba, która prowadzi ceremonię. </a:t>
            </a:r>
            <a:endParaRPr/>
          </a:p>
        </p:txBody>
      </p:sp>
      <p:pic>
        <p:nvPicPr>
          <p:cNvPr id="166" name="Google Shape;16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099" y="207025"/>
            <a:ext cx="2973173" cy="372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451" y="2676299"/>
            <a:ext cx="3104400" cy="232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/>
              <a:t>Sun dance</a:t>
            </a:r>
            <a:endParaRPr sz="2700"/>
          </a:p>
        </p:txBody>
      </p:sp>
      <p:sp>
        <p:nvSpPr>
          <p:cNvPr id="173" name="Google Shape;173;p19"/>
          <p:cNvSpPr txBox="1"/>
          <p:nvPr>
            <p:ph idx="1" type="body"/>
          </p:nvPr>
        </p:nvSpPr>
        <p:spPr>
          <a:xfrm>
            <a:off x="1200150" y="1039425"/>
            <a:ext cx="7350900" cy="38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Ten taniec był wykonywany, w celu zapewnienia powodzenia w łowach każdemu, który w nich uczestniczył. Całe plemię co roku zbierało się w jednym miejscu. Przez cztery dni plemię przygotowywało się, a przez kolejne cztery, tańczyli ku czci słońca. 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Podczas uroczystości były obecne uczty, pieśni cierpienia, modlitwy. Punkt kulminacyjny stanowił sam taniec słońca. Tancerze podczas tańców doprowadzających do ekstazy, czasem dostawali wizji, W 1904 r. przez tortury i wizje, rząd USA zakazał odprawiania tańca słońca. W niektórych miejscach tańczono go potajemnie. Jednak zakaz został zniesiony w 1935 r. 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/>
              <a:t>Obecnie dalej jest praktykowany. Przebieg był różny, zazwyczaj trwał kilka dni odbywał się w Szałasie Słońca, specjalnie wzniesionym szałasie. Ważną rolę odgrywał centralny słup wspierający konstrukcję. Podczas tańca uczestnicy musieli wypełniać śluby, złożone w poprzednim roku, w podzięce nadnaturalnym istotom za pomoc w realizacji tego celu. Szczytowy rozwój Tańca Słońca odbył się na początku XIX w.  </a:t>
            </a:r>
            <a:endParaRPr sz="1100">
              <a:solidFill>
                <a:srgbClr val="20212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/>
          <p:nvPr>
            <p:ph type="title"/>
          </p:nvPr>
        </p:nvSpPr>
        <p:spPr>
          <a:xfrm>
            <a:off x="1297500" y="393750"/>
            <a:ext cx="54855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How is the movement depicted in sun dance?</a:t>
            </a:r>
            <a:endParaRPr/>
          </a:p>
        </p:txBody>
      </p:sp>
      <p:pic>
        <p:nvPicPr>
          <p:cNvPr id="179" name="Google Shape;1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08000" y="3241675"/>
            <a:ext cx="1466425" cy="17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06162">
            <a:off x="7159505" y="438060"/>
            <a:ext cx="1329066" cy="152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7127" y="2700350"/>
            <a:ext cx="3121825" cy="20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0"/>
          <p:cNvSpPr txBox="1"/>
          <p:nvPr/>
        </p:nvSpPr>
        <p:spPr>
          <a:xfrm>
            <a:off x="739400" y="1543050"/>
            <a:ext cx="6172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Ludzie tańcząc “sun dance”  wykonują charakterystyczne unoszenie rąk w stronę słońca, podskoki i różne ruchy nogami. Niektórzy biegają w kole, ale większość osób  tańczy w miejscu, to zależy od ich roli w rytuale. Kroki są dynamiczne, często występuje machanie rękami. </a:t>
            </a:r>
            <a:endParaRPr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Refleksja:</a:t>
            </a:r>
            <a:endParaRPr/>
          </a:p>
        </p:txBody>
      </p:sp>
      <p:sp>
        <p:nvSpPr>
          <p:cNvPr id="188" name="Google Shape;188;p21"/>
          <p:cNvSpPr txBox="1"/>
          <p:nvPr>
            <p:ph idx="1" type="body"/>
          </p:nvPr>
        </p:nvSpPr>
        <p:spPr>
          <a:xfrm>
            <a:off x="1136775" y="12353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700"/>
              <a:t>Ruch w rytuałach przedstawiony jest jako taniec. </a:t>
            </a:r>
            <a:r>
              <a:rPr lang="pl" sz="1700"/>
              <a:t>Tańce rytualne to  jedna z form kultu wyrażana ruchami ciała w rytm muzyki i śpiewu.  Są ruchliwe i dynamiczne. Ludzie wykonujący taniec oddają sens rytuału  poruszając swoim ciałem oraz śpiewem. Bardzo ważną rolę pełnią w religijnych kulturach pierwotnych.</a:t>
            </a:r>
            <a:endParaRPr sz="1600"/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9325" y="2625325"/>
            <a:ext cx="3466051" cy="230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